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5.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6.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7.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8.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9.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10.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11.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12.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13.xml" ContentType="application/vnd.openxmlformats-officedocument.theme+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09" r:id="rId4"/>
    <p:sldMasterId id="2147483833" r:id="rId5"/>
    <p:sldMasterId id="2147483847" r:id="rId6"/>
    <p:sldMasterId id="2147483858" r:id="rId7"/>
    <p:sldMasterId id="2147483934" r:id="rId8"/>
    <p:sldMasterId id="2147483980" r:id="rId9"/>
    <p:sldMasterId id="2147484052" r:id="rId10"/>
    <p:sldMasterId id="2147484079" r:id="rId11"/>
    <p:sldMasterId id="2147484097" r:id="rId12"/>
    <p:sldMasterId id="2147484116" r:id="rId13"/>
    <p:sldMasterId id="2147484134" r:id="rId14"/>
    <p:sldMasterId id="2147484165" r:id="rId15"/>
    <p:sldMasterId id="2147484197" r:id="rId16"/>
    <p:sldMasterId id="2147484223" r:id="rId17"/>
  </p:sldMasterIdLst>
  <p:notesMasterIdLst>
    <p:notesMasterId r:id="rId86"/>
  </p:notesMasterIdLst>
  <p:handoutMasterIdLst>
    <p:handoutMasterId r:id="rId87"/>
  </p:handoutMasterIdLst>
  <p:sldIdLst>
    <p:sldId id="500" r:id="rId18"/>
    <p:sldId id="516" r:id="rId19"/>
    <p:sldId id="448" r:id="rId20"/>
    <p:sldId id="469" r:id="rId21"/>
    <p:sldId id="453" r:id="rId22"/>
    <p:sldId id="454" r:id="rId23"/>
    <p:sldId id="467" r:id="rId24"/>
    <p:sldId id="507" r:id="rId25"/>
    <p:sldId id="578" r:id="rId26"/>
    <p:sldId id="533" r:id="rId27"/>
    <p:sldId id="471" r:id="rId28"/>
    <p:sldId id="532" r:id="rId29"/>
    <p:sldId id="514" r:id="rId30"/>
    <p:sldId id="446" r:id="rId31"/>
    <p:sldId id="450" r:id="rId32"/>
    <p:sldId id="536" r:id="rId33"/>
    <p:sldId id="509" r:id="rId34"/>
    <p:sldId id="525" r:id="rId35"/>
    <p:sldId id="510" r:id="rId36"/>
    <p:sldId id="511" r:id="rId37"/>
    <p:sldId id="474" r:id="rId38"/>
    <p:sldId id="475" r:id="rId39"/>
    <p:sldId id="508" r:id="rId40"/>
    <p:sldId id="476" r:id="rId41"/>
    <p:sldId id="527" r:id="rId42"/>
    <p:sldId id="577" r:id="rId43"/>
    <p:sldId id="528" r:id="rId44"/>
    <p:sldId id="529" r:id="rId45"/>
    <p:sldId id="530" r:id="rId46"/>
    <p:sldId id="479" r:id="rId47"/>
    <p:sldId id="573" r:id="rId48"/>
    <p:sldId id="513" r:id="rId49"/>
    <p:sldId id="574" r:id="rId50"/>
    <p:sldId id="521" r:id="rId51"/>
    <p:sldId id="490" r:id="rId52"/>
    <p:sldId id="491" r:id="rId53"/>
    <p:sldId id="492" r:id="rId54"/>
    <p:sldId id="575" r:id="rId55"/>
    <p:sldId id="576" r:id="rId56"/>
    <p:sldId id="523" r:id="rId57"/>
    <p:sldId id="484" r:id="rId58"/>
    <p:sldId id="486" r:id="rId59"/>
    <p:sldId id="534" r:id="rId60"/>
    <p:sldId id="535" r:id="rId61"/>
    <p:sldId id="496" r:id="rId62"/>
    <p:sldId id="506" r:id="rId63"/>
    <p:sldId id="497" r:id="rId64"/>
    <p:sldId id="498" r:id="rId65"/>
    <p:sldId id="499" r:id="rId66"/>
    <p:sldId id="520" r:id="rId67"/>
    <p:sldId id="519" r:id="rId68"/>
    <p:sldId id="501" r:id="rId69"/>
    <p:sldId id="502" r:id="rId70"/>
    <p:sldId id="504" r:id="rId71"/>
    <p:sldId id="503" r:id="rId72"/>
    <p:sldId id="505" r:id="rId73"/>
    <p:sldId id="464" r:id="rId74"/>
    <p:sldId id="468" r:id="rId75"/>
    <p:sldId id="460" r:id="rId76"/>
    <p:sldId id="526" r:id="rId77"/>
    <p:sldId id="488" r:id="rId78"/>
    <p:sldId id="494" r:id="rId79"/>
    <p:sldId id="438" r:id="rId80"/>
    <p:sldId id="451" r:id="rId81"/>
    <p:sldId id="449" r:id="rId82"/>
    <p:sldId id="537" r:id="rId83"/>
    <p:sldId id="483" r:id="rId84"/>
    <p:sldId id="482" r:id="rId85"/>
  </p:sldIdLst>
  <p:sldSz cx="12192000" cy="6858000"/>
  <p:notesSz cx="9601200" cy="7315200"/>
  <p:embeddedFontLst>
    <p:embeddedFont>
      <p:font typeface="Calibri" panose="020F0502020204030204" pitchFamily="34" charset="0"/>
      <p:regular r:id="rId88"/>
      <p:bold r:id="rId89"/>
      <p:italic r:id="rId90"/>
      <p:boldItalic r:id="rId91"/>
    </p:embeddedFont>
    <p:embeddedFont>
      <p:font typeface="Cambria" panose="02040503050406030204" pitchFamily="18" charset="0"/>
      <p:regular r:id="rId92"/>
      <p:bold r:id="rId93"/>
      <p:italic r:id="rId94"/>
      <p:boldItalic r:id="rId95"/>
    </p:embeddedFont>
    <p:embeddedFont>
      <p:font typeface="Cambria Math" panose="02040503050406030204" pitchFamily="18" charset="0"/>
      <p:regular r:id="rId96"/>
    </p:embeddedFont>
  </p:embeddedFont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304">
          <p15:clr>
            <a:srgbClr val="A4A3A4"/>
          </p15:clr>
        </p15:guide>
        <p15:guide id="2" pos="302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2D7CD8-9D1A-42F1-A34C-6F587D893C2E}" v="867" dt="2022-08-20T21:32:03.6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p:cViewPr varScale="1">
        <p:scale>
          <a:sx n="101" d="100"/>
          <a:sy n="101" d="100"/>
        </p:scale>
        <p:origin x="954" y="108"/>
      </p:cViewPr>
      <p:guideLst>
        <p:guide orient="horz" pos="2160"/>
        <p:guide pos="3840"/>
      </p:guideLst>
    </p:cSldViewPr>
  </p:slideViewPr>
  <p:notesTextViewPr>
    <p:cViewPr>
      <p:scale>
        <a:sx n="3" d="2"/>
        <a:sy n="3" d="2"/>
      </p:scale>
      <p:origin x="0" y="0"/>
    </p:cViewPr>
  </p:notesTextViewPr>
  <p:sorterViewPr>
    <p:cViewPr varScale="1">
      <p:scale>
        <a:sx n="100" d="100"/>
        <a:sy n="100" d="100"/>
      </p:scale>
      <p:origin x="0" y="0"/>
    </p:cViewPr>
  </p:sorterViewPr>
  <p:notesViewPr>
    <p:cSldViewPr snapToGrid="0">
      <p:cViewPr>
        <p:scale>
          <a:sx n="1" d="2"/>
          <a:sy n="1" d="2"/>
        </p:scale>
        <p:origin x="0" y="0"/>
      </p:cViewPr>
      <p:guideLst>
        <p:guide orient="horz" pos="2304"/>
        <p:guide pos="302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21" Type="http://schemas.openxmlformats.org/officeDocument/2006/relationships/slide" Target="slides/slide4.xml"/><Relationship Id="rId42" Type="http://schemas.openxmlformats.org/officeDocument/2006/relationships/slide" Target="slides/slide25.xml"/><Relationship Id="rId47" Type="http://schemas.openxmlformats.org/officeDocument/2006/relationships/slide" Target="slides/slide30.xml"/><Relationship Id="rId63" Type="http://schemas.openxmlformats.org/officeDocument/2006/relationships/slide" Target="slides/slide46.xml"/><Relationship Id="rId68" Type="http://schemas.openxmlformats.org/officeDocument/2006/relationships/slide" Target="slides/slide51.xml"/><Relationship Id="rId84" Type="http://schemas.openxmlformats.org/officeDocument/2006/relationships/slide" Target="slides/slide67.xml"/><Relationship Id="rId89" Type="http://schemas.openxmlformats.org/officeDocument/2006/relationships/font" Target="fonts/font2.fntdata"/><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 Target="slides/slide15.xml"/><Relationship Id="rId37" Type="http://schemas.openxmlformats.org/officeDocument/2006/relationships/slide" Target="slides/slide20.xml"/><Relationship Id="rId53" Type="http://schemas.openxmlformats.org/officeDocument/2006/relationships/slide" Target="slides/slide36.xml"/><Relationship Id="rId58" Type="http://schemas.openxmlformats.org/officeDocument/2006/relationships/slide" Target="slides/slide41.xml"/><Relationship Id="rId74" Type="http://schemas.openxmlformats.org/officeDocument/2006/relationships/slide" Target="slides/slide57.xml"/><Relationship Id="rId79" Type="http://schemas.openxmlformats.org/officeDocument/2006/relationships/slide" Target="slides/slide62.xml"/><Relationship Id="rId102" Type="http://schemas.microsoft.com/office/2015/10/relationships/revisionInfo" Target="revisionInfo.xml"/><Relationship Id="rId5" Type="http://schemas.openxmlformats.org/officeDocument/2006/relationships/slideMaster" Target="slideMasters/slideMaster2.xml"/><Relationship Id="rId90" Type="http://schemas.openxmlformats.org/officeDocument/2006/relationships/font" Target="fonts/font3.fntdata"/><Relationship Id="rId95" Type="http://schemas.openxmlformats.org/officeDocument/2006/relationships/font" Target="fonts/font8.fntdata"/><Relationship Id="rId22" Type="http://schemas.openxmlformats.org/officeDocument/2006/relationships/slide" Target="slides/slide5.xml"/><Relationship Id="rId27" Type="http://schemas.openxmlformats.org/officeDocument/2006/relationships/slide" Target="slides/slide10.xml"/><Relationship Id="rId43" Type="http://schemas.openxmlformats.org/officeDocument/2006/relationships/slide" Target="slides/slide26.xml"/><Relationship Id="rId48" Type="http://schemas.openxmlformats.org/officeDocument/2006/relationships/slide" Target="slides/slide31.xml"/><Relationship Id="rId64" Type="http://schemas.openxmlformats.org/officeDocument/2006/relationships/slide" Target="slides/slide47.xml"/><Relationship Id="rId69" Type="http://schemas.openxmlformats.org/officeDocument/2006/relationships/slide" Target="slides/slide52.xml"/><Relationship Id="rId80" Type="http://schemas.openxmlformats.org/officeDocument/2006/relationships/slide" Target="slides/slide63.xml"/><Relationship Id="rId85" Type="http://schemas.openxmlformats.org/officeDocument/2006/relationships/slide" Target="slides/slide68.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slide" Target="slides/slide42.xml"/><Relationship Id="rId67" Type="http://schemas.openxmlformats.org/officeDocument/2006/relationships/slide" Target="slides/slide50.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openxmlformats.org/officeDocument/2006/relationships/slide" Target="slides/slide53.xml"/><Relationship Id="rId75" Type="http://schemas.openxmlformats.org/officeDocument/2006/relationships/slide" Target="slides/slide58.xml"/><Relationship Id="rId83" Type="http://schemas.openxmlformats.org/officeDocument/2006/relationships/slide" Target="slides/slide66.xml"/><Relationship Id="rId88" Type="http://schemas.openxmlformats.org/officeDocument/2006/relationships/font" Target="fonts/font1.fntdata"/><Relationship Id="rId91" Type="http://schemas.openxmlformats.org/officeDocument/2006/relationships/font" Target="fonts/font4.fntdata"/><Relationship Id="rId96"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 Type="http://schemas.openxmlformats.org/officeDocument/2006/relationships/slideMaster" Target="slideMasters/slideMaster7.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slide" Target="slides/slide56.xml"/><Relationship Id="rId78" Type="http://schemas.openxmlformats.org/officeDocument/2006/relationships/slide" Target="slides/slide61.xml"/><Relationship Id="rId81" Type="http://schemas.openxmlformats.org/officeDocument/2006/relationships/slide" Target="slides/slide64.xml"/><Relationship Id="rId86" Type="http://schemas.openxmlformats.org/officeDocument/2006/relationships/notesMaster" Target="notesMasters/notesMaster1.xml"/><Relationship Id="rId94" Type="http://schemas.openxmlformats.org/officeDocument/2006/relationships/font" Target="fonts/font7.fntdata"/><Relationship Id="rId99" Type="http://schemas.openxmlformats.org/officeDocument/2006/relationships/theme" Target="theme/theme1.xml"/><Relationship Id="rId10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1.xml"/><Relationship Id="rId39" Type="http://schemas.openxmlformats.org/officeDocument/2006/relationships/slide" Target="slides/slide2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slide" Target="slides/slide59.xml"/><Relationship Id="rId97"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54.xml"/><Relationship Id="rId92" Type="http://schemas.openxmlformats.org/officeDocument/2006/relationships/font" Target="fonts/font5.fntdata"/><Relationship Id="rId2" Type="http://schemas.openxmlformats.org/officeDocument/2006/relationships/customXml" Target="../customXml/item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 Id="rId87" Type="http://schemas.openxmlformats.org/officeDocument/2006/relationships/handoutMaster" Target="handoutMasters/handoutMaster1.xml"/><Relationship Id="rId61" Type="http://schemas.openxmlformats.org/officeDocument/2006/relationships/slide" Target="slides/slide44.xml"/><Relationship Id="rId82" Type="http://schemas.openxmlformats.org/officeDocument/2006/relationships/slide" Target="slides/slide65.xml"/><Relationship Id="rId19" Type="http://schemas.openxmlformats.org/officeDocument/2006/relationships/slide" Target="slides/slide2.xml"/><Relationship Id="rId14" Type="http://schemas.openxmlformats.org/officeDocument/2006/relationships/slideMaster" Target="slideMasters/slideMaster11.xml"/><Relationship Id="rId30" Type="http://schemas.openxmlformats.org/officeDocument/2006/relationships/slide" Target="slides/slide13.xml"/><Relationship Id="rId35" Type="http://schemas.openxmlformats.org/officeDocument/2006/relationships/slide" Target="slides/slide18.xml"/><Relationship Id="rId56" Type="http://schemas.openxmlformats.org/officeDocument/2006/relationships/slide" Target="slides/slide39.xml"/><Relationship Id="rId77" Type="http://schemas.openxmlformats.org/officeDocument/2006/relationships/slide" Target="slides/slide60.xml"/><Relationship Id="rId100"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34.xml"/><Relationship Id="rId72" Type="http://schemas.openxmlformats.org/officeDocument/2006/relationships/slide" Target="slides/slide55.xml"/><Relationship Id="rId93" Type="http://schemas.openxmlformats.org/officeDocument/2006/relationships/font" Target="fonts/font6.fntdata"/><Relationship Id="rId98" Type="http://schemas.openxmlformats.org/officeDocument/2006/relationships/viewProps" Target="view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wenson, Jody" userId="f700768a-5749-4e0f-98d7-2b523cc7d418" providerId="ADAL" clId="{ED7E0C92-2919-4CC9-B896-BF1447BE5A3D}"/>
    <pc:docChg chg="modSld">
      <pc:chgData name="Swenson, Jody" userId="f700768a-5749-4e0f-98d7-2b523cc7d418" providerId="ADAL" clId="{ED7E0C92-2919-4CC9-B896-BF1447BE5A3D}" dt="2022-05-02T21:42:36.263" v="117"/>
      <pc:docMkLst>
        <pc:docMk/>
      </pc:docMkLst>
      <pc:sldChg chg="modSp modAnim">
        <pc:chgData name="Swenson, Jody" userId="f700768a-5749-4e0f-98d7-2b523cc7d418" providerId="ADAL" clId="{ED7E0C92-2919-4CC9-B896-BF1447BE5A3D}" dt="2022-05-02T21:39:04.674" v="97" actId="20577"/>
        <pc:sldMkLst>
          <pc:docMk/>
          <pc:sldMk cId="2191197611" sldId="479"/>
        </pc:sldMkLst>
        <pc:spChg chg="mod">
          <ac:chgData name="Swenson, Jody" userId="f700768a-5749-4e0f-98d7-2b523cc7d418" providerId="ADAL" clId="{ED7E0C92-2919-4CC9-B896-BF1447BE5A3D}" dt="2022-05-02T21:39:04.674" v="97" actId="20577"/>
          <ac:spMkLst>
            <pc:docMk/>
            <pc:sldMk cId="2191197611" sldId="479"/>
            <ac:spMk id="18" creationId="{00000000-0000-0000-0000-000000000000}"/>
          </ac:spMkLst>
        </pc:spChg>
      </pc:sldChg>
      <pc:sldChg chg="modSp">
        <pc:chgData name="Swenson, Jody" userId="f700768a-5749-4e0f-98d7-2b523cc7d418" providerId="ADAL" clId="{ED7E0C92-2919-4CC9-B896-BF1447BE5A3D}" dt="2022-05-02T21:41:25.695" v="104" actId="20577"/>
        <pc:sldMkLst>
          <pc:docMk/>
          <pc:sldMk cId="3207567892" sldId="484"/>
        </pc:sldMkLst>
        <pc:spChg chg="mod">
          <ac:chgData name="Swenson, Jody" userId="f700768a-5749-4e0f-98d7-2b523cc7d418" providerId="ADAL" clId="{ED7E0C92-2919-4CC9-B896-BF1447BE5A3D}" dt="2022-05-02T21:41:25.695" v="104" actId="20577"/>
          <ac:spMkLst>
            <pc:docMk/>
            <pc:sldMk cId="3207567892" sldId="484"/>
            <ac:spMk id="3" creationId="{F81DE0B6-44B3-4E7E-AFC5-F5C68215D563}"/>
          </ac:spMkLst>
        </pc:spChg>
      </pc:sldChg>
      <pc:sldChg chg="modSp modAnim">
        <pc:chgData name="Swenson, Jody" userId="f700768a-5749-4e0f-98d7-2b523cc7d418" providerId="ADAL" clId="{ED7E0C92-2919-4CC9-B896-BF1447BE5A3D}" dt="2022-05-02T21:35:57.510" v="53"/>
        <pc:sldMkLst>
          <pc:docMk/>
          <pc:sldMk cId="19696694" sldId="491"/>
        </pc:sldMkLst>
        <pc:spChg chg="mod">
          <ac:chgData name="Swenson, Jody" userId="f700768a-5749-4e0f-98d7-2b523cc7d418" providerId="ADAL" clId="{ED7E0C92-2919-4CC9-B896-BF1447BE5A3D}" dt="2022-05-02T21:35:32.081" v="50" actId="114"/>
          <ac:spMkLst>
            <pc:docMk/>
            <pc:sldMk cId="19696694" sldId="491"/>
            <ac:spMk id="8" creationId="{00000000-0000-0000-0000-000000000000}"/>
          </ac:spMkLst>
        </pc:spChg>
      </pc:sldChg>
      <pc:sldChg chg="modSp modAnim">
        <pc:chgData name="Swenson, Jody" userId="f700768a-5749-4e0f-98d7-2b523cc7d418" providerId="ADAL" clId="{ED7E0C92-2919-4CC9-B896-BF1447BE5A3D}" dt="2022-05-02T21:40:05.468" v="100"/>
        <pc:sldMkLst>
          <pc:docMk/>
          <pc:sldMk cId="1185725461" sldId="513"/>
        </pc:sldMkLst>
        <pc:spChg chg="mod">
          <ac:chgData name="Swenson, Jody" userId="f700768a-5749-4e0f-98d7-2b523cc7d418" providerId="ADAL" clId="{ED7E0C92-2919-4CC9-B896-BF1447BE5A3D}" dt="2022-05-02T21:36:47.554" v="61" actId="114"/>
          <ac:spMkLst>
            <pc:docMk/>
            <pc:sldMk cId="1185725461" sldId="513"/>
            <ac:spMk id="8" creationId="{00000000-0000-0000-0000-000000000000}"/>
          </ac:spMkLst>
        </pc:spChg>
      </pc:sldChg>
      <pc:sldChg chg="modSp modAnim">
        <pc:chgData name="Swenson, Jody" userId="f700768a-5749-4e0f-98d7-2b523cc7d418" providerId="ADAL" clId="{ED7E0C92-2919-4CC9-B896-BF1447BE5A3D}" dt="2022-05-02T21:42:36.263" v="117"/>
        <pc:sldMkLst>
          <pc:docMk/>
          <pc:sldMk cId="2853690250" sldId="535"/>
        </pc:sldMkLst>
        <pc:spChg chg="mod">
          <ac:chgData name="Swenson, Jody" userId="f700768a-5749-4e0f-98d7-2b523cc7d418" providerId="ADAL" clId="{ED7E0C92-2919-4CC9-B896-BF1447BE5A3D}" dt="2022-05-02T21:42:00.748" v="115" actId="114"/>
          <ac:spMkLst>
            <pc:docMk/>
            <pc:sldMk cId="2853690250" sldId="535"/>
            <ac:spMk id="8" creationId="{00000000-0000-0000-0000-000000000000}"/>
          </ac:spMkLst>
        </pc:spChg>
      </pc:sldChg>
      <pc:sldChg chg="modSp modAnim">
        <pc:chgData name="Swenson, Jody" userId="f700768a-5749-4e0f-98d7-2b523cc7d418" providerId="ADAL" clId="{ED7E0C92-2919-4CC9-B896-BF1447BE5A3D}" dt="2022-05-02T21:38:46.361" v="92"/>
        <pc:sldMkLst>
          <pc:docMk/>
          <pc:sldMk cId="2025862480" sldId="573"/>
        </pc:sldMkLst>
        <pc:spChg chg="mod">
          <ac:chgData name="Swenson, Jody" userId="f700768a-5749-4e0f-98d7-2b523cc7d418" providerId="ADAL" clId="{ED7E0C92-2919-4CC9-B896-BF1447BE5A3D}" dt="2022-05-02T21:38:02.326" v="88" actId="114"/>
          <ac:spMkLst>
            <pc:docMk/>
            <pc:sldMk cId="2025862480" sldId="573"/>
            <ac:spMk id="8" creationId="{00000000-0000-0000-0000-000000000000}"/>
          </ac:spMkLst>
        </pc:spChg>
      </pc:sldChg>
      <pc:sldChg chg="modSp modAnim">
        <pc:chgData name="Swenson, Jody" userId="f700768a-5749-4e0f-98d7-2b523cc7d418" providerId="ADAL" clId="{ED7E0C92-2919-4CC9-B896-BF1447BE5A3D}" dt="2022-05-02T21:40:40.324" v="103"/>
        <pc:sldMkLst>
          <pc:docMk/>
          <pc:sldMk cId="610090041" sldId="574"/>
        </pc:sldMkLst>
        <pc:spChg chg="mod">
          <ac:chgData name="Swenson, Jody" userId="f700768a-5749-4e0f-98d7-2b523cc7d418" providerId="ADAL" clId="{ED7E0C92-2919-4CC9-B896-BF1447BE5A3D}" dt="2022-05-02T21:36:25.271" v="57" actId="114"/>
          <ac:spMkLst>
            <pc:docMk/>
            <pc:sldMk cId="610090041" sldId="574"/>
            <ac:spMk id="8" creationId="{00000000-0000-0000-0000-000000000000}"/>
          </ac:spMkLst>
        </pc:spChg>
      </pc:sldChg>
      <pc:sldChg chg="modSp modAnim">
        <pc:chgData name="Swenson, Jody" userId="f700768a-5749-4e0f-98d7-2b523cc7d418" providerId="ADAL" clId="{ED7E0C92-2919-4CC9-B896-BF1447BE5A3D}" dt="2022-05-02T21:35:03.351" v="44" actId="20577"/>
        <pc:sldMkLst>
          <pc:docMk/>
          <pc:sldMk cId="2115658108" sldId="575"/>
        </pc:sldMkLst>
        <pc:spChg chg="mod">
          <ac:chgData name="Swenson, Jody" userId="f700768a-5749-4e0f-98d7-2b523cc7d418" providerId="ADAL" clId="{ED7E0C92-2919-4CC9-B896-BF1447BE5A3D}" dt="2022-05-02T21:35:03.351" v="44" actId="20577"/>
          <ac:spMkLst>
            <pc:docMk/>
            <pc:sldMk cId="2115658108" sldId="575"/>
            <ac:spMk id="8" creationId="{00000000-0000-0000-0000-000000000000}"/>
          </ac:spMkLst>
        </pc:spChg>
      </pc:sldChg>
    </pc:docChg>
  </pc:docChgLst>
  <pc:docChgLst>
    <pc:chgData name="Swenson, Jody" userId="f700768a-5749-4e0f-98d7-2b523cc7d418" providerId="ADAL" clId="{362D7CD8-9D1A-42F1-A34C-6F587D893C2E}"/>
    <pc:docChg chg="custSel addSld modSld sldOrd">
      <pc:chgData name="Swenson, Jody" userId="f700768a-5749-4e0f-98d7-2b523cc7d418" providerId="ADAL" clId="{362D7CD8-9D1A-42F1-A34C-6F587D893C2E}" dt="2022-08-20T21:36:00.854" v="993"/>
      <pc:docMkLst>
        <pc:docMk/>
      </pc:docMkLst>
      <pc:sldChg chg="ord">
        <pc:chgData name="Swenson, Jody" userId="f700768a-5749-4e0f-98d7-2b523cc7d418" providerId="ADAL" clId="{362D7CD8-9D1A-42F1-A34C-6F587D893C2E}" dt="2022-08-20T21:36:00.854" v="993"/>
        <pc:sldMkLst>
          <pc:docMk/>
          <pc:sldMk cId="3372020889" sldId="460"/>
        </pc:sldMkLst>
      </pc:sldChg>
      <pc:sldChg chg="ord">
        <pc:chgData name="Swenson, Jody" userId="f700768a-5749-4e0f-98d7-2b523cc7d418" providerId="ADAL" clId="{362D7CD8-9D1A-42F1-A34C-6F587D893C2E}" dt="2022-07-13T01:51:49.576" v="348"/>
        <pc:sldMkLst>
          <pc:docMk/>
          <pc:sldMk cId="3933261049" sldId="498"/>
        </pc:sldMkLst>
      </pc:sldChg>
      <pc:sldChg chg="ord">
        <pc:chgData name="Swenson, Jody" userId="f700768a-5749-4e0f-98d7-2b523cc7d418" providerId="ADAL" clId="{362D7CD8-9D1A-42F1-A34C-6F587D893C2E}" dt="2022-07-13T01:53:28.009" v="352"/>
        <pc:sldMkLst>
          <pc:docMk/>
          <pc:sldMk cId="3242564478" sldId="519"/>
        </pc:sldMkLst>
      </pc:sldChg>
      <pc:sldChg chg="ord">
        <pc:chgData name="Swenson, Jody" userId="f700768a-5749-4e0f-98d7-2b523cc7d418" providerId="ADAL" clId="{362D7CD8-9D1A-42F1-A34C-6F587D893C2E}" dt="2022-07-13T01:51:57.685" v="350"/>
        <pc:sldMkLst>
          <pc:docMk/>
          <pc:sldMk cId="1416849950" sldId="520"/>
        </pc:sldMkLst>
      </pc:sldChg>
      <pc:sldChg chg="modSp mod">
        <pc:chgData name="Swenson, Jody" userId="f700768a-5749-4e0f-98d7-2b523cc7d418" providerId="ADAL" clId="{362D7CD8-9D1A-42F1-A34C-6F587D893C2E}" dt="2022-07-13T01:48:42.546" v="331" actId="20577"/>
        <pc:sldMkLst>
          <pc:docMk/>
          <pc:sldMk cId="3209515137" sldId="527"/>
        </pc:sldMkLst>
        <pc:spChg chg="mod">
          <ac:chgData name="Swenson, Jody" userId="f700768a-5749-4e0f-98d7-2b523cc7d418" providerId="ADAL" clId="{362D7CD8-9D1A-42F1-A34C-6F587D893C2E}" dt="2022-07-13T01:48:42.546" v="331" actId="20577"/>
          <ac:spMkLst>
            <pc:docMk/>
            <pc:sldMk cId="3209515137" sldId="527"/>
            <ac:spMk id="2" creationId="{00000000-0000-0000-0000-000000000000}"/>
          </ac:spMkLst>
        </pc:spChg>
      </pc:sldChg>
      <pc:sldChg chg="modSp">
        <pc:chgData name="Swenson, Jody" userId="f700768a-5749-4e0f-98d7-2b523cc7d418" providerId="ADAL" clId="{362D7CD8-9D1A-42F1-A34C-6F587D893C2E}" dt="2022-05-25T16:48:47.599" v="68" actId="20577"/>
        <pc:sldMkLst>
          <pc:docMk/>
          <pc:sldMk cId="1519802041" sldId="533"/>
        </pc:sldMkLst>
        <pc:spChg chg="mod">
          <ac:chgData name="Swenson, Jody" userId="f700768a-5749-4e0f-98d7-2b523cc7d418" providerId="ADAL" clId="{362D7CD8-9D1A-42F1-A34C-6F587D893C2E}" dt="2022-05-25T16:48:47.599" v="68" actId="20577"/>
          <ac:spMkLst>
            <pc:docMk/>
            <pc:sldMk cId="1519802041" sldId="533"/>
            <ac:spMk id="3" creationId="{00000000-0000-0000-0000-000000000000}"/>
          </ac:spMkLst>
        </pc:spChg>
      </pc:sldChg>
      <pc:sldChg chg="addSp delSp modSp add mod modAnim">
        <pc:chgData name="Swenson, Jody" userId="f700768a-5749-4e0f-98d7-2b523cc7d418" providerId="ADAL" clId="{362D7CD8-9D1A-42F1-A34C-6F587D893C2E}" dt="2022-07-13T01:49:29.626" v="346" actId="6549"/>
        <pc:sldMkLst>
          <pc:docMk/>
          <pc:sldMk cId="1258879880" sldId="577"/>
        </pc:sldMkLst>
        <pc:spChg chg="mod">
          <ac:chgData name="Swenson, Jody" userId="f700768a-5749-4e0f-98d7-2b523cc7d418" providerId="ADAL" clId="{362D7CD8-9D1A-42F1-A34C-6F587D893C2E}" dt="2022-07-13T01:48:37.631" v="329" actId="20577"/>
          <ac:spMkLst>
            <pc:docMk/>
            <pc:sldMk cId="1258879880" sldId="577"/>
            <ac:spMk id="2" creationId="{00000000-0000-0000-0000-000000000000}"/>
          </ac:spMkLst>
        </pc:spChg>
        <pc:spChg chg="mod">
          <ac:chgData name="Swenson, Jody" userId="f700768a-5749-4e0f-98d7-2b523cc7d418" providerId="ADAL" clId="{362D7CD8-9D1A-42F1-A34C-6F587D893C2E}" dt="2022-07-13T01:49:29.626" v="346" actId="6549"/>
          <ac:spMkLst>
            <pc:docMk/>
            <pc:sldMk cId="1258879880" sldId="577"/>
            <ac:spMk id="9" creationId="{00000000-0000-0000-0000-000000000000}"/>
          </ac:spMkLst>
        </pc:spChg>
        <pc:grpChg chg="del">
          <ac:chgData name="Swenson, Jody" userId="f700768a-5749-4e0f-98d7-2b523cc7d418" providerId="ADAL" clId="{362D7CD8-9D1A-42F1-A34C-6F587D893C2E}" dt="2022-07-13T01:28:42.504" v="93" actId="478"/>
          <ac:grpSpMkLst>
            <pc:docMk/>
            <pc:sldMk cId="1258879880" sldId="577"/>
            <ac:grpSpMk id="3" creationId="{827FF3DB-D2A1-4F20-8EE4-A0C63C4A015D}"/>
          </ac:grpSpMkLst>
        </pc:grpChg>
        <pc:picChg chg="add del mod">
          <ac:chgData name="Swenson, Jody" userId="f700768a-5749-4e0f-98d7-2b523cc7d418" providerId="ADAL" clId="{362D7CD8-9D1A-42F1-A34C-6F587D893C2E}" dt="2022-07-13T01:33:47.476" v="128" actId="478"/>
          <ac:picMkLst>
            <pc:docMk/>
            <pc:sldMk cId="1258879880" sldId="577"/>
            <ac:picMk id="8" creationId="{0679BA9C-3CCC-3721-4305-5E42A4BA75B0}"/>
          </ac:picMkLst>
        </pc:picChg>
        <pc:picChg chg="add del mod">
          <ac:chgData name="Swenson, Jody" userId="f700768a-5749-4e0f-98d7-2b523cc7d418" providerId="ADAL" clId="{362D7CD8-9D1A-42F1-A34C-6F587D893C2E}" dt="2022-07-13T01:35:25.482" v="153" actId="478"/>
          <ac:picMkLst>
            <pc:docMk/>
            <pc:sldMk cId="1258879880" sldId="577"/>
            <ac:picMk id="11" creationId="{9520B47C-3458-136C-29F3-58D1FA1E945A}"/>
          </ac:picMkLst>
        </pc:picChg>
        <pc:picChg chg="add mod">
          <ac:chgData name="Swenson, Jody" userId="f700768a-5749-4e0f-98d7-2b523cc7d418" providerId="ADAL" clId="{362D7CD8-9D1A-42F1-A34C-6F587D893C2E}" dt="2022-07-13T01:35:32.447" v="161" actId="1038"/>
          <ac:picMkLst>
            <pc:docMk/>
            <pc:sldMk cId="1258879880" sldId="577"/>
            <ac:picMk id="13" creationId="{F02C11D7-38DB-B3EA-60FA-97F66049260C}"/>
          </ac:picMkLst>
        </pc:picChg>
      </pc:sldChg>
      <pc:sldChg chg="delSp modSp add mod ord modAnim">
        <pc:chgData name="Swenson, Jody" userId="f700768a-5749-4e0f-98d7-2b523cc7d418" providerId="ADAL" clId="{362D7CD8-9D1A-42F1-A34C-6F587D893C2E}" dt="2022-08-20T21:33:50.490" v="991"/>
        <pc:sldMkLst>
          <pc:docMk/>
          <pc:sldMk cId="80545352" sldId="578"/>
        </pc:sldMkLst>
        <pc:spChg chg="mod">
          <ac:chgData name="Swenson, Jody" userId="f700768a-5749-4e0f-98d7-2b523cc7d418" providerId="ADAL" clId="{362D7CD8-9D1A-42F1-A34C-6F587D893C2E}" dt="2022-08-20T21:20:57.420" v="396" actId="6549"/>
          <ac:spMkLst>
            <pc:docMk/>
            <pc:sldMk cId="80545352" sldId="578"/>
            <ac:spMk id="2" creationId="{00000000-0000-0000-0000-000000000000}"/>
          </ac:spMkLst>
        </pc:spChg>
        <pc:spChg chg="mod">
          <ac:chgData name="Swenson, Jody" userId="f700768a-5749-4e0f-98d7-2b523cc7d418" providerId="ADAL" clId="{362D7CD8-9D1A-42F1-A34C-6F587D893C2E}" dt="2022-08-20T21:33:01.930" v="989" actId="14100"/>
          <ac:spMkLst>
            <pc:docMk/>
            <pc:sldMk cId="80545352" sldId="578"/>
            <ac:spMk id="5" creationId="{00000000-0000-0000-0000-000000000000}"/>
          </ac:spMkLst>
        </pc:spChg>
        <pc:picChg chg="del">
          <ac:chgData name="Swenson, Jody" userId="f700768a-5749-4e0f-98d7-2b523cc7d418" providerId="ADAL" clId="{362D7CD8-9D1A-42F1-A34C-6F587D893C2E}" dt="2022-08-20T21:20:41.009" v="354" actId="478"/>
          <ac:picMkLst>
            <pc:docMk/>
            <pc:sldMk cId="80545352" sldId="578"/>
            <ac:picMk id="6" creationId="{00000000-0000-0000-0000-000000000000}"/>
          </ac:picMkLst>
        </pc:picChg>
      </pc:sldChg>
    </pc:docChg>
  </pc:docChgLst>
  <pc:docChgLst>
    <pc:chgData name="Swenson, Jody" userId="f700768a-5749-4e0f-98d7-2b523cc7d418" providerId="ADAL" clId="{884071DE-39C9-4807-A4C3-1F9714A3307C}"/>
    <pc:docChg chg="modSld">
      <pc:chgData name="Swenson, Jody" userId="f700768a-5749-4e0f-98d7-2b523cc7d418" providerId="ADAL" clId="{884071DE-39C9-4807-A4C3-1F9714A3307C}" dt="2022-05-02T20:06:07.295" v="1"/>
      <pc:docMkLst>
        <pc:docMk/>
      </pc:docMkLst>
      <pc:sldChg chg="modAnim">
        <pc:chgData name="Swenson, Jody" userId="f700768a-5749-4e0f-98d7-2b523cc7d418" providerId="ADAL" clId="{884071DE-39C9-4807-A4C3-1F9714A3307C}" dt="2022-05-02T20:06:07.295" v="1"/>
        <pc:sldMkLst>
          <pc:docMk/>
          <pc:sldMk cId="2025862480" sldId="57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Rectangle 2"/>
          <p:cNvSpPr>
            <a:spLocks noGrp="1" noChangeArrowheads="1"/>
          </p:cNvSpPr>
          <p:nvPr>
            <p:ph type="hdr" sz="quarter"/>
          </p:nvPr>
        </p:nvSpPr>
        <p:spPr bwMode="auto">
          <a:xfrm>
            <a:off x="0" y="0"/>
            <a:ext cx="4160838" cy="365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3795" name="Rectangle 3"/>
          <p:cNvSpPr>
            <a:spLocks noGrp="1" noChangeArrowheads="1"/>
          </p:cNvSpPr>
          <p:nvPr>
            <p:ph type="dt" sz="quarter" idx="1"/>
          </p:nvPr>
        </p:nvSpPr>
        <p:spPr bwMode="auto">
          <a:xfrm>
            <a:off x="5438775" y="0"/>
            <a:ext cx="4160838" cy="365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33796" name="Rectangle 4"/>
          <p:cNvSpPr>
            <a:spLocks noGrp="1" noChangeArrowheads="1"/>
          </p:cNvSpPr>
          <p:nvPr>
            <p:ph type="ftr" sz="quarter" idx="2"/>
          </p:nvPr>
        </p:nvSpPr>
        <p:spPr bwMode="auto">
          <a:xfrm>
            <a:off x="0" y="6948488"/>
            <a:ext cx="4160838" cy="3651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r>
              <a:rPr lang="en-US"/>
              <a:t>CS 124 - Lecture 0 - Course Overview </a:t>
            </a:r>
          </a:p>
        </p:txBody>
      </p:sp>
      <p:sp>
        <p:nvSpPr>
          <p:cNvPr id="33797" name="Rectangle 5"/>
          <p:cNvSpPr>
            <a:spLocks noGrp="1" noChangeArrowheads="1"/>
          </p:cNvSpPr>
          <p:nvPr>
            <p:ph type="sldNum" sz="quarter" idx="3"/>
          </p:nvPr>
        </p:nvSpPr>
        <p:spPr bwMode="auto">
          <a:xfrm>
            <a:off x="5438775" y="6948488"/>
            <a:ext cx="4160838" cy="3651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E9F0F3CA-4D7E-40BA-A1CE-6110B256A42F}" type="slidenum">
              <a:rPr lang="en-US"/>
              <a:pPr>
                <a:defRPr/>
              </a:pPr>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4160838" cy="365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1747" name="Rectangle 3"/>
          <p:cNvSpPr>
            <a:spLocks noGrp="1" noChangeArrowheads="1"/>
          </p:cNvSpPr>
          <p:nvPr>
            <p:ph type="dt" idx="1"/>
          </p:nvPr>
        </p:nvSpPr>
        <p:spPr bwMode="auto">
          <a:xfrm>
            <a:off x="5438775" y="0"/>
            <a:ext cx="4160838" cy="365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41988" name="Rectangle 4"/>
          <p:cNvSpPr>
            <a:spLocks noGrp="1" noRot="1" noChangeAspect="1" noChangeArrowheads="1" noTextEdit="1"/>
          </p:cNvSpPr>
          <p:nvPr>
            <p:ph type="sldImg" idx="2"/>
          </p:nvPr>
        </p:nvSpPr>
        <p:spPr bwMode="auto">
          <a:xfrm>
            <a:off x="2362200" y="549275"/>
            <a:ext cx="4876800" cy="2743200"/>
          </a:xfrm>
          <a:prstGeom prst="rect">
            <a:avLst/>
          </a:prstGeom>
          <a:noFill/>
          <a:ln w="9525">
            <a:solidFill>
              <a:srgbClr val="000000"/>
            </a:solidFill>
            <a:miter lim="800000"/>
            <a:headEnd/>
            <a:tailEnd/>
          </a:ln>
        </p:spPr>
      </p:sp>
      <p:sp>
        <p:nvSpPr>
          <p:cNvPr id="31749" name="Rectangle 5"/>
          <p:cNvSpPr>
            <a:spLocks noGrp="1" noChangeArrowheads="1"/>
          </p:cNvSpPr>
          <p:nvPr>
            <p:ph type="body" sz="quarter" idx="3"/>
          </p:nvPr>
        </p:nvSpPr>
        <p:spPr bwMode="auto">
          <a:xfrm>
            <a:off x="960438" y="3475038"/>
            <a:ext cx="7680325" cy="32908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1750" name="Rectangle 6"/>
          <p:cNvSpPr>
            <a:spLocks noGrp="1" noChangeArrowheads="1"/>
          </p:cNvSpPr>
          <p:nvPr>
            <p:ph type="ftr" sz="quarter" idx="4"/>
          </p:nvPr>
        </p:nvSpPr>
        <p:spPr bwMode="auto">
          <a:xfrm>
            <a:off x="0" y="6948488"/>
            <a:ext cx="4160838" cy="3651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r>
              <a:rPr lang="en-US"/>
              <a:t>CS 124 - Lecture 0 - Course Overview </a:t>
            </a:r>
          </a:p>
        </p:txBody>
      </p:sp>
      <p:sp>
        <p:nvSpPr>
          <p:cNvPr id="31751" name="Rectangle 7"/>
          <p:cNvSpPr>
            <a:spLocks noGrp="1" noChangeArrowheads="1"/>
          </p:cNvSpPr>
          <p:nvPr>
            <p:ph type="sldNum" sz="quarter" idx="5"/>
          </p:nvPr>
        </p:nvSpPr>
        <p:spPr bwMode="auto">
          <a:xfrm>
            <a:off x="5438775" y="6948488"/>
            <a:ext cx="4160838" cy="3651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8CEC0183-73D3-4F2C-BBF1-786CD4B170DD}"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8/20/2022 3:19 PM</a:t>
            </a:fld>
            <a:endParaRPr lang="en-US" dirty="0">
              <a:solidFill>
                <a:prstClr val="black"/>
              </a:solidFill>
            </a:endParaRPr>
          </a:p>
        </p:txBody>
      </p:sp>
      <p:sp>
        <p:nvSpPr>
          <p:cNvPr id="6" name="Footer Placeholder 5"/>
          <p:cNvSpPr>
            <a:spLocks noGrp="1"/>
          </p:cNvSpPr>
          <p:nvPr>
            <p:ph type="ftr" sz="quarter" idx="12"/>
          </p:nvPr>
        </p:nvSpPr>
        <p:spPr>
          <a:xfrm>
            <a:off x="0" y="8685213"/>
            <a:ext cx="6172200" cy="457200"/>
          </a:xfrm>
        </p:spPr>
        <p:txBody>
          <a:bodyPr/>
          <a:lstStyle/>
          <a:p>
            <a:r>
              <a:rPr lang="en-US" sz="500" dirty="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a:p>
            <a:endParaRPr lang="en-US" sz="500" dirty="0">
              <a:solidFill>
                <a:prstClr val="black"/>
              </a:solidFill>
            </a:endParaRPr>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781435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r>
              <a:rPr lang="en-US" dirty="0"/>
              <a:t>Image by instructor</a:t>
            </a:r>
          </a:p>
        </p:txBody>
      </p:sp>
      <p:sp>
        <p:nvSpPr>
          <p:cNvPr id="4" name="Footer Placeholder 3"/>
          <p:cNvSpPr>
            <a:spLocks noGrp="1"/>
          </p:cNvSpPr>
          <p:nvPr>
            <p:ph type="ftr" sz="quarter" idx="10"/>
          </p:nvPr>
        </p:nvSpPr>
        <p:spPr/>
        <p:txBody>
          <a:bodyPr/>
          <a:lstStyle/>
          <a:p>
            <a:pPr>
              <a:defRPr/>
            </a:pPr>
            <a:r>
              <a:rPr lang="en-US"/>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pPr>
                <a:defRPr/>
              </a:pPr>
              <a:t>12</a:t>
            </a:fld>
            <a:endParaRPr lang="en-US"/>
          </a:p>
        </p:txBody>
      </p:sp>
    </p:spTree>
    <p:extLst>
      <p:ext uri="{BB962C8B-B14F-4D97-AF65-F5344CB8AC3E}">
        <p14:creationId xmlns:p14="http://schemas.microsoft.com/office/powerpoint/2010/main" val="1786219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D115C9-E24C-4512-AA8B-319BB49F77B5}" type="slidenum">
              <a:rPr lang="en-US" smtClean="0">
                <a:solidFill>
                  <a:prstClr val="black"/>
                </a:solidFill>
                <a:latin typeface="Arial" panose="020B0604020202020204"/>
              </a:rPr>
              <a:pPr/>
              <a:t>13</a:t>
            </a:fld>
            <a:endParaRPr lang="en-US">
              <a:solidFill>
                <a:prstClr val="black"/>
              </a:solidFill>
              <a:latin typeface="Arial" panose="020B0604020202020204"/>
            </a:endParaRPr>
          </a:p>
        </p:txBody>
      </p:sp>
    </p:spTree>
    <p:extLst>
      <p:ext uri="{BB962C8B-B14F-4D97-AF65-F5344CB8AC3E}">
        <p14:creationId xmlns:p14="http://schemas.microsoft.com/office/powerpoint/2010/main" val="1920227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Graphic by BYU-Idaho Campus Curriculum Development in Illustrator</a:t>
            </a:r>
          </a:p>
          <a:p>
            <a:endParaRPr lang="en-US" dirty="0"/>
          </a:p>
        </p:txBody>
      </p:sp>
      <p:sp>
        <p:nvSpPr>
          <p:cNvPr id="4" name="Footer Placeholder 3"/>
          <p:cNvSpPr>
            <a:spLocks noGrp="1"/>
          </p:cNvSpPr>
          <p:nvPr>
            <p:ph type="ftr" sz="quarter" idx="10"/>
          </p:nvPr>
        </p:nvSpPr>
        <p:spPr/>
        <p:txBody>
          <a:bodyPr/>
          <a:lstStyle/>
          <a:p>
            <a:pPr>
              <a:defRPr/>
            </a:pPr>
            <a:r>
              <a:rPr lang="en-US"/>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pPr>
                <a:defRPr/>
              </a:pPr>
              <a:t>14</a:t>
            </a:fld>
            <a:endParaRPr lang="en-US"/>
          </a:p>
        </p:txBody>
      </p:sp>
    </p:spTree>
    <p:extLst>
      <p:ext uri="{BB962C8B-B14F-4D97-AF65-F5344CB8AC3E}">
        <p14:creationId xmlns:p14="http://schemas.microsoft.com/office/powerpoint/2010/main" val="25269394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By </a:t>
            </a:r>
            <a:r>
              <a:rPr kumimoji="0" lang="en-US" sz="12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Adim</a:t>
            </a:r>
            <a:r>
              <a:rPr kumimoji="0" lang="en-US" sz="12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 </a:t>
            </a:r>
            <a:r>
              <a:rPr kumimoji="0" lang="en-US" sz="12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Kassn</a:t>
            </a:r>
            <a:r>
              <a:rPr kumimoji="0" lang="en-US" sz="12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 https://commons.wikimedia.org/wiki/File:Resistor_color_code.png</a:t>
            </a:r>
          </a:p>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531119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By </a:t>
            </a:r>
            <a:r>
              <a:rPr kumimoji="0" lang="en-US" sz="12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Adim</a:t>
            </a:r>
            <a:r>
              <a:rPr kumimoji="0" lang="en-US" sz="12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 </a:t>
            </a:r>
            <a:r>
              <a:rPr kumimoji="0" lang="en-US" sz="12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Kassn</a:t>
            </a:r>
            <a:r>
              <a:rPr kumimoji="0" lang="en-US" sz="12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 https://commons.wikimedia.org/wiki/File:Resistor_color_code.png</a:t>
            </a:r>
          </a:p>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7228843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r>
              <a:rPr lang="en-US" dirty="0"/>
              <a:t>Image by instructor</a:t>
            </a:r>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17</a:t>
            </a:fld>
            <a:endParaRPr lang="en-US">
              <a:solidFill>
                <a:srgbClr val="000000"/>
              </a:solidFill>
            </a:endParaRPr>
          </a:p>
        </p:txBody>
      </p:sp>
    </p:spTree>
    <p:extLst>
      <p:ext uri="{BB962C8B-B14F-4D97-AF65-F5344CB8AC3E}">
        <p14:creationId xmlns:p14="http://schemas.microsoft.com/office/powerpoint/2010/main" val="34731995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r>
              <a:rPr lang="en-US" dirty="0"/>
              <a:t>Image by instructor</a:t>
            </a:r>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18</a:t>
            </a:fld>
            <a:endParaRPr lang="en-US">
              <a:solidFill>
                <a:srgbClr val="000000"/>
              </a:solidFill>
            </a:endParaRPr>
          </a:p>
        </p:txBody>
      </p:sp>
    </p:spTree>
    <p:extLst>
      <p:ext uri="{BB962C8B-B14F-4D97-AF65-F5344CB8AC3E}">
        <p14:creationId xmlns:p14="http://schemas.microsoft.com/office/powerpoint/2010/main" val="17012043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r>
              <a:rPr lang="en-US" dirty="0"/>
              <a:t>Image by instructor</a:t>
            </a:r>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19</a:t>
            </a:fld>
            <a:endParaRPr lang="en-US">
              <a:solidFill>
                <a:srgbClr val="000000"/>
              </a:solidFill>
            </a:endParaRPr>
          </a:p>
        </p:txBody>
      </p:sp>
    </p:spTree>
    <p:extLst>
      <p:ext uri="{BB962C8B-B14F-4D97-AF65-F5344CB8AC3E}">
        <p14:creationId xmlns:p14="http://schemas.microsoft.com/office/powerpoint/2010/main" val="2537344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r>
              <a:rPr lang="en-US" dirty="0"/>
              <a:t>Image by instructor</a:t>
            </a:r>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20</a:t>
            </a:fld>
            <a:endParaRPr lang="en-US">
              <a:solidFill>
                <a:srgbClr val="000000"/>
              </a:solidFill>
            </a:endParaRPr>
          </a:p>
        </p:txBody>
      </p:sp>
    </p:spTree>
    <p:extLst>
      <p:ext uri="{BB962C8B-B14F-4D97-AF65-F5344CB8AC3E}">
        <p14:creationId xmlns:p14="http://schemas.microsoft.com/office/powerpoint/2010/main" val="19391465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r>
              <a:rPr lang="en-US" dirty="0"/>
              <a:t>Image by instructor</a:t>
            </a:r>
          </a:p>
        </p:txBody>
      </p:sp>
      <p:sp>
        <p:nvSpPr>
          <p:cNvPr id="4" name="Footer Placeholder 3"/>
          <p:cNvSpPr>
            <a:spLocks noGrp="1"/>
          </p:cNvSpPr>
          <p:nvPr>
            <p:ph type="ftr" sz="quarter" idx="10"/>
          </p:nvPr>
        </p:nvSpPr>
        <p:spPr/>
        <p:txBody>
          <a:bodyPr/>
          <a:lstStyle/>
          <a:p>
            <a:pPr>
              <a:defRPr/>
            </a:pPr>
            <a:r>
              <a:rPr lang="en-US"/>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pPr>
                <a:defRPr/>
              </a:pPr>
              <a:t>21</a:t>
            </a:fld>
            <a:endParaRPr lang="en-US"/>
          </a:p>
        </p:txBody>
      </p:sp>
    </p:spTree>
    <p:extLst>
      <p:ext uri="{BB962C8B-B14F-4D97-AF65-F5344CB8AC3E}">
        <p14:creationId xmlns:p14="http://schemas.microsoft.com/office/powerpoint/2010/main" val="505248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r>
              <a:rPr lang="en-US" dirty="0"/>
              <a:t>https://learn.sparkfun.com/tutorials/transistors/extending-the-water-analogy</a:t>
            </a:r>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3978990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r>
              <a:rPr lang="en-US" dirty="0"/>
              <a:t>Image by instructor</a:t>
            </a:r>
          </a:p>
        </p:txBody>
      </p:sp>
      <p:sp>
        <p:nvSpPr>
          <p:cNvPr id="4" name="Footer Placeholder 3"/>
          <p:cNvSpPr>
            <a:spLocks noGrp="1"/>
          </p:cNvSpPr>
          <p:nvPr>
            <p:ph type="ftr" sz="quarter" idx="10"/>
          </p:nvPr>
        </p:nvSpPr>
        <p:spPr/>
        <p:txBody>
          <a:bodyPr/>
          <a:lstStyle/>
          <a:p>
            <a:pPr>
              <a:defRPr/>
            </a:pPr>
            <a:r>
              <a:rPr lang="en-US"/>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pPr>
                <a:defRPr/>
              </a:pPr>
              <a:t>22</a:t>
            </a:fld>
            <a:endParaRPr lang="en-US"/>
          </a:p>
        </p:txBody>
      </p:sp>
    </p:spTree>
    <p:extLst>
      <p:ext uri="{BB962C8B-B14F-4D97-AF65-F5344CB8AC3E}">
        <p14:creationId xmlns:p14="http://schemas.microsoft.com/office/powerpoint/2010/main" val="12197313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r>
              <a:rPr lang="en-US" dirty="0"/>
              <a:t>Image by instructor</a:t>
            </a:r>
          </a:p>
        </p:txBody>
      </p:sp>
      <p:sp>
        <p:nvSpPr>
          <p:cNvPr id="4" name="Footer Placeholder 3"/>
          <p:cNvSpPr>
            <a:spLocks noGrp="1"/>
          </p:cNvSpPr>
          <p:nvPr>
            <p:ph type="ftr" sz="quarter" idx="10"/>
          </p:nvPr>
        </p:nvSpPr>
        <p:spPr/>
        <p:txBody>
          <a:bodyPr/>
          <a:lstStyle/>
          <a:p>
            <a:pPr>
              <a:defRPr/>
            </a:pPr>
            <a:r>
              <a:rPr lang="en-US"/>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pPr>
                <a:defRPr/>
              </a:pPr>
              <a:t>23</a:t>
            </a:fld>
            <a:endParaRPr lang="en-US"/>
          </a:p>
        </p:txBody>
      </p:sp>
    </p:spTree>
    <p:extLst>
      <p:ext uri="{BB962C8B-B14F-4D97-AF65-F5344CB8AC3E}">
        <p14:creationId xmlns:p14="http://schemas.microsoft.com/office/powerpoint/2010/main" val="29670789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r>
              <a:rPr lang="en-US" dirty="0"/>
              <a:t>Image by instructor</a:t>
            </a:r>
          </a:p>
        </p:txBody>
      </p:sp>
      <p:sp>
        <p:nvSpPr>
          <p:cNvPr id="4" name="Footer Placeholder 3"/>
          <p:cNvSpPr>
            <a:spLocks noGrp="1"/>
          </p:cNvSpPr>
          <p:nvPr>
            <p:ph type="ftr" sz="quarter" idx="10"/>
          </p:nvPr>
        </p:nvSpPr>
        <p:spPr/>
        <p:txBody>
          <a:bodyPr/>
          <a:lstStyle/>
          <a:p>
            <a:pPr>
              <a:defRPr/>
            </a:pPr>
            <a:r>
              <a:rPr lang="en-US"/>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pPr>
                <a:defRPr/>
              </a:pPr>
              <a:t>24</a:t>
            </a:fld>
            <a:endParaRPr lang="en-US"/>
          </a:p>
        </p:txBody>
      </p:sp>
    </p:spTree>
    <p:extLst>
      <p:ext uri="{BB962C8B-B14F-4D97-AF65-F5344CB8AC3E}">
        <p14:creationId xmlns:p14="http://schemas.microsoft.com/office/powerpoint/2010/main" val="22623787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Image by instructor</a:t>
            </a:r>
          </a:p>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0845721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Image by instructor</a:t>
            </a:r>
          </a:p>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1070667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Image by instructor</a:t>
            </a:r>
          </a:p>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2481779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Image by instructor</a:t>
            </a:r>
          </a:p>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3090841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Image by instructor</a:t>
            </a:r>
          </a:p>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43839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r>
              <a:rPr lang="en-US" dirty="0"/>
              <a:t>Image by instructor</a:t>
            </a:r>
          </a:p>
        </p:txBody>
      </p:sp>
      <p:sp>
        <p:nvSpPr>
          <p:cNvPr id="4" name="Footer Placeholder 3"/>
          <p:cNvSpPr>
            <a:spLocks noGrp="1"/>
          </p:cNvSpPr>
          <p:nvPr>
            <p:ph type="ftr" sz="quarter" idx="10"/>
          </p:nvPr>
        </p:nvSpPr>
        <p:spPr/>
        <p:txBody>
          <a:bodyPr/>
          <a:lstStyle/>
          <a:p>
            <a:pPr>
              <a:defRPr/>
            </a:pPr>
            <a:r>
              <a:rPr lang="en-US"/>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pPr>
                <a:defRPr/>
              </a:pPr>
              <a:t>30</a:t>
            </a:fld>
            <a:endParaRPr lang="en-US"/>
          </a:p>
        </p:txBody>
      </p:sp>
    </p:spTree>
    <p:extLst>
      <p:ext uri="{BB962C8B-B14F-4D97-AF65-F5344CB8AC3E}">
        <p14:creationId xmlns:p14="http://schemas.microsoft.com/office/powerpoint/2010/main" val="34698565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Image by instructor</a:t>
            </a:r>
          </a:p>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9201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r>
              <a:rPr lang="en-US" dirty="0"/>
              <a:t>https://commons.wikimedia.org/wiki/File:1.5_ohm_5%25_axial_resistor.jpg</a:t>
            </a:r>
          </a:p>
        </p:txBody>
      </p:sp>
      <p:sp>
        <p:nvSpPr>
          <p:cNvPr id="4" name="Footer Placeholder 3"/>
          <p:cNvSpPr>
            <a:spLocks noGrp="1"/>
          </p:cNvSpPr>
          <p:nvPr>
            <p:ph type="ftr" sz="quarter" idx="10"/>
          </p:nvPr>
        </p:nvSpPr>
        <p:spPr/>
        <p:txBody>
          <a:bodyPr/>
          <a:lstStyle/>
          <a:p>
            <a:pPr>
              <a:defRPr/>
            </a:pPr>
            <a:r>
              <a:rPr lang="en-US"/>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pPr>
                <a:defRPr/>
              </a:pPr>
              <a:t>3</a:t>
            </a:fld>
            <a:endParaRPr lang="en-US"/>
          </a:p>
        </p:txBody>
      </p:sp>
    </p:spTree>
    <p:extLst>
      <p:ext uri="{BB962C8B-B14F-4D97-AF65-F5344CB8AC3E}">
        <p14:creationId xmlns:p14="http://schemas.microsoft.com/office/powerpoint/2010/main" val="10289713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Image by instructor</a:t>
            </a:r>
          </a:p>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3224962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Image by instructor</a:t>
            </a:r>
          </a:p>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2258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Image by instructor</a:t>
            </a:r>
          </a:p>
          <a:p>
            <a:endParaRPr lang="en-US" dirty="0"/>
          </a:p>
        </p:txBody>
      </p:sp>
      <p:sp>
        <p:nvSpPr>
          <p:cNvPr id="4" name="Footer Placeholder 3"/>
          <p:cNvSpPr>
            <a:spLocks noGrp="1"/>
          </p:cNvSpPr>
          <p:nvPr>
            <p:ph type="ftr" sz="quarter" idx="10"/>
          </p:nvPr>
        </p:nvSpPr>
        <p:spPr/>
        <p:txBody>
          <a:bodyPr/>
          <a:lstStyle/>
          <a:p>
            <a:pPr>
              <a:defRPr/>
            </a:pPr>
            <a:r>
              <a:rPr lang="en-US"/>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pPr>
                <a:defRPr/>
              </a:pPr>
              <a:t>35</a:t>
            </a:fld>
            <a:endParaRPr lang="en-US"/>
          </a:p>
        </p:txBody>
      </p:sp>
    </p:spTree>
    <p:extLst>
      <p:ext uri="{BB962C8B-B14F-4D97-AF65-F5344CB8AC3E}">
        <p14:creationId xmlns:p14="http://schemas.microsoft.com/office/powerpoint/2010/main" val="35295867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Image by instructor</a:t>
            </a:r>
          </a:p>
          <a:p>
            <a:endParaRPr lang="en-US" dirty="0"/>
          </a:p>
        </p:txBody>
      </p:sp>
      <p:sp>
        <p:nvSpPr>
          <p:cNvPr id="4" name="Footer Placeholder 3"/>
          <p:cNvSpPr>
            <a:spLocks noGrp="1"/>
          </p:cNvSpPr>
          <p:nvPr>
            <p:ph type="ftr" sz="quarter" idx="10"/>
          </p:nvPr>
        </p:nvSpPr>
        <p:spPr/>
        <p:txBody>
          <a:bodyPr/>
          <a:lstStyle/>
          <a:p>
            <a:pPr>
              <a:defRPr/>
            </a:pPr>
            <a:r>
              <a:rPr lang="en-US"/>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pPr>
                <a:defRPr/>
              </a:pPr>
              <a:t>36</a:t>
            </a:fld>
            <a:endParaRPr lang="en-US"/>
          </a:p>
        </p:txBody>
      </p:sp>
    </p:spTree>
    <p:extLst>
      <p:ext uri="{BB962C8B-B14F-4D97-AF65-F5344CB8AC3E}">
        <p14:creationId xmlns:p14="http://schemas.microsoft.com/office/powerpoint/2010/main" val="12232659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Image by instructor</a:t>
            </a:r>
          </a:p>
          <a:p>
            <a:endParaRPr lang="en-US" dirty="0"/>
          </a:p>
        </p:txBody>
      </p:sp>
      <p:sp>
        <p:nvSpPr>
          <p:cNvPr id="4" name="Footer Placeholder 3"/>
          <p:cNvSpPr>
            <a:spLocks noGrp="1"/>
          </p:cNvSpPr>
          <p:nvPr>
            <p:ph type="ftr" sz="quarter" idx="10"/>
          </p:nvPr>
        </p:nvSpPr>
        <p:spPr/>
        <p:txBody>
          <a:bodyPr/>
          <a:lstStyle/>
          <a:p>
            <a:pPr>
              <a:defRPr/>
            </a:pPr>
            <a:r>
              <a:rPr lang="en-US"/>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pPr>
                <a:defRPr/>
              </a:pPr>
              <a:t>37</a:t>
            </a:fld>
            <a:endParaRPr lang="en-US"/>
          </a:p>
        </p:txBody>
      </p:sp>
    </p:spTree>
    <p:extLst>
      <p:ext uri="{BB962C8B-B14F-4D97-AF65-F5344CB8AC3E}">
        <p14:creationId xmlns:p14="http://schemas.microsoft.com/office/powerpoint/2010/main" val="17842735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Image by instructor</a:t>
            </a:r>
          </a:p>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92018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Image by instructor</a:t>
            </a:r>
          </a:p>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575592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Image by instructor</a:t>
            </a:r>
          </a:p>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5621773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r>
              <a:rPr lang="en-US" dirty="0"/>
              <a:t>https://</a:t>
            </a:r>
            <a:r>
              <a:rPr lang="en-US" dirty="0" err="1"/>
              <a:t>commons.wikimedia.org</a:t>
            </a:r>
            <a:r>
              <a:rPr lang="en-US" dirty="0"/>
              <a:t>/wiki/File%3ASingle-turn_potentiometer_with_internals_exposed%2C_oblique_view.jpg</a:t>
            </a:r>
          </a:p>
          <a:p>
            <a:endParaRPr lang="en-US" dirty="0"/>
          </a:p>
          <a:p>
            <a:r>
              <a:rPr lang="en-US" dirty="0"/>
              <a:t>https://</a:t>
            </a:r>
            <a:r>
              <a:rPr lang="en-US" dirty="0" err="1"/>
              <a:t>commons.wikimedia.org</a:t>
            </a:r>
            <a:r>
              <a:rPr lang="en-US" dirty="0"/>
              <a:t>/wiki/File%3APotentiometer.jpg</a:t>
            </a:r>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5018376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Image by instructor</a:t>
            </a:r>
          </a:p>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830557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Graphic by BYU-Idaho Campus Curriculum Development in Illustrator</a:t>
            </a:r>
          </a:p>
        </p:txBody>
      </p:sp>
      <p:sp>
        <p:nvSpPr>
          <p:cNvPr id="4" name="Footer Placeholder 3"/>
          <p:cNvSpPr>
            <a:spLocks noGrp="1"/>
          </p:cNvSpPr>
          <p:nvPr>
            <p:ph type="ftr" sz="quarter" idx="10"/>
          </p:nvPr>
        </p:nvSpPr>
        <p:spPr/>
        <p:txBody>
          <a:bodyPr/>
          <a:lstStyle/>
          <a:p>
            <a:pPr>
              <a:defRPr/>
            </a:pPr>
            <a:r>
              <a:rPr lang="en-US"/>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pPr>
                <a:defRPr/>
              </a:pPr>
              <a:t>5</a:t>
            </a:fld>
            <a:endParaRPr lang="en-US"/>
          </a:p>
        </p:txBody>
      </p:sp>
    </p:spTree>
    <p:extLst>
      <p:ext uri="{BB962C8B-B14F-4D97-AF65-F5344CB8AC3E}">
        <p14:creationId xmlns:p14="http://schemas.microsoft.com/office/powerpoint/2010/main" val="13325175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Image by instructor</a:t>
            </a:r>
          </a:p>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45</a:t>
            </a:fld>
            <a:endParaRPr lang="en-US">
              <a:solidFill>
                <a:srgbClr val="000000"/>
              </a:solidFill>
            </a:endParaRPr>
          </a:p>
        </p:txBody>
      </p:sp>
    </p:spTree>
    <p:extLst>
      <p:ext uri="{BB962C8B-B14F-4D97-AF65-F5344CB8AC3E}">
        <p14:creationId xmlns:p14="http://schemas.microsoft.com/office/powerpoint/2010/main" val="18904944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Image by instructor</a:t>
            </a:r>
          </a:p>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46</a:t>
            </a:fld>
            <a:endParaRPr lang="en-US">
              <a:solidFill>
                <a:srgbClr val="000000"/>
              </a:solidFill>
            </a:endParaRPr>
          </a:p>
        </p:txBody>
      </p:sp>
    </p:spTree>
    <p:extLst>
      <p:ext uri="{BB962C8B-B14F-4D97-AF65-F5344CB8AC3E}">
        <p14:creationId xmlns:p14="http://schemas.microsoft.com/office/powerpoint/2010/main" val="4001679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Image by instructor</a:t>
            </a:r>
          </a:p>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47</a:t>
            </a:fld>
            <a:endParaRPr lang="en-US">
              <a:solidFill>
                <a:srgbClr val="000000"/>
              </a:solidFill>
            </a:endParaRPr>
          </a:p>
        </p:txBody>
      </p:sp>
    </p:spTree>
    <p:extLst>
      <p:ext uri="{BB962C8B-B14F-4D97-AF65-F5344CB8AC3E}">
        <p14:creationId xmlns:p14="http://schemas.microsoft.com/office/powerpoint/2010/main" val="16024634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Image by instructor</a:t>
            </a:r>
          </a:p>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48</a:t>
            </a:fld>
            <a:endParaRPr lang="en-US">
              <a:solidFill>
                <a:srgbClr val="000000"/>
              </a:solidFill>
            </a:endParaRPr>
          </a:p>
        </p:txBody>
      </p:sp>
    </p:spTree>
    <p:extLst>
      <p:ext uri="{BB962C8B-B14F-4D97-AF65-F5344CB8AC3E}">
        <p14:creationId xmlns:p14="http://schemas.microsoft.com/office/powerpoint/2010/main" val="28129986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Image by instructor</a:t>
            </a:r>
          </a:p>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49</a:t>
            </a:fld>
            <a:endParaRPr lang="en-US">
              <a:solidFill>
                <a:srgbClr val="000000"/>
              </a:solidFill>
            </a:endParaRPr>
          </a:p>
        </p:txBody>
      </p:sp>
    </p:spTree>
    <p:extLst>
      <p:ext uri="{BB962C8B-B14F-4D97-AF65-F5344CB8AC3E}">
        <p14:creationId xmlns:p14="http://schemas.microsoft.com/office/powerpoint/2010/main" val="9626805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Image by instructor</a:t>
            </a:r>
          </a:p>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52</a:t>
            </a:fld>
            <a:endParaRPr lang="en-US">
              <a:solidFill>
                <a:srgbClr val="000000"/>
              </a:solidFill>
            </a:endParaRPr>
          </a:p>
        </p:txBody>
      </p:sp>
    </p:spTree>
    <p:extLst>
      <p:ext uri="{BB962C8B-B14F-4D97-AF65-F5344CB8AC3E}">
        <p14:creationId xmlns:p14="http://schemas.microsoft.com/office/powerpoint/2010/main" val="37172854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Image by instructor</a:t>
            </a:r>
          </a:p>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53</a:t>
            </a:fld>
            <a:endParaRPr lang="en-US">
              <a:solidFill>
                <a:srgbClr val="000000"/>
              </a:solidFill>
            </a:endParaRPr>
          </a:p>
        </p:txBody>
      </p:sp>
    </p:spTree>
    <p:extLst>
      <p:ext uri="{BB962C8B-B14F-4D97-AF65-F5344CB8AC3E}">
        <p14:creationId xmlns:p14="http://schemas.microsoft.com/office/powerpoint/2010/main" val="29991463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Image by instructor</a:t>
            </a:r>
          </a:p>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54</a:t>
            </a:fld>
            <a:endParaRPr lang="en-US">
              <a:solidFill>
                <a:srgbClr val="000000"/>
              </a:solidFill>
            </a:endParaRPr>
          </a:p>
        </p:txBody>
      </p:sp>
    </p:spTree>
    <p:extLst>
      <p:ext uri="{BB962C8B-B14F-4D97-AF65-F5344CB8AC3E}">
        <p14:creationId xmlns:p14="http://schemas.microsoft.com/office/powerpoint/2010/main" val="39141833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Image by instructor</a:t>
            </a:r>
          </a:p>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55</a:t>
            </a:fld>
            <a:endParaRPr lang="en-US">
              <a:solidFill>
                <a:srgbClr val="000000"/>
              </a:solidFill>
            </a:endParaRPr>
          </a:p>
        </p:txBody>
      </p:sp>
    </p:spTree>
    <p:extLst>
      <p:ext uri="{BB962C8B-B14F-4D97-AF65-F5344CB8AC3E}">
        <p14:creationId xmlns:p14="http://schemas.microsoft.com/office/powerpoint/2010/main" val="814516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Image by instructor</a:t>
            </a:r>
          </a:p>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56</a:t>
            </a:fld>
            <a:endParaRPr lang="en-US">
              <a:solidFill>
                <a:srgbClr val="000000"/>
              </a:solidFill>
            </a:endParaRPr>
          </a:p>
        </p:txBody>
      </p:sp>
    </p:spTree>
    <p:extLst>
      <p:ext uri="{BB962C8B-B14F-4D97-AF65-F5344CB8AC3E}">
        <p14:creationId xmlns:p14="http://schemas.microsoft.com/office/powerpoint/2010/main" val="4257219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5829619" y="0"/>
            <a:ext cx="4458335" cy="365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63" name="Rectangle 3"/>
          <p:cNvSpPr>
            <a:spLocks noChangeArrowheads="1"/>
          </p:cNvSpPr>
          <p:nvPr/>
        </p:nvSpPr>
        <p:spPr bwMode="auto">
          <a:xfrm>
            <a:off x="5829619" y="6949440"/>
            <a:ext cx="4458335" cy="365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nchor="b"/>
          <a:lstStyle/>
          <a:p>
            <a:pPr algn="r"/>
            <a:r>
              <a:rPr lang="en-US" altLang="en-US" sz="1200">
                <a:latin typeface="Times New Roman" pitchFamily="18" charset="0"/>
              </a:rPr>
              <a:t>6</a:t>
            </a:r>
          </a:p>
        </p:txBody>
      </p:sp>
      <p:sp>
        <p:nvSpPr>
          <p:cNvPr id="15364" name="Rectangle 4"/>
          <p:cNvSpPr>
            <a:spLocks noChangeArrowheads="1"/>
          </p:cNvSpPr>
          <p:nvPr/>
        </p:nvSpPr>
        <p:spPr bwMode="auto">
          <a:xfrm>
            <a:off x="1" y="6949440"/>
            <a:ext cx="4458335" cy="365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65" name="Rectangle 5"/>
          <p:cNvSpPr>
            <a:spLocks noChangeArrowheads="1"/>
          </p:cNvSpPr>
          <p:nvPr/>
        </p:nvSpPr>
        <p:spPr bwMode="auto">
          <a:xfrm>
            <a:off x="1" y="0"/>
            <a:ext cx="4458335" cy="365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66" name="Rectangle 6"/>
          <p:cNvSpPr>
            <a:spLocks noGrp="1" noRot="1" noChangeAspect="1" noChangeArrowheads="1" noTextEdit="1"/>
          </p:cNvSpPr>
          <p:nvPr>
            <p:ph type="sldImg"/>
          </p:nvPr>
        </p:nvSpPr>
        <p:spPr>
          <a:xfrm>
            <a:off x="2373313" y="554038"/>
            <a:ext cx="4854575" cy="2732087"/>
          </a:xfrm>
          <a:ln cap="flat"/>
        </p:spPr>
      </p:sp>
      <p:sp>
        <p:nvSpPr>
          <p:cNvPr id="15367" name="Rectangle 7"/>
          <p:cNvSpPr>
            <a:spLocks noGrp="1" noChangeArrowheads="1"/>
          </p:cNvSpPr>
          <p:nvPr>
            <p:ph type="body" idx="1"/>
          </p:nvPr>
        </p:nvSpPr>
        <p:spPr>
          <a:ln/>
        </p:spPr>
        <p:txBody>
          <a:bodyPr/>
          <a:lstStyle/>
          <a:p>
            <a:r>
              <a:rPr lang="en-US" altLang="en-US" dirty="0"/>
              <a:t>Image from instructor</a:t>
            </a:r>
          </a:p>
        </p:txBody>
      </p:sp>
    </p:spTree>
    <p:extLst>
      <p:ext uri="{BB962C8B-B14F-4D97-AF65-F5344CB8AC3E}">
        <p14:creationId xmlns:p14="http://schemas.microsoft.com/office/powerpoint/2010/main" val="25866204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r>
              <a:rPr lang="en-US" dirty="0"/>
              <a:t>Image by instructor</a:t>
            </a:r>
          </a:p>
        </p:txBody>
      </p:sp>
      <p:sp>
        <p:nvSpPr>
          <p:cNvPr id="4" name="Footer Placeholder 3"/>
          <p:cNvSpPr>
            <a:spLocks noGrp="1"/>
          </p:cNvSpPr>
          <p:nvPr>
            <p:ph type="ftr" sz="quarter" idx="10"/>
          </p:nvPr>
        </p:nvSpPr>
        <p:spPr/>
        <p:txBody>
          <a:bodyPr/>
          <a:lstStyle/>
          <a:p>
            <a:pPr>
              <a:defRPr/>
            </a:pPr>
            <a:r>
              <a:rPr lang="en-US"/>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pPr>
                <a:defRPr/>
              </a:pPr>
              <a:t>59</a:t>
            </a:fld>
            <a:endParaRPr lang="en-US"/>
          </a:p>
        </p:txBody>
      </p:sp>
    </p:spTree>
    <p:extLst>
      <p:ext uri="{BB962C8B-B14F-4D97-AF65-F5344CB8AC3E}">
        <p14:creationId xmlns:p14="http://schemas.microsoft.com/office/powerpoint/2010/main" val="8132007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r>
              <a:rPr lang="en-US" dirty="0"/>
              <a:t>Image by instructor</a:t>
            </a:r>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60</a:t>
            </a:fld>
            <a:endParaRPr lang="en-US">
              <a:solidFill>
                <a:srgbClr val="000000"/>
              </a:solidFill>
            </a:endParaRPr>
          </a:p>
        </p:txBody>
      </p:sp>
    </p:spTree>
    <p:extLst>
      <p:ext uri="{BB962C8B-B14F-4D97-AF65-F5344CB8AC3E}">
        <p14:creationId xmlns:p14="http://schemas.microsoft.com/office/powerpoint/2010/main" val="17408539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Image by instructor</a:t>
            </a:r>
          </a:p>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61</a:t>
            </a:fld>
            <a:endParaRPr lang="en-US">
              <a:solidFill>
                <a:srgbClr val="000000"/>
              </a:solidFill>
            </a:endParaRPr>
          </a:p>
        </p:txBody>
      </p:sp>
    </p:spTree>
    <p:extLst>
      <p:ext uri="{BB962C8B-B14F-4D97-AF65-F5344CB8AC3E}">
        <p14:creationId xmlns:p14="http://schemas.microsoft.com/office/powerpoint/2010/main" val="1992513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Image by instructor</a:t>
            </a:r>
          </a:p>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5621773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Graphic by BYU-Idaho Campus Curriculum Development in Illustrator</a:t>
            </a:r>
          </a:p>
          <a:p>
            <a:endParaRPr lang="en-US" dirty="0"/>
          </a:p>
        </p:txBody>
      </p:sp>
      <p:sp>
        <p:nvSpPr>
          <p:cNvPr id="4" name="Footer Placeholder 3"/>
          <p:cNvSpPr>
            <a:spLocks noGrp="1"/>
          </p:cNvSpPr>
          <p:nvPr>
            <p:ph type="ftr" sz="quarter" idx="10"/>
          </p:nvPr>
        </p:nvSpPr>
        <p:spPr/>
        <p:txBody>
          <a:bodyPr/>
          <a:lstStyle/>
          <a:p>
            <a:pPr>
              <a:defRPr/>
            </a:pPr>
            <a:r>
              <a:rPr lang="en-US"/>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pPr>
                <a:defRPr/>
              </a:pPr>
              <a:t>63</a:t>
            </a:fld>
            <a:endParaRPr lang="en-US"/>
          </a:p>
        </p:txBody>
      </p:sp>
    </p:spTree>
    <p:extLst>
      <p:ext uri="{BB962C8B-B14F-4D97-AF65-F5344CB8AC3E}">
        <p14:creationId xmlns:p14="http://schemas.microsoft.com/office/powerpoint/2010/main" val="18720668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r>
              <a:rPr lang="en-US" dirty="0"/>
              <a:t>Created table in excel</a:t>
            </a:r>
          </a:p>
        </p:txBody>
      </p:sp>
      <p:sp>
        <p:nvSpPr>
          <p:cNvPr id="4" name="Footer Placeholder 3"/>
          <p:cNvSpPr>
            <a:spLocks noGrp="1"/>
          </p:cNvSpPr>
          <p:nvPr>
            <p:ph type="ftr" sz="quarter" idx="10"/>
          </p:nvPr>
        </p:nvSpPr>
        <p:spPr/>
        <p:txBody>
          <a:bodyPr/>
          <a:lstStyle/>
          <a:p>
            <a:pPr>
              <a:defRPr/>
            </a:pPr>
            <a:r>
              <a:rPr lang="en-US"/>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pPr>
                <a:defRPr/>
              </a:pPr>
              <a:t>64</a:t>
            </a:fld>
            <a:endParaRPr lang="en-US"/>
          </a:p>
        </p:txBody>
      </p:sp>
    </p:spTree>
    <p:extLst>
      <p:ext uri="{BB962C8B-B14F-4D97-AF65-F5344CB8AC3E}">
        <p14:creationId xmlns:p14="http://schemas.microsoft.com/office/powerpoint/2010/main" val="20270028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r>
              <a:rPr lang="en-US"/>
              <a:t>http://www.co-bw.com/DIY_Resistor_Code_Guide.htm</a:t>
            </a:r>
          </a:p>
        </p:txBody>
      </p:sp>
      <p:sp>
        <p:nvSpPr>
          <p:cNvPr id="4" name="Footer Placeholder 3"/>
          <p:cNvSpPr>
            <a:spLocks noGrp="1"/>
          </p:cNvSpPr>
          <p:nvPr>
            <p:ph type="ftr" sz="quarter" idx="10"/>
          </p:nvPr>
        </p:nvSpPr>
        <p:spPr/>
        <p:txBody>
          <a:bodyPr/>
          <a:lstStyle/>
          <a:p>
            <a:pPr>
              <a:defRPr/>
            </a:pPr>
            <a:r>
              <a:rPr lang="en-US"/>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pPr>
                <a:defRPr/>
              </a:pPr>
              <a:t>65</a:t>
            </a:fld>
            <a:endParaRPr lang="en-US"/>
          </a:p>
        </p:txBody>
      </p:sp>
    </p:spTree>
    <p:extLst>
      <p:ext uri="{BB962C8B-B14F-4D97-AF65-F5344CB8AC3E}">
        <p14:creationId xmlns:p14="http://schemas.microsoft.com/office/powerpoint/2010/main" val="15311192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r>
              <a:rPr lang="en-US"/>
              <a:t>http://www.co-bw.com/DIY_Resistor_Code_Guide.htm</a:t>
            </a:r>
          </a:p>
        </p:txBody>
      </p:sp>
      <p:sp>
        <p:nvSpPr>
          <p:cNvPr id="4" name="Footer Placeholder 3"/>
          <p:cNvSpPr>
            <a:spLocks noGrp="1"/>
          </p:cNvSpPr>
          <p:nvPr>
            <p:ph type="ftr" sz="quarter" idx="10"/>
          </p:nvPr>
        </p:nvSpPr>
        <p:spPr/>
        <p:txBody>
          <a:bodyPr/>
          <a:lstStyle/>
          <a:p>
            <a:pPr>
              <a:defRPr/>
            </a:pPr>
            <a:r>
              <a:rPr lang="en-US"/>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pPr>
                <a:defRPr/>
              </a:pPr>
              <a:t>66</a:t>
            </a:fld>
            <a:endParaRPr lang="en-US"/>
          </a:p>
        </p:txBody>
      </p:sp>
    </p:spTree>
    <p:extLst>
      <p:ext uri="{BB962C8B-B14F-4D97-AF65-F5344CB8AC3E}">
        <p14:creationId xmlns:p14="http://schemas.microsoft.com/office/powerpoint/2010/main" val="17228843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Image by instructor</a:t>
            </a:r>
          </a:p>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293998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Image by instructor</a:t>
            </a:r>
          </a:p>
          <a:p>
            <a:endParaRPr lang="en-US" dirty="0"/>
          </a:p>
        </p:txBody>
      </p:sp>
      <p:sp>
        <p:nvSpPr>
          <p:cNvPr id="4" name="Footer Placeholder 3"/>
          <p:cNvSpPr>
            <a:spLocks noGrp="1"/>
          </p:cNvSpPr>
          <p:nvPr>
            <p:ph type="ftr" sz="quarter" idx="10"/>
          </p:nvPr>
        </p:nvSpPr>
        <p:spPr/>
        <p:txBody>
          <a:bodyPr/>
          <a:lstStyle/>
          <a:p>
            <a:pPr>
              <a:defRPr/>
            </a:pPr>
            <a:r>
              <a:rPr lang="en-US"/>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pPr>
                <a:defRPr/>
              </a:pPr>
              <a:t>68</a:t>
            </a:fld>
            <a:endParaRPr lang="en-US"/>
          </a:p>
        </p:txBody>
      </p:sp>
    </p:spTree>
    <p:extLst>
      <p:ext uri="{BB962C8B-B14F-4D97-AF65-F5344CB8AC3E}">
        <p14:creationId xmlns:p14="http://schemas.microsoft.com/office/powerpoint/2010/main" val="1693668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r>
              <a:rPr lang="en-US" dirty="0"/>
              <a:t>Image by instructor</a:t>
            </a:r>
          </a:p>
        </p:txBody>
      </p:sp>
      <p:sp>
        <p:nvSpPr>
          <p:cNvPr id="4" name="Footer Placeholder 3"/>
          <p:cNvSpPr>
            <a:spLocks noGrp="1"/>
          </p:cNvSpPr>
          <p:nvPr>
            <p:ph type="ftr" sz="quarter" idx="10"/>
          </p:nvPr>
        </p:nvSpPr>
        <p:spPr/>
        <p:txBody>
          <a:bodyPr/>
          <a:lstStyle/>
          <a:p>
            <a:pPr>
              <a:defRPr/>
            </a:pPr>
            <a:r>
              <a:rPr lang="en-US"/>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pPr>
                <a:defRPr/>
              </a:pPr>
              <a:t>8</a:t>
            </a:fld>
            <a:endParaRPr lang="en-US"/>
          </a:p>
        </p:txBody>
      </p:sp>
    </p:spTree>
    <p:extLst>
      <p:ext uri="{BB962C8B-B14F-4D97-AF65-F5344CB8AC3E}">
        <p14:creationId xmlns:p14="http://schemas.microsoft.com/office/powerpoint/2010/main" val="3851380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Image by instructor</a:t>
            </a:r>
          </a:p>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796171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r>
              <a:rPr lang="en-US" dirty="0"/>
              <a:t>Image by instructor</a:t>
            </a:r>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517134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r>
              <a:rPr lang="en-US" dirty="0"/>
              <a:t>Image by instructor</a:t>
            </a:r>
          </a:p>
        </p:txBody>
      </p:sp>
      <p:sp>
        <p:nvSpPr>
          <p:cNvPr id="4" name="Footer Placeholder 3"/>
          <p:cNvSpPr>
            <a:spLocks noGrp="1"/>
          </p:cNvSpPr>
          <p:nvPr>
            <p:ph type="ftr" sz="quarter" idx="10"/>
          </p:nvPr>
        </p:nvSpPr>
        <p:spPr/>
        <p:txBody>
          <a:bodyPr/>
          <a:lstStyle/>
          <a:p>
            <a:pPr>
              <a:defRPr/>
            </a:pPr>
            <a:r>
              <a:rPr lang="en-US"/>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pPr>
                <a:defRPr/>
              </a:pPr>
              <a:t>11</a:t>
            </a:fld>
            <a:endParaRPr lang="en-US"/>
          </a:p>
        </p:txBody>
      </p:sp>
    </p:spTree>
    <p:extLst>
      <p:ext uri="{BB962C8B-B14F-4D97-AF65-F5344CB8AC3E}">
        <p14:creationId xmlns:p14="http://schemas.microsoft.com/office/powerpoint/2010/main" val="702167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2400">
                <a:solidFill>
                  <a:schemeClr val="bg1"/>
                </a:solidFill>
              </a:defRPr>
            </a:lvl1pPr>
            <a:lvl2pPr>
              <a:buFont typeface="Arial" pitchFamily="34" charset="0"/>
              <a:buChar char="•"/>
              <a:defRPr sz="20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7" y="762002"/>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2400">
                <a:solidFill>
                  <a:schemeClr val="bg1"/>
                </a:solidFill>
              </a:defRPr>
            </a:lvl1pPr>
            <a:lvl2pPr>
              <a:buFont typeface="Arial" pitchFamily="34" charset="0"/>
              <a:buChar char="•"/>
              <a:defRPr sz="20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7" y="762002"/>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8883210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75616338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990397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2" y="6238878"/>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10129047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13062975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306244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35806297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9" y="1905003"/>
            <a:ext cx="10242551" cy="1523495"/>
          </a:xfrm>
        </p:spPr>
        <p:txBody>
          <a:bodyPr>
            <a:noAutofit/>
          </a:bodyPr>
          <a:lstStyle>
            <a:lvl1pPr>
              <a:lnSpc>
                <a:spcPct val="90000"/>
              </a:lnSpc>
              <a:defRPr sz="4050"/>
            </a:lvl1pPr>
          </a:lstStyle>
          <a:p>
            <a:r>
              <a:rPr lang="en-US"/>
              <a:t>Click to edit Master title style</a:t>
            </a:r>
            <a:endParaRPr lang="en-US" dirty="0"/>
          </a:p>
        </p:txBody>
      </p:sp>
      <p:sp>
        <p:nvSpPr>
          <p:cNvPr id="3" name="Subtitle 2"/>
          <p:cNvSpPr>
            <a:spLocks noGrp="1"/>
          </p:cNvSpPr>
          <p:nvPr>
            <p:ph type="subTitle" idx="1"/>
          </p:nvPr>
        </p:nvSpPr>
        <p:spPr>
          <a:xfrm>
            <a:off x="973667" y="4344991"/>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14399586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4050"/>
            </a:lvl1pPr>
          </a:lstStyle>
          <a:p>
            <a:r>
              <a:rPr lang="en-US"/>
              <a:t>Click to edit Master title style</a:t>
            </a:r>
            <a:endParaRPr lang="en-US" dirty="0"/>
          </a:p>
        </p:txBody>
      </p:sp>
      <p:sp>
        <p:nvSpPr>
          <p:cNvPr id="3" name="Subtitle 2"/>
          <p:cNvSpPr>
            <a:spLocks noGrp="1"/>
          </p:cNvSpPr>
          <p:nvPr>
            <p:ph type="subTitle" idx="1"/>
          </p:nvPr>
        </p:nvSpPr>
        <p:spPr>
          <a:xfrm>
            <a:off x="1825273" y="4344991"/>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7500" b="0" i="1" u="none" strike="noStrike" kern="0" cap="none" spc="-113"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dirty="0"/>
              <a:t>click to…</a:t>
            </a:r>
          </a:p>
        </p:txBody>
      </p:sp>
    </p:spTree>
    <p:extLst>
      <p:ext uri="{BB962C8B-B14F-4D97-AF65-F5344CB8AC3E}">
        <p14:creationId xmlns:p14="http://schemas.microsoft.com/office/powerpoint/2010/main" val="63568531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508000" y="1411553"/>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09934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6"/>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43114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tanda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2400">
                <a:solidFill>
                  <a:schemeClr val="bg1"/>
                </a:solidFill>
              </a:defRPr>
            </a:lvl1pPr>
            <a:lvl2pPr>
              <a:buFont typeface="Arial" pitchFamily="34" charset="0"/>
              <a:buChar char="•"/>
              <a:defRPr sz="20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7" y="762002"/>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1367168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1306512"/>
          </a:xfrm>
        </p:spPr>
        <p:txBody>
          <a:bodyPr/>
          <a:lstStyle>
            <a:lvl1pPr marL="254982" indent="-254982">
              <a:lnSpc>
                <a:spcPct val="90000"/>
              </a:lnSpc>
              <a:defRPr sz="2100"/>
            </a:lvl1pPr>
            <a:lvl2pPr marL="505004" indent="-244068">
              <a:lnSpc>
                <a:spcPct val="90000"/>
              </a:lnSpc>
              <a:defRPr sz="1800"/>
            </a:lvl2pPr>
            <a:lvl3pPr marL="715339" indent="-216288">
              <a:lnSpc>
                <a:spcPct val="90000"/>
              </a:lnSpc>
              <a:defRPr sz="1500"/>
            </a:lvl3pPr>
            <a:lvl4pPr marL="920714" indent="-205375">
              <a:lnSpc>
                <a:spcPct val="90000"/>
              </a:lnSpc>
              <a:defRPr sz="1350"/>
            </a:lvl4pPr>
            <a:lvl5pPr marL="1137002" indent="-21033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411554"/>
            <a:ext cx="5486400" cy="1306512"/>
          </a:xfrm>
        </p:spPr>
        <p:txBody>
          <a:bodyPr/>
          <a:lstStyle>
            <a:lvl1pPr marL="260936" indent="-260936">
              <a:lnSpc>
                <a:spcPct val="90000"/>
              </a:lnSpc>
              <a:defRPr sz="2100"/>
            </a:lvl1pPr>
            <a:lvl2pPr marL="505004" indent="-254982">
              <a:lnSpc>
                <a:spcPct val="90000"/>
              </a:lnSpc>
              <a:defRPr sz="1800"/>
            </a:lvl2pPr>
            <a:lvl3pPr marL="721292" indent="-227202">
              <a:lnSpc>
                <a:spcPct val="90000"/>
              </a:lnSpc>
              <a:defRPr sz="1500"/>
            </a:lvl3pPr>
            <a:lvl4pPr marL="920714" indent="-199422">
              <a:lnSpc>
                <a:spcPct val="90000"/>
              </a:lnSpc>
              <a:defRPr sz="1350"/>
            </a:lvl4pPr>
            <a:lvl5pPr marL="1137002" indent="-20537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739316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8000" y="1844366"/>
            <a:ext cx="5486400"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4" name="Content Placeholder 3"/>
          <p:cNvSpPr>
            <a:spLocks noGrp="1"/>
          </p:cNvSpPr>
          <p:nvPr>
            <p:ph sz="half" idx="2"/>
          </p:nvPr>
        </p:nvSpPr>
        <p:spPr>
          <a:xfrm>
            <a:off x="507999" y="2174875"/>
            <a:ext cx="5486400" cy="1153008"/>
          </a:xfrm>
        </p:spPr>
        <p:txBody>
          <a:bodyPr/>
          <a:lstStyle>
            <a:lvl1pPr marL="211328" indent="-211328">
              <a:defRPr sz="1725"/>
            </a:lvl1pPr>
            <a:lvl2pPr marL="421664" indent="-199422">
              <a:defRPr sz="1500"/>
            </a:lvl2pPr>
            <a:lvl3pPr marL="610172" indent="-182555">
              <a:defRPr sz="1350"/>
            </a:lvl3pPr>
            <a:lvl4pPr marL="787766" indent="-171642">
              <a:defRPr sz="1275"/>
            </a:lvl4pPr>
            <a:lvl5pPr marL="959408" indent="-154775">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4643" y="1844366"/>
            <a:ext cx="5489359"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8" y="2174875"/>
            <a:ext cx="5490632" cy="1153008"/>
          </a:xfrm>
        </p:spPr>
        <p:txBody>
          <a:bodyPr/>
          <a:lstStyle>
            <a:lvl1pPr marL="222241" indent="-222241">
              <a:defRPr sz="1725"/>
            </a:lvl1pPr>
            <a:lvl2pPr marL="427616" indent="-205375">
              <a:defRPr sz="1500"/>
            </a:lvl2pPr>
            <a:lvl3pPr marL="616124" indent="-183548">
              <a:defRPr sz="1350"/>
            </a:lvl3pPr>
            <a:lvl4pPr marL="787766" indent="-177595">
              <a:defRPr sz="1275"/>
            </a:lvl4pPr>
            <a:lvl5pPr marL="959408" indent="-165689">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092135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919593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29790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1547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928908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2" y="6238878"/>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2709895068"/>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27072674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86856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3519052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2400">
                <a:solidFill>
                  <a:schemeClr val="bg1"/>
                </a:solidFill>
              </a:defRPr>
            </a:lvl1pPr>
            <a:lvl2pPr>
              <a:buFont typeface="Arial" pitchFamily="34" charset="0"/>
              <a:buChar char="•"/>
              <a:defRPr sz="20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7" y="762002"/>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60196666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cSld name="22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95322327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25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37018420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9" y="1905003"/>
            <a:ext cx="10242551" cy="1523495"/>
          </a:xfrm>
        </p:spPr>
        <p:txBody>
          <a:bodyPr>
            <a:noAutofit/>
          </a:bodyPr>
          <a:lstStyle>
            <a:lvl1pPr>
              <a:lnSpc>
                <a:spcPct val="90000"/>
              </a:lnSpc>
              <a:defRPr sz="4050"/>
            </a:lvl1pPr>
          </a:lstStyle>
          <a:p>
            <a:r>
              <a:rPr lang="en-US"/>
              <a:t>Click to edit Master title style</a:t>
            </a:r>
            <a:endParaRPr lang="en-US" dirty="0"/>
          </a:p>
        </p:txBody>
      </p:sp>
      <p:sp>
        <p:nvSpPr>
          <p:cNvPr id="3" name="Subtitle 2"/>
          <p:cNvSpPr>
            <a:spLocks noGrp="1"/>
          </p:cNvSpPr>
          <p:nvPr>
            <p:ph type="subTitle" idx="1"/>
          </p:nvPr>
        </p:nvSpPr>
        <p:spPr>
          <a:xfrm>
            <a:off x="973667" y="4344991"/>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617019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4050"/>
            </a:lvl1pPr>
          </a:lstStyle>
          <a:p>
            <a:r>
              <a:rPr lang="en-US"/>
              <a:t>Click to edit Master title style</a:t>
            </a:r>
            <a:endParaRPr lang="en-US" dirty="0"/>
          </a:p>
        </p:txBody>
      </p:sp>
      <p:sp>
        <p:nvSpPr>
          <p:cNvPr id="3" name="Subtitle 2"/>
          <p:cNvSpPr>
            <a:spLocks noGrp="1"/>
          </p:cNvSpPr>
          <p:nvPr>
            <p:ph type="subTitle" idx="1"/>
          </p:nvPr>
        </p:nvSpPr>
        <p:spPr>
          <a:xfrm>
            <a:off x="1825273" y="4344991"/>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7500" b="0" i="1" u="none" strike="noStrike" kern="0" cap="none" spc="-113"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dirty="0"/>
              <a:t>click to…</a:t>
            </a:r>
          </a:p>
        </p:txBody>
      </p:sp>
    </p:spTree>
    <p:extLst>
      <p:ext uri="{BB962C8B-B14F-4D97-AF65-F5344CB8AC3E}">
        <p14:creationId xmlns:p14="http://schemas.microsoft.com/office/powerpoint/2010/main" val="23390175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508000" y="1411553"/>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971114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6"/>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677076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1306512"/>
          </a:xfrm>
        </p:spPr>
        <p:txBody>
          <a:bodyPr/>
          <a:lstStyle>
            <a:lvl1pPr marL="254982" indent="-254982">
              <a:lnSpc>
                <a:spcPct val="90000"/>
              </a:lnSpc>
              <a:defRPr sz="2100"/>
            </a:lvl1pPr>
            <a:lvl2pPr marL="505004" indent="-244068">
              <a:lnSpc>
                <a:spcPct val="90000"/>
              </a:lnSpc>
              <a:defRPr sz="1800"/>
            </a:lvl2pPr>
            <a:lvl3pPr marL="715339" indent="-216288">
              <a:lnSpc>
                <a:spcPct val="90000"/>
              </a:lnSpc>
              <a:defRPr sz="1500"/>
            </a:lvl3pPr>
            <a:lvl4pPr marL="920714" indent="-205375">
              <a:lnSpc>
                <a:spcPct val="90000"/>
              </a:lnSpc>
              <a:defRPr sz="1350"/>
            </a:lvl4pPr>
            <a:lvl5pPr marL="1137002" indent="-21033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411554"/>
            <a:ext cx="5486400" cy="1306512"/>
          </a:xfrm>
        </p:spPr>
        <p:txBody>
          <a:bodyPr/>
          <a:lstStyle>
            <a:lvl1pPr marL="260936" indent="-260936">
              <a:lnSpc>
                <a:spcPct val="90000"/>
              </a:lnSpc>
              <a:defRPr sz="2100"/>
            </a:lvl1pPr>
            <a:lvl2pPr marL="505004" indent="-254982">
              <a:lnSpc>
                <a:spcPct val="90000"/>
              </a:lnSpc>
              <a:defRPr sz="1800"/>
            </a:lvl2pPr>
            <a:lvl3pPr marL="721292" indent="-227202">
              <a:lnSpc>
                <a:spcPct val="90000"/>
              </a:lnSpc>
              <a:defRPr sz="1500"/>
            </a:lvl3pPr>
            <a:lvl4pPr marL="920714" indent="-199422">
              <a:lnSpc>
                <a:spcPct val="90000"/>
              </a:lnSpc>
              <a:defRPr sz="1350"/>
            </a:lvl4pPr>
            <a:lvl5pPr marL="1137002" indent="-20537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891132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8000" y="1844366"/>
            <a:ext cx="5486400"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4" name="Content Placeholder 3"/>
          <p:cNvSpPr>
            <a:spLocks noGrp="1"/>
          </p:cNvSpPr>
          <p:nvPr>
            <p:ph sz="half" idx="2"/>
          </p:nvPr>
        </p:nvSpPr>
        <p:spPr>
          <a:xfrm>
            <a:off x="507999" y="2174875"/>
            <a:ext cx="5486400" cy="1153008"/>
          </a:xfrm>
        </p:spPr>
        <p:txBody>
          <a:bodyPr/>
          <a:lstStyle>
            <a:lvl1pPr marL="211328" indent="-211328">
              <a:defRPr sz="1725"/>
            </a:lvl1pPr>
            <a:lvl2pPr marL="421664" indent="-199422">
              <a:defRPr sz="1500"/>
            </a:lvl2pPr>
            <a:lvl3pPr marL="610172" indent="-182555">
              <a:defRPr sz="1350"/>
            </a:lvl3pPr>
            <a:lvl4pPr marL="787766" indent="-171642">
              <a:defRPr sz="1275"/>
            </a:lvl4pPr>
            <a:lvl5pPr marL="959408" indent="-154775">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4643" y="1844366"/>
            <a:ext cx="5489359"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8" y="2174875"/>
            <a:ext cx="5490632" cy="1153008"/>
          </a:xfrm>
        </p:spPr>
        <p:txBody>
          <a:bodyPr/>
          <a:lstStyle>
            <a:lvl1pPr marL="222241" indent="-222241">
              <a:defRPr sz="1725"/>
            </a:lvl1pPr>
            <a:lvl2pPr marL="427616" indent="-205375">
              <a:defRPr sz="1500"/>
            </a:lvl2pPr>
            <a:lvl3pPr marL="616124" indent="-183548">
              <a:defRPr sz="1350"/>
            </a:lvl3pPr>
            <a:lvl4pPr marL="787766" indent="-177595">
              <a:defRPr sz="1275"/>
            </a:lvl4pPr>
            <a:lvl5pPr marL="959408" indent="-165689">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4094746"/>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1641938"/>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627562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5741298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9012977"/>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532383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2" y="6238878"/>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1922190406"/>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22223757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737093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75575180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cSld name="14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51194058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cSld name="60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33207427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cSld name="6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06906948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cSld name="47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0454490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Room for navigation">
    <p:spTree>
      <p:nvGrpSpPr>
        <p:cNvPr id="1" name=""/>
        <p:cNvGrpSpPr/>
        <p:nvPr/>
      </p:nvGrpSpPr>
      <p:grpSpPr>
        <a:xfrm>
          <a:off x="0" y="0"/>
          <a:ext cx="0" cy="0"/>
          <a:chOff x="0" y="0"/>
          <a:chExt cx="0" cy="0"/>
        </a:xfrm>
      </p:grpSpPr>
      <p:sp>
        <p:nvSpPr>
          <p:cNvPr id="6" name="Rectangle 5"/>
          <p:cNvSpPr/>
          <p:nvPr/>
        </p:nvSpPr>
        <p:spPr>
          <a:xfrm>
            <a:off x="8839200" y="990600"/>
            <a:ext cx="3352800" cy="5562600"/>
          </a:xfrm>
          <a:prstGeom prst="rect">
            <a:avLst/>
          </a:prstGeom>
          <a:gradFill>
            <a:gsLst>
              <a:gs pos="0">
                <a:srgbClr val="747879">
                  <a:alpha val="0"/>
                </a:srgbClr>
              </a:gs>
              <a:gs pos="44000">
                <a:schemeClr val="bg2">
                  <a:alpha val="3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143000"/>
            <a:ext cx="9448800" cy="5410200"/>
          </a:xfrm>
        </p:spPr>
        <p:txBody>
          <a:bodyPr>
            <a:normAutofit/>
          </a:bodyPr>
          <a:lstStyle>
            <a:lvl1pPr>
              <a:defRPr sz="2400">
                <a:solidFill>
                  <a:schemeClr val="bg1"/>
                </a:solidFill>
              </a:defRPr>
            </a:lvl1pPr>
            <a:lvl2pPr>
              <a:buFont typeface="Arial" pitchFamily="34" charset="0"/>
              <a:buChar char="•"/>
              <a:defRPr sz="20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p:txBody>
          <a:body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16307792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9" y="1905003"/>
            <a:ext cx="10242551" cy="1523495"/>
          </a:xfrm>
        </p:spPr>
        <p:txBody>
          <a:bodyPr>
            <a:noAutofit/>
          </a:bodyPr>
          <a:lstStyle>
            <a:lvl1pPr>
              <a:lnSpc>
                <a:spcPct val="90000"/>
              </a:lnSpc>
              <a:defRPr sz="4050"/>
            </a:lvl1pPr>
          </a:lstStyle>
          <a:p>
            <a:r>
              <a:rPr lang="en-US"/>
              <a:t>Click to edit Master title style</a:t>
            </a:r>
          </a:p>
        </p:txBody>
      </p:sp>
      <p:sp>
        <p:nvSpPr>
          <p:cNvPr id="3" name="Subtitle 2"/>
          <p:cNvSpPr>
            <a:spLocks noGrp="1"/>
          </p:cNvSpPr>
          <p:nvPr>
            <p:ph type="subTitle" idx="1"/>
          </p:nvPr>
        </p:nvSpPr>
        <p:spPr>
          <a:xfrm>
            <a:off x="973667" y="4344991"/>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997932331"/>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4050"/>
            </a:lvl1pPr>
          </a:lstStyle>
          <a:p>
            <a:r>
              <a:rPr lang="en-US"/>
              <a:t>Click to edit Master title style</a:t>
            </a:r>
          </a:p>
        </p:txBody>
      </p:sp>
      <p:sp>
        <p:nvSpPr>
          <p:cNvPr id="3" name="Subtitle 2"/>
          <p:cNvSpPr>
            <a:spLocks noGrp="1"/>
          </p:cNvSpPr>
          <p:nvPr>
            <p:ph type="subTitle" idx="1"/>
          </p:nvPr>
        </p:nvSpPr>
        <p:spPr>
          <a:xfrm>
            <a:off x="1825273" y="4344991"/>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7500" b="0" i="1" u="none" strike="noStrike" kern="0" cap="none" spc="-113"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a:t>click to…</a:t>
            </a:r>
          </a:p>
        </p:txBody>
      </p:sp>
    </p:spTree>
    <p:extLst>
      <p:ext uri="{BB962C8B-B14F-4D97-AF65-F5344CB8AC3E}">
        <p14:creationId xmlns:p14="http://schemas.microsoft.com/office/powerpoint/2010/main" val="140905333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0" y="1411553"/>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5277212"/>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6"/>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713024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1306512"/>
          </a:xfrm>
        </p:spPr>
        <p:txBody>
          <a:bodyPr/>
          <a:lstStyle>
            <a:lvl1pPr marL="254982" indent="-254982">
              <a:lnSpc>
                <a:spcPct val="90000"/>
              </a:lnSpc>
              <a:defRPr sz="2100"/>
            </a:lvl1pPr>
            <a:lvl2pPr marL="505004" indent="-244068">
              <a:lnSpc>
                <a:spcPct val="90000"/>
              </a:lnSpc>
              <a:defRPr sz="1800"/>
            </a:lvl2pPr>
            <a:lvl3pPr marL="715339" indent="-216288">
              <a:lnSpc>
                <a:spcPct val="90000"/>
              </a:lnSpc>
              <a:defRPr sz="1500"/>
            </a:lvl3pPr>
            <a:lvl4pPr marL="920714" indent="-205375">
              <a:lnSpc>
                <a:spcPct val="90000"/>
              </a:lnSpc>
              <a:defRPr sz="1350"/>
            </a:lvl4pPr>
            <a:lvl5pPr marL="1137002" indent="-21033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11554"/>
            <a:ext cx="5486400" cy="1306512"/>
          </a:xfrm>
        </p:spPr>
        <p:txBody>
          <a:bodyPr/>
          <a:lstStyle>
            <a:lvl1pPr marL="260936" indent="-260936">
              <a:lnSpc>
                <a:spcPct val="90000"/>
              </a:lnSpc>
              <a:defRPr sz="2100"/>
            </a:lvl1pPr>
            <a:lvl2pPr marL="505004" indent="-254982">
              <a:lnSpc>
                <a:spcPct val="90000"/>
              </a:lnSpc>
              <a:defRPr sz="1800"/>
            </a:lvl2pPr>
            <a:lvl3pPr marL="721292" indent="-227202">
              <a:lnSpc>
                <a:spcPct val="90000"/>
              </a:lnSpc>
              <a:defRPr sz="1500"/>
            </a:lvl3pPr>
            <a:lvl4pPr marL="920714" indent="-199422">
              <a:lnSpc>
                <a:spcPct val="90000"/>
              </a:lnSpc>
              <a:defRPr sz="1350"/>
            </a:lvl4pPr>
            <a:lvl5pPr marL="1137002" indent="-20537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5772993"/>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8000" y="1844366"/>
            <a:ext cx="5486400"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4" name="Content Placeholder 3"/>
          <p:cNvSpPr>
            <a:spLocks noGrp="1"/>
          </p:cNvSpPr>
          <p:nvPr>
            <p:ph sz="half" idx="2"/>
          </p:nvPr>
        </p:nvSpPr>
        <p:spPr>
          <a:xfrm>
            <a:off x="507999" y="2174875"/>
            <a:ext cx="5486400" cy="1153008"/>
          </a:xfrm>
        </p:spPr>
        <p:txBody>
          <a:bodyPr/>
          <a:lstStyle>
            <a:lvl1pPr marL="211328" indent="-211328">
              <a:defRPr sz="1725"/>
            </a:lvl1pPr>
            <a:lvl2pPr marL="421664" indent="-199422">
              <a:defRPr sz="1500"/>
            </a:lvl2pPr>
            <a:lvl3pPr marL="610172" indent="-182555">
              <a:defRPr sz="1350"/>
            </a:lvl3pPr>
            <a:lvl4pPr marL="787766" indent="-171642">
              <a:defRPr sz="1275"/>
            </a:lvl4pPr>
            <a:lvl5pPr marL="959408" indent="-154775">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643" y="1844366"/>
            <a:ext cx="5489359"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8" y="2174875"/>
            <a:ext cx="5490632" cy="1153008"/>
          </a:xfrm>
        </p:spPr>
        <p:txBody>
          <a:bodyPr/>
          <a:lstStyle>
            <a:lvl1pPr marL="222241" indent="-222241">
              <a:defRPr sz="1725"/>
            </a:lvl1pPr>
            <a:lvl2pPr marL="427616" indent="-205375">
              <a:defRPr sz="1500"/>
            </a:lvl2pPr>
            <a:lvl3pPr marL="616124" indent="-183548">
              <a:defRPr sz="1350"/>
            </a:lvl3pPr>
            <a:lvl4pPr marL="787766" indent="-177595">
              <a:defRPr sz="1275"/>
            </a:lvl4pPr>
            <a:lvl5pPr marL="959408" indent="-165689">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3848587"/>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38545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914249"/>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764528046"/>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71823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5" name="Rectangle 4"/>
          <p:cNvSpPr/>
          <p:nvPr/>
        </p:nvSpPr>
        <p:spPr>
          <a:xfrm>
            <a:off x="0" y="0"/>
            <a:ext cx="12192000" cy="38862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92000" cy="11430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44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p>
        </p:txBody>
      </p:sp>
      <p:sp>
        <p:nvSpPr>
          <p:cNvPr id="7" name="Text Placeholder 6"/>
          <p:cNvSpPr>
            <a:spLocks noGrp="1"/>
          </p:cNvSpPr>
          <p:nvPr>
            <p:ph type="body" sz="quarter" idx="11"/>
          </p:nvPr>
        </p:nvSpPr>
        <p:spPr>
          <a:xfrm>
            <a:off x="1320800" y="990600"/>
            <a:ext cx="9550400" cy="685800"/>
          </a:xfrm>
        </p:spPr>
        <p:txBody>
          <a:bodyPr/>
          <a:lstStyle>
            <a:lvl1pPr marL="0" indent="0" algn="just">
              <a:buFontTx/>
              <a:buNone/>
              <a:defRPr sz="1800">
                <a:solidFill>
                  <a:schemeClr val="accent1">
                    <a:lumMod val="75000"/>
                  </a:schemeClr>
                </a:solidFill>
              </a:defRPr>
            </a:lvl1pPr>
            <a:lvl2pPr>
              <a:buFontTx/>
              <a:buNone/>
              <a:defRPr sz="1800">
                <a:solidFill>
                  <a:schemeClr val="accent1">
                    <a:lumMod val="75000"/>
                  </a:schemeClr>
                </a:solidFill>
              </a:defRPr>
            </a:lvl2pPr>
            <a:lvl3pPr>
              <a:buFontTx/>
              <a:buNone/>
              <a:defRPr sz="1800">
                <a:solidFill>
                  <a:schemeClr val="accent1">
                    <a:lumMod val="75000"/>
                  </a:schemeClr>
                </a:solidFill>
              </a:defRPr>
            </a:lvl3pPr>
            <a:lvl4pPr>
              <a:buFontTx/>
              <a:buNone/>
              <a:defRPr sz="1800">
                <a:solidFill>
                  <a:schemeClr val="accent1">
                    <a:lumMod val="75000"/>
                  </a:schemeClr>
                </a:solidFill>
              </a:defRPr>
            </a:lvl4pPr>
            <a:lvl5pPr>
              <a:buNone/>
              <a:defRPr/>
            </a:lvl5pPr>
          </a:lstStyle>
          <a:p>
            <a:pPr lvl="0"/>
            <a:r>
              <a:rPr lang="en-US"/>
              <a:t>Click to edit Master text styles</a:t>
            </a:r>
          </a:p>
        </p:txBody>
      </p:sp>
      <p:sp>
        <p:nvSpPr>
          <p:cNvPr id="11" name="Rectangle 10"/>
          <p:cNvSpPr/>
          <p:nvPr/>
        </p:nvSpPr>
        <p:spPr>
          <a:xfrm>
            <a:off x="13208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 name="Text Placeholder 8"/>
          <p:cNvSpPr>
            <a:spLocks noGrp="1"/>
          </p:cNvSpPr>
          <p:nvPr>
            <p:ph type="body" sz="quarter" idx="12"/>
          </p:nvPr>
        </p:nvSpPr>
        <p:spPr>
          <a:xfrm>
            <a:off x="1320800" y="2057400"/>
            <a:ext cx="4673600" cy="1600200"/>
          </a:xfrm>
        </p:spPr>
        <p:txBody>
          <a:bodyPr>
            <a:normAutofit/>
          </a:bodyPr>
          <a:lstStyle>
            <a:lvl1pPr marL="233363" indent="-233363">
              <a:defRPr sz="1800">
                <a:solidFill>
                  <a:schemeClr val="tx1"/>
                </a:solidFill>
              </a:defRPr>
            </a:lvl1pPr>
            <a:lvl2pPr marL="457200" indent="-223838">
              <a:defRPr sz="1600">
                <a:solidFill>
                  <a:schemeClr val="tx1"/>
                </a:solidFill>
              </a:defRPr>
            </a:lvl2pPr>
            <a:lvl3pPr marL="233363" indent="-233363">
              <a:defRPr sz="1800">
                <a:solidFill>
                  <a:schemeClr val="bg2">
                    <a:lumMod val="50000"/>
                    <a:lumOff val="50000"/>
                  </a:schemeClr>
                </a:solidFill>
              </a:defRPr>
            </a:lvl3pPr>
            <a:lvl4pPr marL="233363" indent="-233363">
              <a:defRPr sz="1800">
                <a:solidFill>
                  <a:schemeClr val="bg2">
                    <a:lumMod val="50000"/>
                    <a:lumOff val="50000"/>
                  </a:schemeClr>
                </a:solidFill>
              </a:defRPr>
            </a:lvl4pPr>
            <a:lvl5pPr marL="233363" indent="-233363">
              <a:defRPr sz="1800">
                <a:solidFill>
                  <a:schemeClr val="bg2">
                    <a:lumMod val="50000"/>
                    <a:lumOff val="50000"/>
                  </a:schemeClr>
                </a:solidFill>
              </a:defRPr>
            </a:lvl5pPr>
          </a:lstStyle>
          <a:p>
            <a:pPr lvl="0"/>
            <a:r>
              <a:rPr lang="en-US"/>
              <a:t>Click to edit Master text styles</a:t>
            </a:r>
          </a:p>
          <a:p>
            <a:pPr lvl="1"/>
            <a:r>
              <a:rPr lang="en-US"/>
              <a:t>Second level</a:t>
            </a:r>
          </a:p>
        </p:txBody>
      </p:sp>
      <p:sp>
        <p:nvSpPr>
          <p:cNvPr id="12" name="TextBox 11"/>
          <p:cNvSpPr txBox="1"/>
          <p:nvPr/>
        </p:nvSpPr>
        <p:spPr>
          <a:xfrm>
            <a:off x="1320800" y="1676400"/>
            <a:ext cx="4673600" cy="400110"/>
          </a:xfrm>
          <a:prstGeom prst="rect">
            <a:avLst/>
          </a:prstGeom>
          <a:noFill/>
        </p:spPr>
        <p:txBody>
          <a:bodyPr wrap="square" rtlCol="0">
            <a:spAutoFit/>
          </a:bodyPr>
          <a:lstStyle/>
          <a:p>
            <a:pPr algn="ctr"/>
            <a:r>
              <a:rPr lang="en-US" sz="2000">
                <a:effectLst/>
                <a:latin typeface="+mj-lt"/>
              </a:rPr>
              <a:t>Schedule</a:t>
            </a:r>
            <a:endParaRPr lang="en-US">
              <a:effectLst/>
              <a:latin typeface="+mj-lt"/>
            </a:endParaRPr>
          </a:p>
        </p:txBody>
      </p:sp>
      <p:cxnSp>
        <p:nvCxnSpPr>
          <p:cNvPr id="13" name="Straight Connector 12"/>
          <p:cNvCxnSpPr/>
          <p:nvPr/>
        </p:nvCxnSpPr>
        <p:spPr>
          <a:xfrm rot="10800000" flipV="1">
            <a:off x="1320800" y="2057397"/>
            <a:ext cx="4673600" cy="3"/>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1976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7" name="Text Placeholder 8"/>
          <p:cNvSpPr>
            <a:spLocks noGrp="1"/>
          </p:cNvSpPr>
          <p:nvPr>
            <p:ph type="body" sz="quarter" idx="13"/>
          </p:nvPr>
        </p:nvSpPr>
        <p:spPr>
          <a:xfrm>
            <a:off x="6197600" y="2057400"/>
            <a:ext cx="4673600" cy="1600200"/>
          </a:xfrm>
        </p:spPr>
        <p:txBody>
          <a:bodyPr>
            <a:normAutofit/>
          </a:bodyPr>
          <a:lstStyle>
            <a:lvl1pPr marL="233363" indent="-233363">
              <a:defRPr sz="1800">
                <a:solidFill>
                  <a:schemeClr val="tx1"/>
                </a:solidFill>
              </a:defRPr>
            </a:lvl1pPr>
            <a:lvl2pPr marL="457200" indent="-223838">
              <a:defRPr sz="1600">
                <a:solidFill>
                  <a:schemeClr val="tx1"/>
                </a:solidFill>
              </a:defRPr>
            </a:lvl2pPr>
            <a:lvl3pPr marL="233363" indent="-233363">
              <a:defRPr sz="1800">
                <a:solidFill>
                  <a:schemeClr val="bg2">
                    <a:lumMod val="50000"/>
                    <a:lumOff val="50000"/>
                  </a:schemeClr>
                </a:solidFill>
              </a:defRPr>
            </a:lvl3pPr>
            <a:lvl4pPr marL="233363" indent="-233363">
              <a:defRPr sz="1800">
                <a:solidFill>
                  <a:schemeClr val="bg2">
                    <a:lumMod val="50000"/>
                    <a:lumOff val="50000"/>
                  </a:schemeClr>
                </a:solidFill>
              </a:defRPr>
            </a:lvl4pPr>
            <a:lvl5pPr marL="233363" indent="-233363">
              <a:defRPr sz="1800">
                <a:solidFill>
                  <a:schemeClr val="bg2">
                    <a:lumMod val="50000"/>
                    <a:lumOff val="50000"/>
                  </a:schemeClr>
                </a:solidFill>
              </a:defRPr>
            </a:lvl5pPr>
          </a:lstStyle>
          <a:p>
            <a:pPr lvl="0"/>
            <a:r>
              <a:rPr lang="en-US"/>
              <a:t>Click to edit Master text styles</a:t>
            </a:r>
          </a:p>
          <a:p>
            <a:pPr lvl="1"/>
            <a:r>
              <a:rPr lang="en-US"/>
              <a:t>Second level</a:t>
            </a:r>
          </a:p>
        </p:txBody>
      </p:sp>
      <p:sp>
        <p:nvSpPr>
          <p:cNvPr id="18" name="TextBox 17"/>
          <p:cNvSpPr txBox="1"/>
          <p:nvPr/>
        </p:nvSpPr>
        <p:spPr>
          <a:xfrm>
            <a:off x="6197600" y="1676400"/>
            <a:ext cx="4673600" cy="400110"/>
          </a:xfrm>
          <a:prstGeom prst="rect">
            <a:avLst/>
          </a:prstGeom>
          <a:noFill/>
        </p:spPr>
        <p:txBody>
          <a:bodyPr wrap="square" rtlCol="0">
            <a:spAutoFit/>
          </a:bodyPr>
          <a:lstStyle/>
          <a:p>
            <a:pPr algn="ctr"/>
            <a:r>
              <a:rPr lang="en-US" sz="2000">
                <a:effectLst/>
                <a:latin typeface="+mj-lt"/>
              </a:rPr>
              <a:t>Pre-class</a:t>
            </a:r>
            <a:endParaRPr lang="en-US">
              <a:effectLst/>
              <a:latin typeface="+mj-lt"/>
            </a:endParaRPr>
          </a:p>
        </p:txBody>
      </p:sp>
      <p:cxnSp>
        <p:nvCxnSpPr>
          <p:cNvPr id="19" name="Straight Connector 18"/>
          <p:cNvCxnSpPr/>
          <p:nvPr/>
        </p:nvCxnSpPr>
        <p:spPr>
          <a:xfrm rot="10800000" flipV="1">
            <a:off x="6197600" y="2057397"/>
            <a:ext cx="4673600" cy="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5225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11" grpId="0" animBg="1"/>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2" grpId="0"/>
      <p:bldP spid="16" grpId="0" animBg="1"/>
      <p:bldP spid="17" grpId="0" build="p">
        <p:tmplLst>
          <p:tmpl lvl="1">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P spid="18" grpId="0"/>
    </p:bld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8"/>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1373402793"/>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62770676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085197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20519700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14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95309783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cSld name="53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23560002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729286"/>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9" y="1905003"/>
            <a:ext cx="10242551" cy="1523495"/>
          </a:xfrm>
        </p:spPr>
        <p:txBody>
          <a:bodyPr>
            <a:noAutofit/>
          </a:bodyPr>
          <a:lstStyle>
            <a:lvl1pPr>
              <a:lnSpc>
                <a:spcPct val="90000"/>
              </a:lnSpc>
              <a:defRPr sz="4050"/>
            </a:lvl1pPr>
          </a:lstStyle>
          <a:p>
            <a:r>
              <a:rPr lang="en-US"/>
              <a:t>Click to edit Master title style</a:t>
            </a:r>
          </a:p>
        </p:txBody>
      </p:sp>
      <p:sp>
        <p:nvSpPr>
          <p:cNvPr id="3" name="Subtitle 2"/>
          <p:cNvSpPr>
            <a:spLocks noGrp="1"/>
          </p:cNvSpPr>
          <p:nvPr>
            <p:ph type="subTitle" idx="1"/>
          </p:nvPr>
        </p:nvSpPr>
        <p:spPr>
          <a:xfrm>
            <a:off x="973667" y="4344991"/>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4131278701"/>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4050"/>
            </a:lvl1pPr>
          </a:lstStyle>
          <a:p>
            <a:r>
              <a:rPr lang="en-US"/>
              <a:t>Click to edit Master title style</a:t>
            </a:r>
          </a:p>
        </p:txBody>
      </p:sp>
      <p:sp>
        <p:nvSpPr>
          <p:cNvPr id="3" name="Subtitle 2"/>
          <p:cNvSpPr>
            <a:spLocks noGrp="1"/>
          </p:cNvSpPr>
          <p:nvPr>
            <p:ph type="subTitle" idx="1"/>
          </p:nvPr>
        </p:nvSpPr>
        <p:spPr>
          <a:xfrm>
            <a:off x="1825273" y="4344991"/>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7500" b="0" i="1" u="none" strike="noStrike" kern="0" cap="none" spc="-113"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a:t>click to…</a:t>
            </a:r>
          </a:p>
        </p:txBody>
      </p:sp>
    </p:spTree>
    <p:extLst>
      <p:ext uri="{BB962C8B-B14F-4D97-AF65-F5344CB8AC3E}">
        <p14:creationId xmlns:p14="http://schemas.microsoft.com/office/powerpoint/2010/main" val="3519845399"/>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0" y="1411553"/>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178585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ubtitle">
    <p:spTree>
      <p:nvGrpSpPr>
        <p:cNvPr id="1" name=""/>
        <p:cNvGrpSpPr/>
        <p:nvPr/>
      </p:nvGrpSpPr>
      <p:grpSpPr>
        <a:xfrm>
          <a:off x="0" y="0"/>
          <a:ext cx="0" cy="0"/>
          <a:chOff x="0" y="0"/>
          <a:chExt cx="0" cy="0"/>
        </a:xfrm>
      </p:grpSpPr>
      <p:sp>
        <p:nvSpPr>
          <p:cNvPr id="5" name="Rectangle 4"/>
          <p:cNvSpPr/>
          <p:nvPr/>
        </p:nvSpPr>
        <p:spPr>
          <a:xfrm>
            <a:off x="0" y="1371600"/>
            <a:ext cx="12192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454400" y="2057400"/>
            <a:ext cx="82296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32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p>
        </p:txBody>
      </p:sp>
      <p:sp>
        <p:nvSpPr>
          <p:cNvPr id="7" name="Text Placeholder 6"/>
          <p:cNvSpPr>
            <a:spLocks noGrp="1"/>
          </p:cNvSpPr>
          <p:nvPr>
            <p:ph type="body" sz="quarter" idx="11"/>
          </p:nvPr>
        </p:nvSpPr>
        <p:spPr>
          <a:xfrm>
            <a:off x="3454400" y="2895600"/>
            <a:ext cx="8229600" cy="1676400"/>
          </a:xfrm>
        </p:spPr>
        <p:txBody>
          <a:bodyPr/>
          <a:lstStyle>
            <a:lvl1pPr marL="0" indent="0" algn="just">
              <a:buFontTx/>
              <a:buNone/>
              <a:defRPr sz="1800">
                <a:solidFill>
                  <a:schemeClr val="accent1">
                    <a:lumMod val="75000"/>
                  </a:schemeClr>
                </a:solidFill>
              </a:defRPr>
            </a:lvl1pPr>
            <a:lvl2pPr>
              <a:buFontTx/>
              <a:buNone/>
              <a:defRPr sz="1800">
                <a:solidFill>
                  <a:schemeClr val="accent1">
                    <a:lumMod val="75000"/>
                  </a:schemeClr>
                </a:solidFill>
              </a:defRPr>
            </a:lvl2pPr>
            <a:lvl3pPr>
              <a:buFontTx/>
              <a:buNone/>
              <a:defRPr sz="1800">
                <a:solidFill>
                  <a:schemeClr val="accent1">
                    <a:lumMod val="75000"/>
                  </a:schemeClr>
                </a:solidFill>
              </a:defRPr>
            </a:lvl3pPr>
            <a:lvl4pPr>
              <a:buFontTx/>
              <a:buNone/>
              <a:defRPr sz="1800">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TextBox 7"/>
          <p:cNvSpPr txBox="1"/>
          <p:nvPr/>
        </p:nvSpPr>
        <p:spPr>
          <a:xfrm>
            <a:off x="203200" y="1524000"/>
            <a:ext cx="2743200" cy="400110"/>
          </a:xfrm>
          <a:prstGeom prst="rect">
            <a:avLst/>
          </a:prstGeom>
          <a:noFill/>
        </p:spPr>
        <p:txBody>
          <a:bodyPr wrap="square" rtlCol="0">
            <a:spAutoFit/>
          </a:bodyPr>
          <a:lstStyle/>
          <a:p>
            <a:r>
              <a:rPr lang="en-US" sz="2000">
                <a:effectLst/>
                <a:latin typeface="+mj-lt"/>
              </a:rPr>
              <a:t>Topics</a:t>
            </a:r>
            <a:endParaRPr lang="en-US">
              <a:effectLst/>
              <a:latin typeface="+mj-lt"/>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287338" indent="-287338">
              <a:buNone/>
              <a:defRPr sz="1400">
                <a:solidFill>
                  <a:schemeClr val="accent1">
                    <a:lumMod val="50000"/>
                  </a:schemeClr>
                </a:solidFill>
              </a:defRPr>
            </a:lvl1pPr>
            <a:lvl2pPr marL="287338" indent="-169863">
              <a:spcBef>
                <a:spcPts val="0"/>
              </a:spcBef>
              <a:defRPr sz="1200">
                <a:solidFill>
                  <a:schemeClr val="accent1">
                    <a:lumMod val="50000"/>
                  </a:schemeClr>
                </a:solidFill>
              </a:defRPr>
            </a:lvl2pPr>
            <a:lvl3pPr>
              <a:defRPr sz="1100">
                <a:solidFill>
                  <a:schemeClr val="accent1">
                    <a:lumMod val="50000"/>
                  </a:schemeClr>
                </a:solidFill>
              </a:defRPr>
            </a:lvl3pPr>
            <a:lvl4pPr>
              <a:defRPr sz="1200">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7815350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6"/>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2332612"/>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1306512"/>
          </a:xfrm>
        </p:spPr>
        <p:txBody>
          <a:bodyPr/>
          <a:lstStyle>
            <a:lvl1pPr marL="254982" indent="-254982">
              <a:lnSpc>
                <a:spcPct val="90000"/>
              </a:lnSpc>
              <a:defRPr sz="2100"/>
            </a:lvl1pPr>
            <a:lvl2pPr marL="505004" indent="-244068">
              <a:lnSpc>
                <a:spcPct val="90000"/>
              </a:lnSpc>
              <a:defRPr sz="1800"/>
            </a:lvl2pPr>
            <a:lvl3pPr marL="715339" indent="-216288">
              <a:lnSpc>
                <a:spcPct val="90000"/>
              </a:lnSpc>
              <a:defRPr sz="1500"/>
            </a:lvl3pPr>
            <a:lvl4pPr marL="920714" indent="-205375">
              <a:lnSpc>
                <a:spcPct val="90000"/>
              </a:lnSpc>
              <a:defRPr sz="1350"/>
            </a:lvl4pPr>
            <a:lvl5pPr marL="1137002" indent="-21033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11554"/>
            <a:ext cx="5486400" cy="1306512"/>
          </a:xfrm>
        </p:spPr>
        <p:txBody>
          <a:bodyPr/>
          <a:lstStyle>
            <a:lvl1pPr marL="260936" indent="-260936">
              <a:lnSpc>
                <a:spcPct val="90000"/>
              </a:lnSpc>
              <a:defRPr sz="2100"/>
            </a:lvl1pPr>
            <a:lvl2pPr marL="505004" indent="-254982">
              <a:lnSpc>
                <a:spcPct val="90000"/>
              </a:lnSpc>
              <a:defRPr sz="1800"/>
            </a:lvl2pPr>
            <a:lvl3pPr marL="721292" indent="-227202">
              <a:lnSpc>
                <a:spcPct val="90000"/>
              </a:lnSpc>
              <a:defRPr sz="1500"/>
            </a:lvl3pPr>
            <a:lvl4pPr marL="920714" indent="-199422">
              <a:lnSpc>
                <a:spcPct val="90000"/>
              </a:lnSpc>
              <a:defRPr sz="1350"/>
            </a:lvl4pPr>
            <a:lvl5pPr marL="1137002" indent="-20537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5957041"/>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8000" y="1844366"/>
            <a:ext cx="5486400"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4" name="Content Placeholder 3"/>
          <p:cNvSpPr>
            <a:spLocks noGrp="1"/>
          </p:cNvSpPr>
          <p:nvPr>
            <p:ph sz="half" idx="2"/>
          </p:nvPr>
        </p:nvSpPr>
        <p:spPr>
          <a:xfrm>
            <a:off x="507999" y="2174875"/>
            <a:ext cx="5486400" cy="1153008"/>
          </a:xfrm>
        </p:spPr>
        <p:txBody>
          <a:bodyPr/>
          <a:lstStyle>
            <a:lvl1pPr marL="211328" indent="-211328">
              <a:defRPr sz="1725"/>
            </a:lvl1pPr>
            <a:lvl2pPr marL="421664" indent="-199422">
              <a:defRPr sz="1500"/>
            </a:lvl2pPr>
            <a:lvl3pPr marL="610172" indent="-182555">
              <a:defRPr sz="1350"/>
            </a:lvl3pPr>
            <a:lvl4pPr marL="787766" indent="-171642">
              <a:defRPr sz="1275"/>
            </a:lvl4pPr>
            <a:lvl5pPr marL="959408" indent="-154775">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643" y="1844366"/>
            <a:ext cx="5489359"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8" y="2174875"/>
            <a:ext cx="5490632" cy="1153008"/>
          </a:xfrm>
        </p:spPr>
        <p:txBody>
          <a:bodyPr/>
          <a:lstStyle>
            <a:lvl1pPr marL="222241" indent="-222241">
              <a:defRPr sz="1725"/>
            </a:lvl1pPr>
            <a:lvl2pPr marL="427616" indent="-205375">
              <a:defRPr sz="1500"/>
            </a:lvl2pPr>
            <a:lvl3pPr marL="616124" indent="-183548">
              <a:defRPr sz="1350"/>
            </a:lvl3pPr>
            <a:lvl4pPr marL="787766" indent="-177595">
              <a:defRPr sz="1275"/>
            </a:lvl4pPr>
            <a:lvl5pPr marL="959408" indent="-165689">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3973080"/>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1415694"/>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705179"/>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3096658"/>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095266"/>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8"/>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203736540"/>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09730831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97857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ubSection">
    <p:spTree>
      <p:nvGrpSpPr>
        <p:cNvPr id="1" name=""/>
        <p:cNvGrpSpPr/>
        <p:nvPr/>
      </p:nvGrpSpPr>
      <p:grpSpPr>
        <a:xfrm>
          <a:off x="0" y="0"/>
          <a:ext cx="0" cy="0"/>
          <a:chOff x="0" y="0"/>
          <a:chExt cx="0" cy="0"/>
        </a:xfrm>
      </p:grpSpPr>
      <p:sp>
        <p:nvSpPr>
          <p:cNvPr id="5" name="Rectangle 4"/>
          <p:cNvSpPr/>
          <p:nvPr/>
        </p:nvSpPr>
        <p:spPr>
          <a:xfrm>
            <a:off x="0" y="1371600"/>
            <a:ext cx="9144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454400" y="2057400"/>
            <a:ext cx="53848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Autofit/>
          </a:bodyPr>
          <a:lstStyle>
            <a:lvl1pPr>
              <a:defRPr sz="24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p>
        </p:txBody>
      </p:sp>
      <p:sp>
        <p:nvSpPr>
          <p:cNvPr id="7" name="Text Placeholder 6"/>
          <p:cNvSpPr>
            <a:spLocks noGrp="1"/>
          </p:cNvSpPr>
          <p:nvPr>
            <p:ph type="body" sz="quarter" idx="11"/>
          </p:nvPr>
        </p:nvSpPr>
        <p:spPr>
          <a:xfrm>
            <a:off x="3454400" y="2895600"/>
            <a:ext cx="5384800" cy="1676400"/>
          </a:xfrm>
        </p:spPr>
        <p:txBody>
          <a:bodyPr/>
          <a:lstStyle>
            <a:lvl1pPr marL="0" indent="0" algn="just">
              <a:buFontTx/>
              <a:buNone/>
              <a:defRPr sz="1800">
                <a:solidFill>
                  <a:schemeClr val="accent1">
                    <a:lumMod val="75000"/>
                  </a:schemeClr>
                </a:solidFill>
              </a:defRPr>
            </a:lvl1pPr>
            <a:lvl2pPr>
              <a:buFontTx/>
              <a:buNone/>
              <a:defRPr sz="1800">
                <a:solidFill>
                  <a:schemeClr val="accent1">
                    <a:lumMod val="75000"/>
                  </a:schemeClr>
                </a:solidFill>
              </a:defRPr>
            </a:lvl2pPr>
            <a:lvl3pPr>
              <a:buFontTx/>
              <a:buNone/>
              <a:defRPr sz="1800">
                <a:solidFill>
                  <a:schemeClr val="accent1">
                    <a:lumMod val="75000"/>
                  </a:schemeClr>
                </a:solidFill>
              </a:defRPr>
            </a:lvl3pPr>
            <a:lvl4pPr>
              <a:buFontTx/>
              <a:buNone/>
              <a:defRPr sz="1800">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TextBox 7"/>
          <p:cNvSpPr txBox="1"/>
          <p:nvPr/>
        </p:nvSpPr>
        <p:spPr>
          <a:xfrm>
            <a:off x="203200" y="1524000"/>
            <a:ext cx="2743200" cy="400110"/>
          </a:xfrm>
          <a:prstGeom prst="rect">
            <a:avLst/>
          </a:prstGeom>
          <a:noFill/>
        </p:spPr>
        <p:txBody>
          <a:bodyPr wrap="square" rtlCol="0">
            <a:spAutoFit/>
          </a:bodyPr>
          <a:lstStyle/>
          <a:p>
            <a:r>
              <a:rPr lang="en-US" sz="2000">
                <a:effectLst/>
                <a:latin typeface="+mj-lt"/>
              </a:rPr>
              <a:t>Topics</a:t>
            </a:r>
            <a:endParaRPr lang="en-US">
              <a:effectLst/>
              <a:latin typeface="+mj-lt"/>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287338" indent="-287338">
              <a:buNone/>
              <a:defRPr sz="1400">
                <a:solidFill>
                  <a:schemeClr val="accent1">
                    <a:lumMod val="50000"/>
                  </a:schemeClr>
                </a:solidFill>
              </a:defRPr>
            </a:lvl1pPr>
            <a:lvl2pPr marL="287338" indent="-169863">
              <a:spcBef>
                <a:spcPts val="0"/>
              </a:spcBef>
              <a:defRPr sz="1200">
                <a:solidFill>
                  <a:schemeClr val="accent1">
                    <a:lumMod val="50000"/>
                  </a:schemeClr>
                </a:solidFill>
              </a:defRPr>
            </a:lvl2pPr>
            <a:lvl3pPr>
              <a:defRPr sz="1100">
                <a:solidFill>
                  <a:schemeClr val="accent1">
                    <a:lumMod val="50000"/>
                  </a:schemeClr>
                </a:solidFill>
              </a:defRPr>
            </a:lvl3pPr>
            <a:lvl4pPr>
              <a:defRPr sz="1200">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7711717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64595237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14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766065927"/>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cSld name="42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87694693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8163641"/>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cSld name="55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fontAlgn="base">
              <a:spcBef>
                <a:spcPct val="0"/>
              </a:spcBef>
              <a:spcAft>
                <a:spcPct val="0"/>
              </a:spcAft>
              <a:defRPr/>
            </a:pPr>
            <a:endParaRPr lang="en-US">
              <a:solidFill>
                <a:srgbClr val="FFFFFF"/>
              </a:solidFill>
              <a:latin typeface="Arial" charset="0"/>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1919730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cSld name="73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009622139"/>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9" y="1905003"/>
            <a:ext cx="10242551" cy="1523495"/>
          </a:xfrm>
        </p:spPr>
        <p:txBody>
          <a:bodyPr>
            <a:noAutofit/>
          </a:bodyPr>
          <a:lstStyle>
            <a:lvl1pPr>
              <a:lnSpc>
                <a:spcPct val="90000"/>
              </a:lnSpc>
              <a:defRPr sz="4050"/>
            </a:lvl1pPr>
          </a:lstStyle>
          <a:p>
            <a:r>
              <a:rPr lang="en-US"/>
              <a:t>Click to edit Master title style</a:t>
            </a:r>
          </a:p>
        </p:txBody>
      </p:sp>
      <p:sp>
        <p:nvSpPr>
          <p:cNvPr id="3" name="Subtitle 2"/>
          <p:cNvSpPr>
            <a:spLocks noGrp="1"/>
          </p:cNvSpPr>
          <p:nvPr>
            <p:ph type="subTitle" idx="1"/>
          </p:nvPr>
        </p:nvSpPr>
        <p:spPr>
          <a:xfrm>
            <a:off x="973667" y="4344991"/>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949059060"/>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4050"/>
            </a:lvl1pPr>
          </a:lstStyle>
          <a:p>
            <a:r>
              <a:rPr lang="en-US"/>
              <a:t>Click to edit Master title style</a:t>
            </a:r>
          </a:p>
        </p:txBody>
      </p:sp>
      <p:sp>
        <p:nvSpPr>
          <p:cNvPr id="3" name="Subtitle 2"/>
          <p:cNvSpPr>
            <a:spLocks noGrp="1"/>
          </p:cNvSpPr>
          <p:nvPr>
            <p:ph type="subTitle" idx="1"/>
          </p:nvPr>
        </p:nvSpPr>
        <p:spPr>
          <a:xfrm>
            <a:off x="1825273" y="4344991"/>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7500" b="0" i="1" u="none" strike="noStrike" kern="0" cap="none" spc="-113"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a:t>click to…</a:t>
            </a:r>
          </a:p>
        </p:txBody>
      </p:sp>
    </p:spTree>
    <p:extLst>
      <p:ext uri="{BB962C8B-B14F-4D97-AF65-F5344CB8AC3E}">
        <p14:creationId xmlns:p14="http://schemas.microsoft.com/office/powerpoint/2010/main" val="1329284091"/>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0" y="1411553"/>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376012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6"/>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213522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51"/>
            <a:ext cx="2844800" cy="365125"/>
          </a:xfrm>
          <a:prstGeom prst="rect">
            <a:avLst/>
          </a:prstGeom>
        </p:spPr>
        <p:txBody>
          <a:bodyPr/>
          <a:lstStyle/>
          <a:p>
            <a:fld id="{91D1CBCB-F502-4C48-BCE5-5C9584D028B2}" type="datetimeFigureOut">
              <a:rPr lang="en-US" smtClean="0">
                <a:solidFill>
                  <a:prstClr val="black">
                    <a:tint val="75000"/>
                  </a:prstClr>
                </a:solidFill>
              </a:rPr>
              <a:pPr/>
              <a:t>8/20/2022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fld id="{5BACB155-0F5A-4EB2-AE97-12A5E79281B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78665144"/>
      </p:ext>
    </p:extLst>
  </p:cSld>
  <p:clrMapOvr>
    <a:masterClrMapping/>
  </p:clrMapOvr>
  <p:hf sldNum="0" hdr="0" ftr="0" dt="0"/>
</p:sldLayout>
</file>

<file path=ppt/slideLayouts/slideLayout1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1306512"/>
          </a:xfrm>
        </p:spPr>
        <p:txBody>
          <a:bodyPr/>
          <a:lstStyle>
            <a:lvl1pPr marL="254982" indent="-254982">
              <a:lnSpc>
                <a:spcPct val="90000"/>
              </a:lnSpc>
              <a:defRPr sz="2100"/>
            </a:lvl1pPr>
            <a:lvl2pPr marL="505004" indent="-244068">
              <a:lnSpc>
                <a:spcPct val="90000"/>
              </a:lnSpc>
              <a:defRPr sz="1800"/>
            </a:lvl2pPr>
            <a:lvl3pPr marL="715339" indent="-216288">
              <a:lnSpc>
                <a:spcPct val="90000"/>
              </a:lnSpc>
              <a:defRPr sz="1500"/>
            </a:lvl3pPr>
            <a:lvl4pPr marL="920714" indent="-205375">
              <a:lnSpc>
                <a:spcPct val="90000"/>
              </a:lnSpc>
              <a:defRPr sz="1350"/>
            </a:lvl4pPr>
            <a:lvl5pPr marL="1137002" indent="-21033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11554"/>
            <a:ext cx="5486400" cy="1306512"/>
          </a:xfrm>
        </p:spPr>
        <p:txBody>
          <a:bodyPr/>
          <a:lstStyle>
            <a:lvl1pPr marL="260936" indent="-260936">
              <a:lnSpc>
                <a:spcPct val="90000"/>
              </a:lnSpc>
              <a:defRPr sz="2100"/>
            </a:lvl1pPr>
            <a:lvl2pPr marL="505004" indent="-254982">
              <a:lnSpc>
                <a:spcPct val="90000"/>
              </a:lnSpc>
              <a:defRPr sz="1800"/>
            </a:lvl2pPr>
            <a:lvl3pPr marL="721292" indent="-227202">
              <a:lnSpc>
                <a:spcPct val="90000"/>
              </a:lnSpc>
              <a:defRPr sz="1500"/>
            </a:lvl3pPr>
            <a:lvl4pPr marL="920714" indent="-199422">
              <a:lnSpc>
                <a:spcPct val="90000"/>
              </a:lnSpc>
              <a:defRPr sz="1350"/>
            </a:lvl4pPr>
            <a:lvl5pPr marL="1137002" indent="-20537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4534655"/>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8000" y="1844366"/>
            <a:ext cx="5486400"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4" name="Content Placeholder 3"/>
          <p:cNvSpPr>
            <a:spLocks noGrp="1"/>
          </p:cNvSpPr>
          <p:nvPr>
            <p:ph sz="half" idx="2"/>
          </p:nvPr>
        </p:nvSpPr>
        <p:spPr>
          <a:xfrm>
            <a:off x="507999" y="2174875"/>
            <a:ext cx="5486400" cy="1153008"/>
          </a:xfrm>
        </p:spPr>
        <p:txBody>
          <a:bodyPr/>
          <a:lstStyle>
            <a:lvl1pPr marL="211328" indent="-211328">
              <a:defRPr sz="1725"/>
            </a:lvl1pPr>
            <a:lvl2pPr marL="421664" indent="-199422">
              <a:defRPr sz="1500"/>
            </a:lvl2pPr>
            <a:lvl3pPr marL="610172" indent="-182555">
              <a:defRPr sz="1350"/>
            </a:lvl3pPr>
            <a:lvl4pPr marL="787766" indent="-171642">
              <a:defRPr sz="1275"/>
            </a:lvl4pPr>
            <a:lvl5pPr marL="959408" indent="-154775">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643" y="1844366"/>
            <a:ext cx="5489359"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8" y="2174875"/>
            <a:ext cx="5490632" cy="1153008"/>
          </a:xfrm>
        </p:spPr>
        <p:txBody>
          <a:bodyPr/>
          <a:lstStyle>
            <a:lvl1pPr marL="222241" indent="-222241">
              <a:defRPr sz="1725"/>
            </a:lvl1pPr>
            <a:lvl2pPr marL="427616" indent="-205375">
              <a:defRPr sz="1500"/>
            </a:lvl2pPr>
            <a:lvl3pPr marL="616124" indent="-183548">
              <a:defRPr sz="1350"/>
            </a:lvl3pPr>
            <a:lvl4pPr marL="787766" indent="-177595">
              <a:defRPr sz="1275"/>
            </a:lvl4pPr>
            <a:lvl5pPr marL="959408" indent="-165689">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8135"/>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5064179"/>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1574292"/>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0238827"/>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8163609"/>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8"/>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2115580289"/>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483523066"/>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2740389"/>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8592506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626936"/>
      </p:ext>
    </p:extLst>
  </p:cSld>
  <p:clrMapOvr>
    <a:masterClrMapping/>
  </p:clrMapOvr>
  <p:hf sldNum="0" hdr="0" ftr="0" dt="0"/>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14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407388054"/>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cSld name="42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66174790"/>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3834889"/>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cSld name="55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fontAlgn="base">
              <a:spcBef>
                <a:spcPct val="0"/>
              </a:spcBef>
              <a:spcAft>
                <a:spcPct val="0"/>
              </a:spcAft>
              <a:defRPr/>
            </a:pPr>
            <a:endParaRPr lang="en-US">
              <a:solidFill>
                <a:srgbClr val="FFFFFF"/>
              </a:solidFill>
              <a:latin typeface="Arial" charset="0"/>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557275142"/>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cSld name="74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460222050"/>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9" y="1905003"/>
            <a:ext cx="10242551" cy="1523495"/>
          </a:xfrm>
        </p:spPr>
        <p:txBody>
          <a:bodyPr>
            <a:noAutofit/>
          </a:bodyPr>
          <a:lstStyle>
            <a:lvl1pPr>
              <a:lnSpc>
                <a:spcPct val="90000"/>
              </a:lnSpc>
              <a:defRPr sz="4050"/>
            </a:lvl1pPr>
          </a:lstStyle>
          <a:p>
            <a:r>
              <a:rPr lang="en-US"/>
              <a:t>Click to edit Master title style</a:t>
            </a:r>
          </a:p>
        </p:txBody>
      </p:sp>
      <p:sp>
        <p:nvSpPr>
          <p:cNvPr id="3" name="Subtitle 2"/>
          <p:cNvSpPr>
            <a:spLocks noGrp="1"/>
          </p:cNvSpPr>
          <p:nvPr>
            <p:ph type="subTitle" idx="1"/>
          </p:nvPr>
        </p:nvSpPr>
        <p:spPr>
          <a:xfrm>
            <a:off x="973667" y="4344991"/>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84814243"/>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4050"/>
            </a:lvl1pPr>
          </a:lstStyle>
          <a:p>
            <a:r>
              <a:rPr lang="en-US"/>
              <a:t>Click to edit Master title style</a:t>
            </a:r>
          </a:p>
        </p:txBody>
      </p:sp>
      <p:sp>
        <p:nvSpPr>
          <p:cNvPr id="3" name="Subtitle 2"/>
          <p:cNvSpPr>
            <a:spLocks noGrp="1"/>
          </p:cNvSpPr>
          <p:nvPr>
            <p:ph type="subTitle" idx="1"/>
          </p:nvPr>
        </p:nvSpPr>
        <p:spPr>
          <a:xfrm>
            <a:off x="1825273" y="4344991"/>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7500" b="0" i="1" u="none" strike="noStrike" kern="0" cap="none" spc="-113"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a:t>click to…</a:t>
            </a:r>
          </a:p>
        </p:txBody>
      </p:sp>
    </p:spTree>
    <p:extLst>
      <p:ext uri="{BB962C8B-B14F-4D97-AF65-F5344CB8AC3E}">
        <p14:creationId xmlns:p14="http://schemas.microsoft.com/office/powerpoint/2010/main" val="1122047533"/>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0" y="1411553"/>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8373390"/>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6"/>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7374516"/>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1306512"/>
          </a:xfrm>
        </p:spPr>
        <p:txBody>
          <a:bodyPr/>
          <a:lstStyle>
            <a:lvl1pPr marL="254982" indent="-254982">
              <a:lnSpc>
                <a:spcPct val="90000"/>
              </a:lnSpc>
              <a:defRPr sz="2100"/>
            </a:lvl1pPr>
            <a:lvl2pPr marL="505004" indent="-244068">
              <a:lnSpc>
                <a:spcPct val="90000"/>
              </a:lnSpc>
              <a:defRPr sz="1800"/>
            </a:lvl2pPr>
            <a:lvl3pPr marL="715339" indent="-216288">
              <a:lnSpc>
                <a:spcPct val="90000"/>
              </a:lnSpc>
              <a:defRPr sz="1500"/>
            </a:lvl3pPr>
            <a:lvl4pPr marL="920714" indent="-205375">
              <a:lnSpc>
                <a:spcPct val="90000"/>
              </a:lnSpc>
              <a:defRPr sz="1350"/>
            </a:lvl4pPr>
            <a:lvl5pPr marL="1137002" indent="-21033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11554"/>
            <a:ext cx="5486400" cy="1306512"/>
          </a:xfrm>
        </p:spPr>
        <p:txBody>
          <a:bodyPr/>
          <a:lstStyle>
            <a:lvl1pPr marL="260936" indent="-260936">
              <a:lnSpc>
                <a:spcPct val="90000"/>
              </a:lnSpc>
              <a:defRPr sz="2100"/>
            </a:lvl1pPr>
            <a:lvl2pPr marL="505004" indent="-254982">
              <a:lnSpc>
                <a:spcPct val="90000"/>
              </a:lnSpc>
              <a:defRPr sz="1800"/>
            </a:lvl2pPr>
            <a:lvl3pPr marL="721292" indent="-227202">
              <a:lnSpc>
                <a:spcPct val="90000"/>
              </a:lnSpc>
              <a:defRPr sz="1500"/>
            </a:lvl3pPr>
            <a:lvl4pPr marL="920714" indent="-199422">
              <a:lnSpc>
                <a:spcPct val="90000"/>
              </a:lnSpc>
              <a:defRPr sz="1350"/>
            </a:lvl4pPr>
            <a:lvl5pPr marL="1137002" indent="-20537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241500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tanda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2400">
                <a:solidFill>
                  <a:schemeClr val="bg1"/>
                </a:solidFill>
              </a:defRPr>
            </a:lvl1pPr>
            <a:lvl2pPr>
              <a:buFont typeface="Arial" pitchFamily="34" charset="0"/>
              <a:buChar char="•"/>
              <a:defRPr sz="20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7" y="762002"/>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838200" y="6356351"/>
            <a:ext cx="2743200" cy="365125"/>
          </a:xfrm>
          <a:prstGeom prst="rect">
            <a:avLst/>
          </a:prstGeom>
        </p:spPr>
        <p:txBody>
          <a:bodyPr/>
          <a:lstStyle>
            <a:lvl1pPr eaLnBrk="0" fontAlgn="base" hangingPunct="0">
              <a:spcBef>
                <a:spcPct val="0"/>
              </a:spcBef>
              <a:spcAft>
                <a:spcPct val="0"/>
              </a:spcAft>
              <a:defRPr>
                <a:latin typeface="Arial" panose="020B0604020202020204" pitchFamily="34" charset="0"/>
              </a:defRPr>
            </a:lvl1pPr>
          </a:lstStyle>
          <a:p>
            <a:pPr>
              <a:defRPr/>
            </a:pPr>
            <a:fld id="{ABC3678D-0E15-4975-87B1-57DE7A035085}" type="datetimeFigureOut">
              <a:rPr lang="en-US"/>
              <a:pPr>
                <a:defRPr/>
              </a:pPr>
              <a:t>8/20/2022</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defRPr>
            </a:lvl1pPr>
          </a:lstStyle>
          <a:p>
            <a:pPr>
              <a:defRPr/>
            </a:pPr>
            <a:endParaRPr lang="en-US"/>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lvl1pPr eaLnBrk="0" fontAlgn="base" hangingPunct="0">
              <a:spcBef>
                <a:spcPct val="0"/>
              </a:spcBef>
              <a:spcAft>
                <a:spcPct val="0"/>
              </a:spcAft>
              <a:defRPr>
                <a:latin typeface="Arial" panose="020B0604020202020204" pitchFamily="34" charset="0"/>
              </a:defRPr>
            </a:lvl1pPr>
          </a:lstStyle>
          <a:p>
            <a:pPr>
              <a:defRPr/>
            </a:pPr>
            <a:fld id="{449C7D15-A893-4372-A8A5-1C2FCC4A903E}" type="slidenum">
              <a:rPr lang="en-US"/>
              <a:pPr>
                <a:defRPr/>
              </a:pPr>
              <a:t>‹#›</a:t>
            </a:fld>
            <a:endParaRPr lang="en-US"/>
          </a:p>
        </p:txBody>
      </p:sp>
    </p:spTree>
    <p:extLst>
      <p:ext uri="{BB962C8B-B14F-4D97-AF65-F5344CB8AC3E}">
        <p14:creationId xmlns:p14="http://schemas.microsoft.com/office/powerpoint/2010/main" val="796112579"/>
      </p:ext>
    </p:extLst>
  </p:cSld>
  <p:clrMapOvr>
    <a:masterClrMapping/>
  </p:clrMapOvr>
  <p:hf sldNum="0" hdr="0" ftr="0" dt="0"/>
</p:sldLayout>
</file>

<file path=ppt/slideLayouts/slideLayout2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8000" y="1844366"/>
            <a:ext cx="5486400"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4" name="Content Placeholder 3"/>
          <p:cNvSpPr>
            <a:spLocks noGrp="1"/>
          </p:cNvSpPr>
          <p:nvPr>
            <p:ph sz="half" idx="2"/>
          </p:nvPr>
        </p:nvSpPr>
        <p:spPr>
          <a:xfrm>
            <a:off x="507999" y="2174875"/>
            <a:ext cx="5486400" cy="1153008"/>
          </a:xfrm>
        </p:spPr>
        <p:txBody>
          <a:bodyPr/>
          <a:lstStyle>
            <a:lvl1pPr marL="211328" indent="-211328">
              <a:defRPr sz="1725"/>
            </a:lvl1pPr>
            <a:lvl2pPr marL="421664" indent="-199422">
              <a:defRPr sz="1500"/>
            </a:lvl2pPr>
            <a:lvl3pPr marL="610172" indent="-182555">
              <a:defRPr sz="1350"/>
            </a:lvl3pPr>
            <a:lvl4pPr marL="787766" indent="-171642">
              <a:defRPr sz="1275"/>
            </a:lvl4pPr>
            <a:lvl5pPr marL="959408" indent="-154775">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643" y="1844366"/>
            <a:ext cx="5489359"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8" y="2174875"/>
            <a:ext cx="5490632" cy="1153008"/>
          </a:xfrm>
        </p:spPr>
        <p:txBody>
          <a:bodyPr/>
          <a:lstStyle>
            <a:lvl1pPr marL="222241" indent="-222241">
              <a:defRPr sz="1725"/>
            </a:lvl1pPr>
            <a:lvl2pPr marL="427616" indent="-205375">
              <a:defRPr sz="1500"/>
            </a:lvl2pPr>
            <a:lvl3pPr marL="616124" indent="-183548">
              <a:defRPr sz="1350"/>
            </a:lvl3pPr>
            <a:lvl4pPr marL="787766" indent="-177595">
              <a:defRPr sz="1275"/>
            </a:lvl4pPr>
            <a:lvl5pPr marL="959408" indent="-165689">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3457090"/>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7532760"/>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2034103"/>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9557995"/>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9295886"/>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8"/>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1593550323"/>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970734509"/>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7756944"/>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198465059"/>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14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5173102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14400" y="6248400"/>
            <a:ext cx="2540000" cy="457200"/>
          </a:xfrm>
          <a:prstGeom prst="rect">
            <a:avLst/>
          </a:prstGeom>
        </p:spPr>
        <p:txBody>
          <a:bodyPr/>
          <a:lstStyle>
            <a:lvl1pPr>
              <a:defRPr/>
            </a:lvl1pPr>
          </a:lstStyle>
          <a:p>
            <a:endParaRPr lang="en-GB" altLang="en-US"/>
          </a:p>
        </p:txBody>
      </p:sp>
      <p:sp>
        <p:nvSpPr>
          <p:cNvPr id="5" name="Footer Placeholder 4"/>
          <p:cNvSpPr>
            <a:spLocks noGrp="1"/>
          </p:cNvSpPr>
          <p:nvPr>
            <p:ph type="ftr" sz="quarter" idx="11"/>
          </p:nvPr>
        </p:nvSpPr>
        <p:spPr/>
        <p:txBody>
          <a:bodyPr/>
          <a:lstStyle>
            <a:lvl1pPr>
              <a:defRPr/>
            </a:lvl1pPr>
          </a:lstStyle>
          <a:p>
            <a:endParaRPr lang="en-GB" altLang="en-US"/>
          </a:p>
        </p:txBody>
      </p:sp>
      <p:sp>
        <p:nvSpPr>
          <p:cNvPr id="6" name="Slide Number Placeholder 5"/>
          <p:cNvSpPr>
            <a:spLocks noGrp="1"/>
          </p:cNvSpPr>
          <p:nvPr>
            <p:ph type="sldNum" sz="quarter" idx="12"/>
          </p:nvPr>
        </p:nvSpPr>
        <p:spPr>
          <a:xfrm>
            <a:off x="8737600" y="6248400"/>
            <a:ext cx="2540000" cy="457200"/>
          </a:xfrm>
          <a:prstGeom prst="rect">
            <a:avLst/>
          </a:prstGeom>
        </p:spPr>
        <p:txBody>
          <a:bodyPr/>
          <a:lstStyle>
            <a:lvl1pPr>
              <a:defRPr/>
            </a:lvl1pPr>
          </a:lstStyle>
          <a:p>
            <a:fld id="{9DA349B0-CB9E-4F4B-8E68-342FC49DB004}" type="slidenum">
              <a:rPr lang="en-GB" altLang="en-US"/>
              <a:pPr/>
              <a:t>‹#›</a:t>
            </a:fld>
            <a:endParaRPr lang="en-GB" altLang="en-US"/>
          </a:p>
        </p:txBody>
      </p:sp>
    </p:spTree>
    <p:extLst>
      <p:ext uri="{BB962C8B-B14F-4D97-AF65-F5344CB8AC3E}">
        <p14:creationId xmlns:p14="http://schemas.microsoft.com/office/powerpoint/2010/main" val="1844969215"/>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cSld name="42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586191557"/>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cSld name="5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660057156"/>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cSld name="52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476518524"/>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4575865"/>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cSld name="55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fontAlgn="base">
              <a:spcBef>
                <a:spcPct val="0"/>
              </a:spcBef>
              <a:spcAft>
                <a:spcPct val="0"/>
              </a:spcAft>
              <a:defRPr/>
            </a:pPr>
            <a:endParaRPr lang="en-US">
              <a:solidFill>
                <a:srgbClr val="FFFFFF"/>
              </a:solidFill>
              <a:latin typeface="Arial" charset="0"/>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630242060"/>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7" y="1905001"/>
            <a:ext cx="10242551" cy="1523495"/>
          </a:xfrm>
        </p:spPr>
        <p:txBody>
          <a:bodyPr>
            <a:noAutofit/>
          </a:bodyPr>
          <a:lstStyle>
            <a:lvl1pPr>
              <a:lnSpc>
                <a:spcPct val="90000"/>
              </a:lnSpc>
              <a:defRPr sz="5400"/>
            </a:lvl1pPr>
          </a:lstStyle>
          <a:p>
            <a:r>
              <a:rPr lang="en-US"/>
              <a:t>Click to edit Master title style</a:t>
            </a:r>
            <a:endParaRPr lang="en-US" dirty="0"/>
          </a:p>
        </p:txBody>
      </p:sp>
      <p:sp>
        <p:nvSpPr>
          <p:cNvPr id="3" name="Subtitle 2"/>
          <p:cNvSpPr>
            <a:spLocks noGrp="1"/>
          </p:cNvSpPr>
          <p:nvPr>
            <p:ph type="subTitle" idx="1"/>
          </p:nvPr>
        </p:nvSpPr>
        <p:spPr>
          <a:xfrm>
            <a:off x="973666" y="4344989"/>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87693680"/>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5400"/>
            </a:lvl1pPr>
          </a:lstStyle>
          <a:p>
            <a:r>
              <a:rPr lang="en-US"/>
              <a:t>Click to edit Master title style</a:t>
            </a:r>
            <a:endParaRPr lang="en-US" dirty="0"/>
          </a:p>
        </p:txBody>
      </p:sp>
      <p:sp>
        <p:nvSpPr>
          <p:cNvPr id="3" name="Subtitle 2"/>
          <p:cNvSpPr>
            <a:spLocks noGrp="1"/>
          </p:cNvSpPr>
          <p:nvPr>
            <p:ph type="subTitle" idx="1"/>
          </p:nvPr>
        </p:nvSpPr>
        <p:spPr>
          <a:xfrm>
            <a:off x="1825273" y="4344989"/>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0" i="1" u="none" strike="noStrike" kern="0" cap="none" spc="-150"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dirty="0"/>
              <a:t>click to…</a:t>
            </a:r>
          </a:p>
        </p:txBody>
      </p:sp>
    </p:spTree>
    <p:extLst>
      <p:ext uri="{BB962C8B-B14F-4D97-AF65-F5344CB8AC3E}">
        <p14:creationId xmlns:p14="http://schemas.microsoft.com/office/powerpoint/2010/main" val="3627251497"/>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508000" y="1411552"/>
            <a:ext cx="11176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9703139"/>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5"/>
            <a:ext cx="11176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6870048"/>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3"/>
            <a:ext cx="5486400" cy="1742015"/>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411553"/>
            <a:ext cx="5486400" cy="1742015"/>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204061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203583159"/>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8000" y="1757802"/>
            <a:ext cx="5486400"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507999" y="2174875"/>
            <a:ext cx="54864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4642" y="1757802"/>
            <a:ext cx="5489359"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490632"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3720107"/>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4059128"/>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9643255"/>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5675456"/>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3"/>
            <a:ext cx="11176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8112333"/>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3"/>
            <a:ext cx="11176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3876420044"/>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674330542"/>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5615502"/>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cSld name="14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fontAlgn="base">
              <a:spcBef>
                <a:spcPct val="0"/>
              </a:spcBef>
              <a:spcAft>
                <a:spcPct val="0"/>
              </a:spcAft>
              <a:defRPr/>
            </a:pPr>
            <a:endParaRPr lang="en-US">
              <a:solidFill>
                <a:srgbClr val="FFFFFF"/>
              </a:solidFill>
              <a:latin typeface="Arial" charset="0"/>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223959739"/>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cSld name="7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fontAlgn="base">
              <a:spcBef>
                <a:spcPct val="0"/>
              </a:spcBef>
              <a:spcAft>
                <a:spcPct val="0"/>
              </a:spcAft>
              <a:defRPr/>
            </a:pPr>
            <a:endParaRPr lang="en-US">
              <a:solidFill>
                <a:srgbClr val="FFFFFF"/>
              </a:solidFill>
              <a:latin typeface="Arial" charset="0"/>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2896799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tanda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530396115"/>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cSld name="53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fontAlgn="base">
              <a:spcBef>
                <a:spcPct val="0"/>
              </a:spcBef>
              <a:spcAft>
                <a:spcPct val="0"/>
              </a:spcAft>
              <a:defRPr/>
            </a:pPr>
            <a:endParaRPr lang="en-US">
              <a:solidFill>
                <a:srgbClr val="FFFFFF"/>
              </a:solidFill>
              <a:latin typeface="Arial" charset="0"/>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75382336"/>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6"/>
            <a:ext cx="5249333" cy="152399"/>
          </a:xfrm>
          <a:prstGeom prst="rect">
            <a:avLst/>
          </a:prstGeom>
        </p:spPr>
        <p:txBody>
          <a:bodyPr/>
          <a:lstStyle>
            <a:lvl1pPr algn="l">
              <a:defRPr/>
            </a:lvl1pPr>
          </a:lstStyle>
          <a:p>
            <a:pPr fontAlgn="base">
              <a:spcBef>
                <a:spcPct val="0"/>
              </a:spcBef>
              <a:spcAft>
                <a:spcPct val="0"/>
              </a:spcAft>
              <a:defRPr/>
            </a:pPr>
            <a:endParaRPr lang="en-US">
              <a:solidFill>
                <a:srgbClr val="FFFFFF"/>
              </a:solidFill>
              <a:latin typeface="Arial" charset="0"/>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2101467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4733655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9247222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Room for navigation">
    <p:spTree>
      <p:nvGrpSpPr>
        <p:cNvPr id="1" name=""/>
        <p:cNvGrpSpPr/>
        <p:nvPr/>
      </p:nvGrpSpPr>
      <p:grpSpPr>
        <a:xfrm>
          <a:off x="0" y="0"/>
          <a:ext cx="0" cy="0"/>
          <a:chOff x="0" y="0"/>
          <a:chExt cx="0" cy="0"/>
        </a:xfrm>
      </p:grpSpPr>
      <p:sp>
        <p:nvSpPr>
          <p:cNvPr id="6" name="Rectangle 5"/>
          <p:cNvSpPr/>
          <p:nvPr/>
        </p:nvSpPr>
        <p:spPr>
          <a:xfrm>
            <a:off x="8839200" y="990600"/>
            <a:ext cx="3352800" cy="5562600"/>
          </a:xfrm>
          <a:prstGeom prst="rect">
            <a:avLst/>
          </a:prstGeom>
          <a:gradFill>
            <a:gsLst>
              <a:gs pos="0">
                <a:srgbClr val="747879">
                  <a:alpha val="0"/>
                </a:srgbClr>
              </a:gs>
              <a:gs pos="44000">
                <a:schemeClr val="bg2">
                  <a:alpha val="3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143000"/>
            <a:ext cx="9448800" cy="5410200"/>
          </a:xfrm>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p:txBody>
          <a:body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4327461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5" name="Rectangle 4"/>
          <p:cNvSpPr/>
          <p:nvPr/>
        </p:nvSpPr>
        <p:spPr>
          <a:xfrm>
            <a:off x="0" y="0"/>
            <a:ext cx="12192000" cy="38862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1"/>
          <p:cNvSpPr>
            <a:spLocks noGrp="1"/>
          </p:cNvSpPr>
          <p:nvPr>
            <p:ph type="title"/>
          </p:nvPr>
        </p:nvSpPr>
        <p:spPr>
          <a:xfrm>
            <a:off x="0" y="0"/>
            <a:ext cx="12192000" cy="11430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33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p>
        </p:txBody>
      </p:sp>
      <p:sp>
        <p:nvSpPr>
          <p:cNvPr id="7" name="Text Placeholder 6"/>
          <p:cNvSpPr>
            <a:spLocks noGrp="1"/>
          </p:cNvSpPr>
          <p:nvPr>
            <p:ph type="body" sz="quarter" idx="11"/>
          </p:nvPr>
        </p:nvSpPr>
        <p:spPr>
          <a:xfrm>
            <a:off x="1320800" y="990600"/>
            <a:ext cx="9550400" cy="685800"/>
          </a:xfrm>
        </p:spPr>
        <p:txBody>
          <a:bodyPr/>
          <a:lstStyle>
            <a:lvl1pPr marL="0" indent="0" algn="just">
              <a:buFontTx/>
              <a:buNone/>
              <a:defRPr sz="1350">
                <a:solidFill>
                  <a:schemeClr val="accent1">
                    <a:lumMod val="75000"/>
                  </a:schemeClr>
                </a:solidFill>
              </a:defRPr>
            </a:lvl1pPr>
            <a:lvl2pPr>
              <a:buFontTx/>
              <a:buNone/>
              <a:defRPr sz="1350">
                <a:solidFill>
                  <a:schemeClr val="accent1">
                    <a:lumMod val="75000"/>
                  </a:schemeClr>
                </a:solidFill>
              </a:defRPr>
            </a:lvl2pPr>
            <a:lvl3pPr>
              <a:buFontTx/>
              <a:buNone/>
              <a:defRPr sz="1350">
                <a:solidFill>
                  <a:schemeClr val="accent1">
                    <a:lumMod val="75000"/>
                  </a:schemeClr>
                </a:solidFill>
              </a:defRPr>
            </a:lvl3pPr>
            <a:lvl4pPr>
              <a:buFontTx/>
              <a:buNone/>
              <a:defRPr sz="1350">
                <a:solidFill>
                  <a:schemeClr val="accent1">
                    <a:lumMod val="75000"/>
                  </a:schemeClr>
                </a:solidFill>
              </a:defRPr>
            </a:lvl4pPr>
            <a:lvl5pPr>
              <a:buNone/>
              <a:defRPr/>
            </a:lvl5pPr>
          </a:lstStyle>
          <a:p>
            <a:pPr lvl="0"/>
            <a:r>
              <a:rPr lang="en-US"/>
              <a:t>Click to edit Master text styles</a:t>
            </a:r>
          </a:p>
        </p:txBody>
      </p:sp>
      <p:sp>
        <p:nvSpPr>
          <p:cNvPr id="11" name="Rectangle 10"/>
          <p:cNvSpPr/>
          <p:nvPr/>
        </p:nvSpPr>
        <p:spPr>
          <a:xfrm>
            <a:off x="13208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350">
              <a:solidFill>
                <a:srgbClr val="283D5E"/>
              </a:solidFill>
            </a:endParaRPr>
          </a:p>
        </p:txBody>
      </p:sp>
      <p:sp>
        <p:nvSpPr>
          <p:cNvPr id="9" name="Text Placeholder 8"/>
          <p:cNvSpPr>
            <a:spLocks noGrp="1"/>
          </p:cNvSpPr>
          <p:nvPr>
            <p:ph type="body" sz="quarter" idx="12"/>
          </p:nvPr>
        </p:nvSpPr>
        <p:spPr>
          <a:xfrm>
            <a:off x="1320800" y="2057400"/>
            <a:ext cx="4673600" cy="1600200"/>
          </a:xfrm>
        </p:spPr>
        <p:txBody>
          <a:bodyPr>
            <a:normAutofit/>
          </a:bodyPr>
          <a:lstStyle>
            <a:lvl1pPr marL="175022" indent="-175022">
              <a:defRPr sz="1350">
                <a:solidFill>
                  <a:schemeClr val="tx1"/>
                </a:solidFill>
              </a:defRPr>
            </a:lvl1pPr>
            <a:lvl2pPr marL="342900" indent="-167879">
              <a:defRPr sz="1200">
                <a:solidFill>
                  <a:schemeClr val="tx1"/>
                </a:solidFill>
              </a:defRPr>
            </a:lvl2pPr>
            <a:lvl3pPr marL="175022" indent="-175022">
              <a:defRPr sz="1350">
                <a:solidFill>
                  <a:schemeClr val="bg2">
                    <a:lumMod val="50000"/>
                    <a:lumOff val="50000"/>
                  </a:schemeClr>
                </a:solidFill>
              </a:defRPr>
            </a:lvl3pPr>
            <a:lvl4pPr marL="175022" indent="-175022">
              <a:defRPr sz="1350">
                <a:solidFill>
                  <a:schemeClr val="bg2">
                    <a:lumMod val="50000"/>
                    <a:lumOff val="50000"/>
                  </a:schemeClr>
                </a:solidFill>
              </a:defRPr>
            </a:lvl4pPr>
            <a:lvl5pPr marL="175022" indent="-175022">
              <a:defRPr sz="1350">
                <a:solidFill>
                  <a:schemeClr val="bg2">
                    <a:lumMod val="50000"/>
                    <a:lumOff val="50000"/>
                  </a:schemeClr>
                </a:solidFill>
              </a:defRPr>
            </a:lvl5pPr>
          </a:lstStyle>
          <a:p>
            <a:pPr lvl="0"/>
            <a:r>
              <a:rPr lang="en-US"/>
              <a:t>Click to edit Master text styles</a:t>
            </a:r>
          </a:p>
          <a:p>
            <a:pPr lvl="1"/>
            <a:r>
              <a:rPr lang="en-US"/>
              <a:t>Second level</a:t>
            </a:r>
          </a:p>
        </p:txBody>
      </p:sp>
      <p:sp>
        <p:nvSpPr>
          <p:cNvPr id="12" name="TextBox 11"/>
          <p:cNvSpPr txBox="1"/>
          <p:nvPr/>
        </p:nvSpPr>
        <p:spPr>
          <a:xfrm>
            <a:off x="1320800" y="1676402"/>
            <a:ext cx="4673600" cy="323165"/>
          </a:xfrm>
          <a:prstGeom prst="rect">
            <a:avLst/>
          </a:prstGeom>
          <a:noFill/>
        </p:spPr>
        <p:txBody>
          <a:bodyPr wrap="square" rtlCol="0">
            <a:spAutoFit/>
          </a:bodyPr>
          <a:lstStyle/>
          <a:p>
            <a:pPr algn="ctr" fontAlgn="base">
              <a:spcBef>
                <a:spcPct val="0"/>
              </a:spcBef>
              <a:spcAft>
                <a:spcPct val="0"/>
              </a:spcAft>
            </a:pPr>
            <a:r>
              <a:rPr lang="en-US" sz="1500">
                <a:solidFill>
                  <a:srgbClr val="283D5E"/>
                </a:solidFill>
              </a:rPr>
              <a:t>Schedule</a:t>
            </a:r>
            <a:endParaRPr lang="en-US" sz="1350">
              <a:solidFill>
                <a:srgbClr val="283D5E"/>
              </a:solidFill>
            </a:endParaRPr>
          </a:p>
        </p:txBody>
      </p:sp>
      <p:cxnSp>
        <p:nvCxnSpPr>
          <p:cNvPr id="13" name="Straight Connector 12"/>
          <p:cNvCxnSpPr/>
          <p:nvPr/>
        </p:nvCxnSpPr>
        <p:spPr>
          <a:xfrm rot="10800000" flipV="1">
            <a:off x="1320800" y="2057399"/>
            <a:ext cx="4673600" cy="3"/>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1976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350">
              <a:solidFill>
                <a:srgbClr val="283D5E"/>
              </a:solidFill>
            </a:endParaRPr>
          </a:p>
        </p:txBody>
      </p:sp>
      <p:sp>
        <p:nvSpPr>
          <p:cNvPr id="17" name="Text Placeholder 8"/>
          <p:cNvSpPr>
            <a:spLocks noGrp="1"/>
          </p:cNvSpPr>
          <p:nvPr>
            <p:ph type="body" sz="quarter" idx="13"/>
          </p:nvPr>
        </p:nvSpPr>
        <p:spPr>
          <a:xfrm>
            <a:off x="6197600" y="2057400"/>
            <a:ext cx="4673600" cy="1600200"/>
          </a:xfrm>
        </p:spPr>
        <p:txBody>
          <a:bodyPr>
            <a:normAutofit/>
          </a:bodyPr>
          <a:lstStyle>
            <a:lvl1pPr marL="175022" indent="-175022">
              <a:defRPr sz="1350">
                <a:solidFill>
                  <a:schemeClr val="tx1"/>
                </a:solidFill>
              </a:defRPr>
            </a:lvl1pPr>
            <a:lvl2pPr marL="342900" indent="-167879">
              <a:defRPr sz="1200">
                <a:solidFill>
                  <a:schemeClr val="tx1"/>
                </a:solidFill>
              </a:defRPr>
            </a:lvl2pPr>
            <a:lvl3pPr marL="175022" indent="-175022">
              <a:defRPr sz="1350">
                <a:solidFill>
                  <a:schemeClr val="bg2">
                    <a:lumMod val="50000"/>
                    <a:lumOff val="50000"/>
                  </a:schemeClr>
                </a:solidFill>
              </a:defRPr>
            </a:lvl3pPr>
            <a:lvl4pPr marL="175022" indent="-175022">
              <a:defRPr sz="1350">
                <a:solidFill>
                  <a:schemeClr val="bg2">
                    <a:lumMod val="50000"/>
                    <a:lumOff val="50000"/>
                  </a:schemeClr>
                </a:solidFill>
              </a:defRPr>
            </a:lvl4pPr>
            <a:lvl5pPr marL="175022" indent="-175022">
              <a:defRPr sz="1350">
                <a:solidFill>
                  <a:schemeClr val="bg2">
                    <a:lumMod val="50000"/>
                    <a:lumOff val="50000"/>
                  </a:schemeClr>
                </a:solidFill>
              </a:defRPr>
            </a:lvl5pPr>
          </a:lstStyle>
          <a:p>
            <a:pPr lvl="0"/>
            <a:r>
              <a:rPr lang="en-US"/>
              <a:t>Click to edit Master text styles</a:t>
            </a:r>
          </a:p>
          <a:p>
            <a:pPr lvl="1"/>
            <a:r>
              <a:rPr lang="en-US"/>
              <a:t>Second level</a:t>
            </a:r>
          </a:p>
        </p:txBody>
      </p:sp>
      <p:sp>
        <p:nvSpPr>
          <p:cNvPr id="18" name="TextBox 17"/>
          <p:cNvSpPr txBox="1"/>
          <p:nvPr/>
        </p:nvSpPr>
        <p:spPr>
          <a:xfrm>
            <a:off x="6197600" y="1676402"/>
            <a:ext cx="4673600" cy="323165"/>
          </a:xfrm>
          <a:prstGeom prst="rect">
            <a:avLst/>
          </a:prstGeom>
          <a:noFill/>
        </p:spPr>
        <p:txBody>
          <a:bodyPr wrap="square" rtlCol="0">
            <a:spAutoFit/>
          </a:bodyPr>
          <a:lstStyle/>
          <a:p>
            <a:pPr algn="ctr" fontAlgn="base">
              <a:spcBef>
                <a:spcPct val="0"/>
              </a:spcBef>
              <a:spcAft>
                <a:spcPct val="0"/>
              </a:spcAft>
            </a:pPr>
            <a:r>
              <a:rPr lang="en-US" sz="1500">
                <a:solidFill>
                  <a:srgbClr val="283D5E"/>
                </a:solidFill>
              </a:rPr>
              <a:t>Pre-class</a:t>
            </a:r>
            <a:endParaRPr lang="en-US" sz="1350">
              <a:solidFill>
                <a:srgbClr val="283D5E"/>
              </a:solidFill>
            </a:endParaRPr>
          </a:p>
        </p:txBody>
      </p:sp>
      <p:cxnSp>
        <p:nvCxnSpPr>
          <p:cNvPr id="19" name="Straight Connector 18"/>
          <p:cNvCxnSpPr/>
          <p:nvPr/>
        </p:nvCxnSpPr>
        <p:spPr>
          <a:xfrm rot="10800000" flipV="1">
            <a:off x="6197600" y="2057399"/>
            <a:ext cx="4673600" cy="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6598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11" grpId="0" animBg="1"/>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2" grpId="0"/>
      <p:bldP spid="16" grpId="0" animBg="1"/>
      <p:bldP spid="17" grpId="0" build="p">
        <p:tmplLst>
          <p:tmpl lvl="1">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P spid="18"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ubtitle">
    <p:spTree>
      <p:nvGrpSpPr>
        <p:cNvPr id="1" name=""/>
        <p:cNvGrpSpPr/>
        <p:nvPr/>
      </p:nvGrpSpPr>
      <p:grpSpPr>
        <a:xfrm>
          <a:off x="0" y="0"/>
          <a:ext cx="0" cy="0"/>
          <a:chOff x="0" y="0"/>
          <a:chExt cx="0" cy="0"/>
        </a:xfrm>
      </p:grpSpPr>
      <p:sp>
        <p:nvSpPr>
          <p:cNvPr id="5" name="Rectangle 4"/>
          <p:cNvSpPr/>
          <p:nvPr/>
        </p:nvSpPr>
        <p:spPr>
          <a:xfrm>
            <a:off x="0" y="1371600"/>
            <a:ext cx="12192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1"/>
          <p:cNvSpPr>
            <a:spLocks noGrp="1"/>
          </p:cNvSpPr>
          <p:nvPr>
            <p:ph type="title"/>
          </p:nvPr>
        </p:nvSpPr>
        <p:spPr>
          <a:xfrm>
            <a:off x="3454400" y="2057400"/>
            <a:ext cx="82296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24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p>
        </p:txBody>
      </p:sp>
      <p:sp>
        <p:nvSpPr>
          <p:cNvPr id="7" name="Text Placeholder 6"/>
          <p:cNvSpPr>
            <a:spLocks noGrp="1"/>
          </p:cNvSpPr>
          <p:nvPr>
            <p:ph type="body" sz="quarter" idx="11"/>
          </p:nvPr>
        </p:nvSpPr>
        <p:spPr>
          <a:xfrm>
            <a:off x="3454400" y="2895600"/>
            <a:ext cx="8229600" cy="1676400"/>
          </a:xfrm>
        </p:spPr>
        <p:txBody>
          <a:bodyPr/>
          <a:lstStyle>
            <a:lvl1pPr marL="0" indent="0" algn="just">
              <a:buFontTx/>
              <a:buNone/>
              <a:defRPr sz="1350">
                <a:solidFill>
                  <a:schemeClr val="accent1">
                    <a:lumMod val="75000"/>
                  </a:schemeClr>
                </a:solidFill>
              </a:defRPr>
            </a:lvl1pPr>
            <a:lvl2pPr>
              <a:buFontTx/>
              <a:buNone/>
              <a:defRPr sz="1350">
                <a:solidFill>
                  <a:schemeClr val="accent1">
                    <a:lumMod val="75000"/>
                  </a:schemeClr>
                </a:solidFill>
              </a:defRPr>
            </a:lvl2pPr>
            <a:lvl3pPr>
              <a:buFontTx/>
              <a:buNone/>
              <a:defRPr sz="1350">
                <a:solidFill>
                  <a:schemeClr val="accent1">
                    <a:lumMod val="75000"/>
                  </a:schemeClr>
                </a:solidFill>
              </a:defRPr>
            </a:lvl3pPr>
            <a:lvl4pPr>
              <a:buFontTx/>
              <a:buNone/>
              <a:defRPr sz="1350">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350">
              <a:solidFill>
                <a:srgbClr val="283D5E"/>
              </a:solidFill>
            </a:endParaRPr>
          </a:p>
        </p:txBody>
      </p:sp>
      <p:sp>
        <p:nvSpPr>
          <p:cNvPr id="8" name="TextBox 7"/>
          <p:cNvSpPr txBox="1"/>
          <p:nvPr/>
        </p:nvSpPr>
        <p:spPr>
          <a:xfrm>
            <a:off x="203200" y="1524002"/>
            <a:ext cx="2743200" cy="323165"/>
          </a:xfrm>
          <a:prstGeom prst="rect">
            <a:avLst/>
          </a:prstGeom>
          <a:noFill/>
        </p:spPr>
        <p:txBody>
          <a:bodyPr wrap="square" rtlCol="0">
            <a:spAutoFit/>
          </a:bodyPr>
          <a:lstStyle/>
          <a:p>
            <a:pPr fontAlgn="base">
              <a:spcBef>
                <a:spcPct val="0"/>
              </a:spcBef>
              <a:spcAft>
                <a:spcPct val="0"/>
              </a:spcAft>
            </a:pPr>
            <a:r>
              <a:rPr lang="en-US" sz="1500">
                <a:solidFill>
                  <a:srgbClr val="283D5E"/>
                </a:solidFill>
              </a:rPr>
              <a:t>Topics</a:t>
            </a:r>
            <a:endParaRPr lang="en-US" sz="1350">
              <a:solidFill>
                <a:srgbClr val="283D5E"/>
              </a:solidFill>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215504" indent="-215504">
              <a:buNone/>
              <a:defRPr sz="1050">
                <a:solidFill>
                  <a:schemeClr val="accent1">
                    <a:lumMod val="50000"/>
                  </a:schemeClr>
                </a:solidFill>
              </a:defRPr>
            </a:lvl1pPr>
            <a:lvl2pPr marL="215504" indent="-127397">
              <a:spcBef>
                <a:spcPts val="0"/>
              </a:spcBef>
              <a:defRPr sz="900">
                <a:solidFill>
                  <a:schemeClr val="accent1">
                    <a:lumMod val="50000"/>
                  </a:schemeClr>
                </a:solidFill>
              </a:defRPr>
            </a:lvl2pPr>
            <a:lvl3pPr>
              <a:defRPr sz="825">
                <a:solidFill>
                  <a:schemeClr val="accent1">
                    <a:lumMod val="50000"/>
                  </a:schemeClr>
                </a:solidFill>
              </a:defRPr>
            </a:lvl3pPr>
            <a:lvl4pPr>
              <a:defRPr sz="900">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4859161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ubSection">
    <p:spTree>
      <p:nvGrpSpPr>
        <p:cNvPr id="1" name=""/>
        <p:cNvGrpSpPr/>
        <p:nvPr/>
      </p:nvGrpSpPr>
      <p:grpSpPr>
        <a:xfrm>
          <a:off x="0" y="0"/>
          <a:ext cx="0" cy="0"/>
          <a:chOff x="0" y="0"/>
          <a:chExt cx="0" cy="0"/>
        </a:xfrm>
      </p:grpSpPr>
      <p:sp>
        <p:nvSpPr>
          <p:cNvPr id="5" name="Rectangle 4"/>
          <p:cNvSpPr/>
          <p:nvPr/>
        </p:nvSpPr>
        <p:spPr>
          <a:xfrm>
            <a:off x="0" y="1371600"/>
            <a:ext cx="9144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1"/>
          <p:cNvSpPr>
            <a:spLocks noGrp="1"/>
          </p:cNvSpPr>
          <p:nvPr>
            <p:ph type="title"/>
          </p:nvPr>
        </p:nvSpPr>
        <p:spPr>
          <a:xfrm>
            <a:off x="3454400" y="2057400"/>
            <a:ext cx="53848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Autofit/>
          </a:bodyPr>
          <a:lstStyle>
            <a:lvl1pPr>
              <a:defRPr sz="18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p>
        </p:txBody>
      </p:sp>
      <p:sp>
        <p:nvSpPr>
          <p:cNvPr id="7" name="Text Placeholder 6"/>
          <p:cNvSpPr>
            <a:spLocks noGrp="1"/>
          </p:cNvSpPr>
          <p:nvPr>
            <p:ph type="body" sz="quarter" idx="11"/>
          </p:nvPr>
        </p:nvSpPr>
        <p:spPr>
          <a:xfrm>
            <a:off x="3454400" y="2895600"/>
            <a:ext cx="5384800" cy="1676400"/>
          </a:xfrm>
        </p:spPr>
        <p:txBody>
          <a:bodyPr/>
          <a:lstStyle>
            <a:lvl1pPr marL="0" indent="0" algn="just">
              <a:buFontTx/>
              <a:buNone/>
              <a:defRPr sz="1350">
                <a:solidFill>
                  <a:schemeClr val="accent1">
                    <a:lumMod val="75000"/>
                  </a:schemeClr>
                </a:solidFill>
              </a:defRPr>
            </a:lvl1pPr>
            <a:lvl2pPr>
              <a:buFontTx/>
              <a:buNone/>
              <a:defRPr sz="1350">
                <a:solidFill>
                  <a:schemeClr val="accent1">
                    <a:lumMod val="75000"/>
                  </a:schemeClr>
                </a:solidFill>
              </a:defRPr>
            </a:lvl2pPr>
            <a:lvl3pPr>
              <a:buFontTx/>
              <a:buNone/>
              <a:defRPr sz="1350">
                <a:solidFill>
                  <a:schemeClr val="accent1">
                    <a:lumMod val="75000"/>
                  </a:schemeClr>
                </a:solidFill>
              </a:defRPr>
            </a:lvl3pPr>
            <a:lvl4pPr>
              <a:buFontTx/>
              <a:buNone/>
              <a:defRPr sz="1350">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350">
              <a:solidFill>
                <a:srgbClr val="283D5E"/>
              </a:solidFill>
            </a:endParaRPr>
          </a:p>
        </p:txBody>
      </p:sp>
      <p:sp>
        <p:nvSpPr>
          <p:cNvPr id="8" name="TextBox 7"/>
          <p:cNvSpPr txBox="1"/>
          <p:nvPr/>
        </p:nvSpPr>
        <p:spPr>
          <a:xfrm>
            <a:off x="203200" y="1524002"/>
            <a:ext cx="2743200" cy="323165"/>
          </a:xfrm>
          <a:prstGeom prst="rect">
            <a:avLst/>
          </a:prstGeom>
          <a:noFill/>
        </p:spPr>
        <p:txBody>
          <a:bodyPr wrap="square" rtlCol="0">
            <a:spAutoFit/>
          </a:bodyPr>
          <a:lstStyle/>
          <a:p>
            <a:pPr fontAlgn="base">
              <a:spcBef>
                <a:spcPct val="0"/>
              </a:spcBef>
              <a:spcAft>
                <a:spcPct val="0"/>
              </a:spcAft>
            </a:pPr>
            <a:r>
              <a:rPr lang="en-US" sz="1500">
                <a:solidFill>
                  <a:srgbClr val="283D5E"/>
                </a:solidFill>
              </a:rPr>
              <a:t>Topics</a:t>
            </a:r>
            <a:endParaRPr lang="en-US" sz="1350">
              <a:solidFill>
                <a:srgbClr val="283D5E"/>
              </a:solidFill>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215504" indent="-215504">
              <a:buNone/>
              <a:defRPr sz="1050">
                <a:solidFill>
                  <a:schemeClr val="accent1">
                    <a:lumMod val="50000"/>
                  </a:schemeClr>
                </a:solidFill>
              </a:defRPr>
            </a:lvl1pPr>
            <a:lvl2pPr marL="215504" indent="-127397">
              <a:spcBef>
                <a:spcPts val="0"/>
              </a:spcBef>
              <a:defRPr sz="900">
                <a:solidFill>
                  <a:schemeClr val="accent1">
                    <a:lumMod val="50000"/>
                  </a:schemeClr>
                </a:solidFill>
              </a:defRPr>
            </a:lvl2pPr>
            <a:lvl3pPr>
              <a:defRPr sz="825">
                <a:solidFill>
                  <a:schemeClr val="accent1">
                    <a:lumMod val="50000"/>
                  </a:schemeClr>
                </a:solidFill>
              </a:defRPr>
            </a:lvl3pPr>
            <a:lvl4pPr>
              <a:defRPr sz="900">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96330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2400">
                <a:solidFill>
                  <a:schemeClr val="bg1"/>
                </a:solidFill>
              </a:defRPr>
            </a:lvl1pPr>
            <a:lvl2pPr>
              <a:buFont typeface="Arial" pitchFamily="34" charset="0"/>
              <a:buChar char="•"/>
              <a:defRPr sz="20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7" y="762002"/>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51"/>
            <a:ext cx="2844800" cy="365125"/>
          </a:xfrm>
          <a:prstGeom prst="rect">
            <a:avLst/>
          </a:prstGeom>
        </p:spPr>
        <p:txBody>
          <a:bodyPr/>
          <a:lstStyle/>
          <a:p>
            <a:fld id="{91D1CBCB-F502-4C48-BCE5-5C9584D028B2}" type="datetimeFigureOut">
              <a:rPr lang="en-US" smtClean="0">
                <a:solidFill>
                  <a:prstClr val="black">
                    <a:tint val="75000"/>
                  </a:prstClr>
                </a:solidFill>
              </a:rPr>
              <a:pPr/>
              <a:t>8/20/2022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fld id="{5BACB155-0F5A-4EB2-AE97-12A5E79281B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716484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838200" y="6356351"/>
            <a:ext cx="2743200" cy="365125"/>
          </a:xfrm>
          <a:prstGeom prst="rect">
            <a:avLst/>
          </a:prstGeom>
        </p:spPr>
        <p:txBody>
          <a:bodyPr/>
          <a:lstStyle>
            <a:lvl1pPr eaLnBrk="0" fontAlgn="base" hangingPunct="0">
              <a:spcBef>
                <a:spcPct val="0"/>
              </a:spcBef>
              <a:spcAft>
                <a:spcPct val="0"/>
              </a:spcAft>
              <a:defRPr>
                <a:latin typeface="Arial" panose="020B0604020202020204" pitchFamily="34" charset="0"/>
              </a:defRPr>
            </a:lvl1pPr>
          </a:lstStyle>
          <a:p>
            <a:pPr>
              <a:defRPr/>
            </a:pPr>
            <a:fld id="{ABC3678D-0E15-4975-87B1-57DE7A035085}" type="datetimeFigureOut">
              <a:rPr lang="en-US"/>
              <a:pPr>
                <a:defRPr/>
              </a:pPr>
              <a:t>8/20/2022</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defRPr>
            </a:lvl1pPr>
          </a:lstStyle>
          <a:p>
            <a:pPr>
              <a:defRPr/>
            </a:pPr>
            <a:endParaRPr lang="en-US"/>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lvl1pPr eaLnBrk="0" fontAlgn="base" hangingPunct="0">
              <a:spcBef>
                <a:spcPct val="0"/>
              </a:spcBef>
              <a:spcAft>
                <a:spcPct val="0"/>
              </a:spcAft>
              <a:defRPr>
                <a:latin typeface="Arial" panose="020B0604020202020204" pitchFamily="34" charset="0"/>
              </a:defRPr>
            </a:lvl1pPr>
          </a:lstStyle>
          <a:p>
            <a:pPr>
              <a:defRPr/>
            </a:pPr>
            <a:fld id="{449C7D15-A893-4372-A8A5-1C2FCC4A903E}" type="slidenum">
              <a:rPr lang="en-US"/>
              <a:pPr>
                <a:defRPr/>
              </a:pPr>
              <a:t>‹#›</a:t>
            </a:fld>
            <a:endParaRPr lang="en-US"/>
          </a:p>
        </p:txBody>
      </p:sp>
    </p:spTree>
    <p:extLst>
      <p:ext uri="{BB962C8B-B14F-4D97-AF65-F5344CB8AC3E}">
        <p14:creationId xmlns:p14="http://schemas.microsoft.com/office/powerpoint/2010/main" val="17748974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9" y="1905003"/>
            <a:ext cx="10242551" cy="1523495"/>
          </a:xfrm>
        </p:spPr>
        <p:txBody>
          <a:bodyPr>
            <a:noAutofit/>
          </a:bodyPr>
          <a:lstStyle>
            <a:lvl1pPr>
              <a:lnSpc>
                <a:spcPct val="90000"/>
              </a:lnSpc>
              <a:defRPr sz="4050"/>
            </a:lvl1pPr>
          </a:lstStyle>
          <a:p>
            <a:r>
              <a:rPr lang="en-US"/>
              <a:t>Click to edit Master title style</a:t>
            </a:r>
          </a:p>
        </p:txBody>
      </p:sp>
      <p:sp>
        <p:nvSpPr>
          <p:cNvPr id="3" name="Subtitle 2"/>
          <p:cNvSpPr>
            <a:spLocks noGrp="1"/>
          </p:cNvSpPr>
          <p:nvPr>
            <p:ph type="subTitle" idx="1"/>
          </p:nvPr>
        </p:nvSpPr>
        <p:spPr>
          <a:xfrm>
            <a:off x="973667" y="4344991"/>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420276533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4050"/>
            </a:lvl1pPr>
          </a:lstStyle>
          <a:p>
            <a:r>
              <a:rPr lang="en-US"/>
              <a:t>Click to edit Master title style</a:t>
            </a:r>
          </a:p>
        </p:txBody>
      </p:sp>
      <p:sp>
        <p:nvSpPr>
          <p:cNvPr id="3" name="Subtitle 2"/>
          <p:cNvSpPr>
            <a:spLocks noGrp="1"/>
          </p:cNvSpPr>
          <p:nvPr>
            <p:ph type="subTitle" idx="1"/>
          </p:nvPr>
        </p:nvSpPr>
        <p:spPr>
          <a:xfrm>
            <a:off x="1825273" y="4344991"/>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7500" b="0" i="1" u="none" strike="noStrike" kern="0" cap="none" spc="-113"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a:t>click to…</a:t>
            </a:r>
          </a:p>
        </p:txBody>
      </p:sp>
    </p:spTree>
    <p:extLst>
      <p:ext uri="{BB962C8B-B14F-4D97-AF65-F5344CB8AC3E}">
        <p14:creationId xmlns:p14="http://schemas.microsoft.com/office/powerpoint/2010/main" val="385350026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0" y="1411553"/>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271686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6"/>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71592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1306512"/>
          </a:xfrm>
        </p:spPr>
        <p:txBody>
          <a:bodyPr/>
          <a:lstStyle>
            <a:lvl1pPr marL="254982" indent="-254982">
              <a:lnSpc>
                <a:spcPct val="90000"/>
              </a:lnSpc>
              <a:defRPr sz="2100"/>
            </a:lvl1pPr>
            <a:lvl2pPr marL="505004" indent="-244068">
              <a:lnSpc>
                <a:spcPct val="90000"/>
              </a:lnSpc>
              <a:defRPr sz="1800"/>
            </a:lvl2pPr>
            <a:lvl3pPr marL="715339" indent="-216288">
              <a:lnSpc>
                <a:spcPct val="90000"/>
              </a:lnSpc>
              <a:defRPr sz="1500"/>
            </a:lvl3pPr>
            <a:lvl4pPr marL="920714" indent="-205375">
              <a:lnSpc>
                <a:spcPct val="90000"/>
              </a:lnSpc>
              <a:defRPr sz="1350"/>
            </a:lvl4pPr>
            <a:lvl5pPr marL="1137002" indent="-21033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11554"/>
            <a:ext cx="5486400" cy="1306512"/>
          </a:xfrm>
        </p:spPr>
        <p:txBody>
          <a:bodyPr/>
          <a:lstStyle>
            <a:lvl1pPr marL="260936" indent="-260936">
              <a:lnSpc>
                <a:spcPct val="90000"/>
              </a:lnSpc>
              <a:defRPr sz="2100"/>
            </a:lvl1pPr>
            <a:lvl2pPr marL="505004" indent="-254982">
              <a:lnSpc>
                <a:spcPct val="90000"/>
              </a:lnSpc>
              <a:defRPr sz="1800"/>
            </a:lvl2pPr>
            <a:lvl3pPr marL="721292" indent="-227202">
              <a:lnSpc>
                <a:spcPct val="90000"/>
              </a:lnSpc>
              <a:defRPr sz="1500"/>
            </a:lvl3pPr>
            <a:lvl4pPr marL="920714" indent="-199422">
              <a:lnSpc>
                <a:spcPct val="90000"/>
              </a:lnSpc>
              <a:defRPr sz="1350"/>
            </a:lvl4pPr>
            <a:lvl5pPr marL="1137002" indent="-20537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360229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8000" y="1844366"/>
            <a:ext cx="5486400"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4" name="Content Placeholder 3"/>
          <p:cNvSpPr>
            <a:spLocks noGrp="1"/>
          </p:cNvSpPr>
          <p:nvPr>
            <p:ph sz="half" idx="2"/>
          </p:nvPr>
        </p:nvSpPr>
        <p:spPr>
          <a:xfrm>
            <a:off x="507999" y="2174875"/>
            <a:ext cx="5486400" cy="1153008"/>
          </a:xfrm>
        </p:spPr>
        <p:txBody>
          <a:bodyPr/>
          <a:lstStyle>
            <a:lvl1pPr marL="211328" indent="-211328">
              <a:defRPr sz="1725"/>
            </a:lvl1pPr>
            <a:lvl2pPr marL="421664" indent="-199422">
              <a:defRPr sz="1500"/>
            </a:lvl2pPr>
            <a:lvl3pPr marL="610172" indent="-182555">
              <a:defRPr sz="1350"/>
            </a:lvl3pPr>
            <a:lvl4pPr marL="787766" indent="-171642">
              <a:defRPr sz="1275"/>
            </a:lvl4pPr>
            <a:lvl5pPr marL="959408" indent="-154775">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643" y="1844366"/>
            <a:ext cx="5489359"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8" y="2174875"/>
            <a:ext cx="5490632" cy="1153008"/>
          </a:xfrm>
        </p:spPr>
        <p:txBody>
          <a:bodyPr/>
          <a:lstStyle>
            <a:lvl1pPr marL="222241" indent="-222241">
              <a:defRPr sz="1725"/>
            </a:lvl1pPr>
            <a:lvl2pPr marL="427616" indent="-205375">
              <a:defRPr sz="1500"/>
            </a:lvl2pPr>
            <a:lvl3pPr marL="616124" indent="-183548">
              <a:defRPr sz="1350"/>
            </a:lvl3pPr>
            <a:lvl4pPr marL="787766" indent="-177595">
              <a:defRPr sz="1275"/>
            </a:lvl4pPr>
            <a:lvl5pPr marL="959408" indent="-165689">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619144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429339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6471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758960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445098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8"/>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137576697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89145651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966613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7595191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4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9515279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42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02636006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43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80653491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4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4045086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oom for navigation">
    <p:spTree>
      <p:nvGrpSpPr>
        <p:cNvPr id="1" name=""/>
        <p:cNvGrpSpPr/>
        <p:nvPr/>
      </p:nvGrpSpPr>
      <p:grpSpPr>
        <a:xfrm>
          <a:off x="0" y="0"/>
          <a:ext cx="0" cy="0"/>
          <a:chOff x="0" y="0"/>
          <a:chExt cx="0" cy="0"/>
        </a:xfrm>
      </p:grpSpPr>
      <p:sp>
        <p:nvSpPr>
          <p:cNvPr id="6" name="Rectangle 5"/>
          <p:cNvSpPr/>
          <p:nvPr/>
        </p:nvSpPr>
        <p:spPr>
          <a:xfrm>
            <a:off x="8839200" y="990600"/>
            <a:ext cx="3352800" cy="5562600"/>
          </a:xfrm>
          <a:prstGeom prst="rect">
            <a:avLst/>
          </a:prstGeom>
          <a:gradFill>
            <a:gsLst>
              <a:gs pos="0">
                <a:srgbClr val="747879">
                  <a:alpha val="0"/>
                </a:srgbClr>
              </a:gs>
              <a:gs pos="44000">
                <a:schemeClr val="bg2">
                  <a:alpha val="3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143000"/>
            <a:ext cx="9448800" cy="5410200"/>
          </a:xfrm>
        </p:spPr>
        <p:txBody>
          <a:bodyPr>
            <a:normAutofit/>
          </a:bodyPr>
          <a:lstStyle>
            <a:lvl1pPr>
              <a:defRPr sz="2400">
                <a:solidFill>
                  <a:schemeClr val="bg1"/>
                </a:solidFill>
              </a:defRPr>
            </a:lvl1pPr>
            <a:lvl2pPr>
              <a:buFont typeface="Arial" pitchFamily="34" charset="0"/>
              <a:buChar char="•"/>
              <a:defRPr sz="20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p:txBody>
          <a:body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50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5707654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54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75445079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5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96118924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660471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55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fontAlgn="base">
              <a:spcBef>
                <a:spcPct val="0"/>
              </a:spcBef>
              <a:spcAft>
                <a:spcPct val="0"/>
              </a:spcAft>
              <a:defRPr/>
            </a:pPr>
            <a:endParaRPr lang="en-US">
              <a:solidFill>
                <a:srgbClr val="FFFFFF"/>
              </a:solidFill>
              <a:latin typeface="Arial" charset="0"/>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97843078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45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79190186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62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99615189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65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21278514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7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29858755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9" y="1905003"/>
            <a:ext cx="10242551" cy="1523495"/>
          </a:xfrm>
        </p:spPr>
        <p:txBody>
          <a:bodyPr>
            <a:noAutofit/>
          </a:bodyPr>
          <a:lstStyle>
            <a:lvl1pPr>
              <a:lnSpc>
                <a:spcPct val="90000"/>
              </a:lnSpc>
              <a:defRPr sz="4050"/>
            </a:lvl1pPr>
          </a:lstStyle>
          <a:p>
            <a:r>
              <a:rPr lang="en-US"/>
              <a:t>Click to edit Master title style</a:t>
            </a:r>
            <a:endParaRPr lang="en-US" dirty="0"/>
          </a:p>
        </p:txBody>
      </p:sp>
      <p:sp>
        <p:nvSpPr>
          <p:cNvPr id="3" name="Subtitle 2"/>
          <p:cNvSpPr>
            <a:spLocks noGrp="1"/>
          </p:cNvSpPr>
          <p:nvPr>
            <p:ph type="subTitle" idx="1"/>
          </p:nvPr>
        </p:nvSpPr>
        <p:spPr>
          <a:xfrm>
            <a:off x="973667" y="4344991"/>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43298845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0"/>
            <a:ext cx="12192000" cy="38862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92000" cy="11430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44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p>
        </p:txBody>
      </p:sp>
      <p:sp>
        <p:nvSpPr>
          <p:cNvPr id="7" name="Text Placeholder 6"/>
          <p:cNvSpPr>
            <a:spLocks noGrp="1"/>
          </p:cNvSpPr>
          <p:nvPr>
            <p:ph type="body" sz="quarter" idx="11"/>
          </p:nvPr>
        </p:nvSpPr>
        <p:spPr>
          <a:xfrm>
            <a:off x="1320800" y="990600"/>
            <a:ext cx="9550400" cy="685800"/>
          </a:xfrm>
        </p:spPr>
        <p:txBody>
          <a:bodyPr/>
          <a:lstStyle>
            <a:lvl1pPr marL="0" indent="0" algn="just">
              <a:buFontTx/>
              <a:buNone/>
              <a:defRPr sz="1800">
                <a:solidFill>
                  <a:schemeClr val="accent1">
                    <a:lumMod val="75000"/>
                  </a:schemeClr>
                </a:solidFill>
              </a:defRPr>
            </a:lvl1pPr>
            <a:lvl2pPr>
              <a:buFontTx/>
              <a:buNone/>
              <a:defRPr sz="1800">
                <a:solidFill>
                  <a:schemeClr val="accent1">
                    <a:lumMod val="75000"/>
                  </a:schemeClr>
                </a:solidFill>
              </a:defRPr>
            </a:lvl2pPr>
            <a:lvl3pPr>
              <a:buFontTx/>
              <a:buNone/>
              <a:defRPr sz="1800">
                <a:solidFill>
                  <a:schemeClr val="accent1">
                    <a:lumMod val="75000"/>
                  </a:schemeClr>
                </a:solidFill>
              </a:defRPr>
            </a:lvl3pPr>
            <a:lvl4pPr>
              <a:buFontTx/>
              <a:buNone/>
              <a:defRPr sz="1800">
                <a:solidFill>
                  <a:schemeClr val="accent1">
                    <a:lumMod val="75000"/>
                  </a:schemeClr>
                </a:solidFill>
              </a:defRPr>
            </a:lvl4pPr>
            <a:lvl5pPr>
              <a:buNone/>
              <a:defRPr/>
            </a:lvl5pPr>
          </a:lstStyle>
          <a:p>
            <a:pPr lvl="0"/>
            <a:r>
              <a:rPr lang="en-US"/>
              <a:t>Click to edit Master text styles</a:t>
            </a:r>
          </a:p>
        </p:txBody>
      </p:sp>
      <p:sp>
        <p:nvSpPr>
          <p:cNvPr id="11" name="Rectangle 10"/>
          <p:cNvSpPr/>
          <p:nvPr/>
        </p:nvSpPr>
        <p:spPr>
          <a:xfrm>
            <a:off x="13208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 name="Text Placeholder 8"/>
          <p:cNvSpPr>
            <a:spLocks noGrp="1"/>
          </p:cNvSpPr>
          <p:nvPr>
            <p:ph type="body" sz="quarter" idx="12"/>
          </p:nvPr>
        </p:nvSpPr>
        <p:spPr>
          <a:xfrm>
            <a:off x="1320800" y="2057400"/>
            <a:ext cx="4673600" cy="1600200"/>
          </a:xfrm>
        </p:spPr>
        <p:txBody>
          <a:bodyPr>
            <a:normAutofit/>
          </a:bodyPr>
          <a:lstStyle>
            <a:lvl1pPr marL="233363" indent="-233363">
              <a:defRPr sz="1800">
                <a:solidFill>
                  <a:schemeClr val="tx1"/>
                </a:solidFill>
              </a:defRPr>
            </a:lvl1pPr>
            <a:lvl2pPr marL="457200" indent="-223838">
              <a:defRPr sz="1600">
                <a:solidFill>
                  <a:schemeClr val="tx1"/>
                </a:solidFill>
              </a:defRPr>
            </a:lvl2pPr>
            <a:lvl3pPr marL="233363" indent="-233363">
              <a:defRPr sz="1800">
                <a:solidFill>
                  <a:schemeClr val="bg2">
                    <a:lumMod val="50000"/>
                    <a:lumOff val="50000"/>
                  </a:schemeClr>
                </a:solidFill>
              </a:defRPr>
            </a:lvl3pPr>
            <a:lvl4pPr marL="233363" indent="-233363">
              <a:defRPr sz="1800">
                <a:solidFill>
                  <a:schemeClr val="bg2">
                    <a:lumMod val="50000"/>
                    <a:lumOff val="50000"/>
                  </a:schemeClr>
                </a:solidFill>
              </a:defRPr>
            </a:lvl4pPr>
            <a:lvl5pPr marL="233363" indent="-233363">
              <a:defRPr sz="1800">
                <a:solidFill>
                  <a:schemeClr val="bg2">
                    <a:lumMod val="50000"/>
                    <a:lumOff val="50000"/>
                  </a:schemeClr>
                </a:solidFill>
              </a:defRPr>
            </a:lvl5pPr>
          </a:lstStyle>
          <a:p>
            <a:pPr lvl="0"/>
            <a:r>
              <a:rPr lang="en-US"/>
              <a:t>Click to edit Master text styles</a:t>
            </a:r>
          </a:p>
          <a:p>
            <a:pPr lvl="1"/>
            <a:r>
              <a:rPr lang="en-US"/>
              <a:t>Second level</a:t>
            </a:r>
          </a:p>
        </p:txBody>
      </p:sp>
      <p:sp>
        <p:nvSpPr>
          <p:cNvPr id="12" name="TextBox 11"/>
          <p:cNvSpPr txBox="1"/>
          <p:nvPr/>
        </p:nvSpPr>
        <p:spPr>
          <a:xfrm>
            <a:off x="1320800" y="1676400"/>
            <a:ext cx="4673600" cy="400110"/>
          </a:xfrm>
          <a:prstGeom prst="rect">
            <a:avLst/>
          </a:prstGeom>
          <a:noFill/>
        </p:spPr>
        <p:txBody>
          <a:bodyPr wrap="square" rtlCol="0">
            <a:spAutoFit/>
          </a:bodyPr>
          <a:lstStyle/>
          <a:p>
            <a:pPr algn="ctr"/>
            <a:r>
              <a:rPr lang="en-US" sz="2000">
                <a:effectLst/>
                <a:latin typeface="+mj-lt"/>
              </a:rPr>
              <a:t>Schedule</a:t>
            </a:r>
            <a:endParaRPr lang="en-US">
              <a:effectLst/>
              <a:latin typeface="+mj-lt"/>
            </a:endParaRPr>
          </a:p>
        </p:txBody>
      </p:sp>
      <p:cxnSp>
        <p:nvCxnSpPr>
          <p:cNvPr id="13" name="Straight Connector 12"/>
          <p:cNvCxnSpPr/>
          <p:nvPr/>
        </p:nvCxnSpPr>
        <p:spPr>
          <a:xfrm rot="10800000" flipV="1">
            <a:off x="1320800" y="2057397"/>
            <a:ext cx="4673600" cy="3"/>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1976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7" name="Text Placeholder 8"/>
          <p:cNvSpPr>
            <a:spLocks noGrp="1"/>
          </p:cNvSpPr>
          <p:nvPr>
            <p:ph type="body" sz="quarter" idx="13"/>
          </p:nvPr>
        </p:nvSpPr>
        <p:spPr>
          <a:xfrm>
            <a:off x="6197600" y="2057400"/>
            <a:ext cx="4673600" cy="1600200"/>
          </a:xfrm>
        </p:spPr>
        <p:txBody>
          <a:bodyPr>
            <a:normAutofit/>
          </a:bodyPr>
          <a:lstStyle>
            <a:lvl1pPr marL="233363" indent="-233363">
              <a:defRPr sz="1800">
                <a:solidFill>
                  <a:schemeClr val="tx1"/>
                </a:solidFill>
              </a:defRPr>
            </a:lvl1pPr>
            <a:lvl2pPr marL="457200" indent="-223838">
              <a:defRPr sz="1600">
                <a:solidFill>
                  <a:schemeClr val="tx1"/>
                </a:solidFill>
              </a:defRPr>
            </a:lvl2pPr>
            <a:lvl3pPr marL="233363" indent="-233363">
              <a:defRPr sz="1800">
                <a:solidFill>
                  <a:schemeClr val="bg2">
                    <a:lumMod val="50000"/>
                    <a:lumOff val="50000"/>
                  </a:schemeClr>
                </a:solidFill>
              </a:defRPr>
            </a:lvl3pPr>
            <a:lvl4pPr marL="233363" indent="-233363">
              <a:defRPr sz="1800">
                <a:solidFill>
                  <a:schemeClr val="bg2">
                    <a:lumMod val="50000"/>
                    <a:lumOff val="50000"/>
                  </a:schemeClr>
                </a:solidFill>
              </a:defRPr>
            </a:lvl4pPr>
            <a:lvl5pPr marL="233363" indent="-233363">
              <a:defRPr sz="1800">
                <a:solidFill>
                  <a:schemeClr val="bg2">
                    <a:lumMod val="50000"/>
                    <a:lumOff val="50000"/>
                  </a:schemeClr>
                </a:solidFill>
              </a:defRPr>
            </a:lvl5pPr>
          </a:lstStyle>
          <a:p>
            <a:pPr lvl="0"/>
            <a:r>
              <a:rPr lang="en-US"/>
              <a:t>Click to edit Master text styles</a:t>
            </a:r>
          </a:p>
          <a:p>
            <a:pPr lvl="1"/>
            <a:r>
              <a:rPr lang="en-US"/>
              <a:t>Second level</a:t>
            </a:r>
          </a:p>
        </p:txBody>
      </p:sp>
      <p:sp>
        <p:nvSpPr>
          <p:cNvPr id="18" name="TextBox 17"/>
          <p:cNvSpPr txBox="1"/>
          <p:nvPr/>
        </p:nvSpPr>
        <p:spPr>
          <a:xfrm>
            <a:off x="6197600" y="1676400"/>
            <a:ext cx="4673600" cy="400110"/>
          </a:xfrm>
          <a:prstGeom prst="rect">
            <a:avLst/>
          </a:prstGeom>
          <a:noFill/>
        </p:spPr>
        <p:txBody>
          <a:bodyPr wrap="square" rtlCol="0">
            <a:spAutoFit/>
          </a:bodyPr>
          <a:lstStyle/>
          <a:p>
            <a:pPr algn="ctr"/>
            <a:r>
              <a:rPr lang="en-US" sz="2000">
                <a:effectLst/>
                <a:latin typeface="+mj-lt"/>
              </a:rPr>
              <a:t>Pre-class</a:t>
            </a:r>
            <a:endParaRPr lang="en-US">
              <a:effectLst/>
              <a:latin typeface="+mj-lt"/>
            </a:endParaRPr>
          </a:p>
        </p:txBody>
      </p:sp>
      <p:cxnSp>
        <p:nvCxnSpPr>
          <p:cNvPr id="19" name="Straight Connector 18"/>
          <p:cNvCxnSpPr/>
          <p:nvPr/>
        </p:nvCxnSpPr>
        <p:spPr>
          <a:xfrm rot="10800000" flipV="1">
            <a:off x="6197600" y="2057397"/>
            <a:ext cx="4673600" cy="3"/>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11" grpId="0" animBg="1"/>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2" grpId="0"/>
      <p:bldP spid="16" grpId="0" animBg="1"/>
      <p:bldP spid="17" grpId="0" build="p">
        <p:tmplLst>
          <p:tmpl lvl="1">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P spid="18" grpId="0"/>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4050"/>
            </a:lvl1pPr>
          </a:lstStyle>
          <a:p>
            <a:r>
              <a:rPr lang="en-US"/>
              <a:t>Click to edit Master title style</a:t>
            </a:r>
            <a:endParaRPr lang="en-US" dirty="0"/>
          </a:p>
        </p:txBody>
      </p:sp>
      <p:sp>
        <p:nvSpPr>
          <p:cNvPr id="3" name="Subtitle 2"/>
          <p:cNvSpPr>
            <a:spLocks noGrp="1"/>
          </p:cNvSpPr>
          <p:nvPr>
            <p:ph type="subTitle" idx="1"/>
          </p:nvPr>
        </p:nvSpPr>
        <p:spPr>
          <a:xfrm>
            <a:off x="1825273" y="4344991"/>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7500" b="0" i="1" u="none" strike="noStrike" kern="0" cap="none" spc="-113"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dirty="0"/>
              <a:t>click to…</a:t>
            </a:r>
          </a:p>
        </p:txBody>
      </p:sp>
    </p:spTree>
    <p:extLst>
      <p:ext uri="{BB962C8B-B14F-4D97-AF65-F5344CB8AC3E}">
        <p14:creationId xmlns:p14="http://schemas.microsoft.com/office/powerpoint/2010/main" val="124001703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508000" y="1411553"/>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702565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6"/>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707201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1306512"/>
          </a:xfrm>
        </p:spPr>
        <p:txBody>
          <a:bodyPr/>
          <a:lstStyle>
            <a:lvl1pPr marL="254982" indent="-254982">
              <a:lnSpc>
                <a:spcPct val="90000"/>
              </a:lnSpc>
              <a:defRPr sz="2100"/>
            </a:lvl1pPr>
            <a:lvl2pPr marL="505004" indent="-244068">
              <a:lnSpc>
                <a:spcPct val="90000"/>
              </a:lnSpc>
              <a:defRPr sz="1800"/>
            </a:lvl2pPr>
            <a:lvl3pPr marL="715339" indent="-216288">
              <a:lnSpc>
                <a:spcPct val="90000"/>
              </a:lnSpc>
              <a:defRPr sz="1500"/>
            </a:lvl3pPr>
            <a:lvl4pPr marL="920714" indent="-205375">
              <a:lnSpc>
                <a:spcPct val="90000"/>
              </a:lnSpc>
              <a:defRPr sz="1350"/>
            </a:lvl4pPr>
            <a:lvl5pPr marL="1137002" indent="-21033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411554"/>
            <a:ext cx="5486400" cy="1306512"/>
          </a:xfrm>
        </p:spPr>
        <p:txBody>
          <a:bodyPr/>
          <a:lstStyle>
            <a:lvl1pPr marL="260936" indent="-260936">
              <a:lnSpc>
                <a:spcPct val="90000"/>
              </a:lnSpc>
              <a:defRPr sz="2100"/>
            </a:lvl1pPr>
            <a:lvl2pPr marL="505004" indent="-254982">
              <a:lnSpc>
                <a:spcPct val="90000"/>
              </a:lnSpc>
              <a:defRPr sz="1800"/>
            </a:lvl2pPr>
            <a:lvl3pPr marL="721292" indent="-227202">
              <a:lnSpc>
                <a:spcPct val="90000"/>
              </a:lnSpc>
              <a:defRPr sz="1500"/>
            </a:lvl3pPr>
            <a:lvl4pPr marL="920714" indent="-199422">
              <a:lnSpc>
                <a:spcPct val="90000"/>
              </a:lnSpc>
              <a:defRPr sz="1350"/>
            </a:lvl4pPr>
            <a:lvl5pPr marL="1137002" indent="-20537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902623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8000" y="1844366"/>
            <a:ext cx="5486400"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4" name="Content Placeholder 3"/>
          <p:cNvSpPr>
            <a:spLocks noGrp="1"/>
          </p:cNvSpPr>
          <p:nvPr>
            <p:ph sz="half" idx="2"/>
          </p:nvPr>
        </p:nvSpPr>
        <p:spPr>
          <a:xfrm>
            <a:off x="507999" y="2174875"/>
            <a:ext cx="5486400" cy="1153008"/>
          </a:xfrm>
        </p:spPr>
        <p:txBody>
          <a:bodyPr/>
          <a:lstStyle>
            <a:lvl1pPr marL="211328" indent="-211328">
              <a:defRPr sz="1725"/>
            </a:lvl1pPr>
            <a:lvl2pPr marL="421664" indent="-199422">
              <a:defRPr sz="1500"/>
            </a:lvl2pPr>
            <a:lvl3pPr marL="610172" indent="-182555">
              <a:defRPr sz="1350"/>
            </a:lvl3pPr>
            <a:lvl4pPr marL="787766" indent="-171642">
              <a:defRPr sz="1275"/>
            </a:lvl4pPr>
            <a:lvl5pPr marL="959408" indent="-154775">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4643" y="1844366"/>
            <a:ext cx="5489359"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8" y="2174875"/>
            <a:ext cx="5490632" cy="1153008"/>
          </a:xfrm>
        </p:spPr>
        <p:txBody>
          <a:bodyPr/>
          <a:lstStyle>
            <a:lvl1pPr marL="222241" indent="-222241">
              <a:defRPr sz="1725"/>
            </a:lvl1pPr>
            <a:lvl2pPr marL="427616" indent="-205375">
              <a:defRPr sz="1500"/>
            </a:lvl2pPr>
            <a:lvl3pPr marL="616124" indent="-183548">
              <a:defRPr sz="1350"/>
            </a:lvl3pPr>
            <a:lvl4pPr marL="787766" indent="-177595">
              <a:defRPr sz="1275"/>
            </a:lvl4pPr>
            <a:lvl5pPr marL="959408" indent="-165689">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620373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182339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731862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348253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174903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2" y="6238878"/>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174531207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ubtitle">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1371600"/>
            <a:ext cx="12192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454400" y="2057400"/>
            <a:ext cx="82296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32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p>
        </p:txBody>
      </p:sp>
      <p:sp>
        <p:nvSpPr>
          <p:cNvPr id="7" name="Text Placeholder 6"/>
          <p:cNvSpPr>
            <a:spLocks noGrp="1"/>
          </p:cNvSpPr>
          <p:nvPr>
            <p:ph type="body" sz="quarter" idx="11"/>
          </p:nvPr>
        </p:nvSpPr>
        <p:spPr>
          <a:xfrm>
            <a:off x="3454400" y="2895600"/>
            <a:ext cx="8229600" cy="1676400"/>
          </a:xfrm>
        </p:spPr>
        <p:txBody>
          <a:bodyPr/>
          <a:lstStyle>
            <a:lvl1pPr marL="0" indent="0" algn="just">
              <a:buFontTx/>
              <a:buNone/>
              <a:defRPr sz="1800">
                <a:solidFill>
                  <a:schemeClr val="accent1">
                    <a:lumMod val="75000"/>
                  </a:schemeClr>
                </a:solidFill>
              </a:defRPr>
            </a:lvl1pPr>
            <a:lvl2pPr>
              <a:buFontTx/>
              <a:buNone/>
              <a:defRPr sz="1800">
                <a:solidFill>
                  <a:schemeClr val="accent1">
                    <a:lumMod val="75000"/>
                  </a:schemeClr>
                </a:solidFill>
              </a:defRPr>
            </a:lvl2pPr>
            <a:lvl3pPr>
              <a:buFontTx/>
              <a:buNone/>
              <a:defRPr sz="1800">
                <a:solidFill>
                  <a:schemeClr val="accent1">
                    <a:lumMod val="75000"/>
                  </a:schemeClr>
                </a:solidFill>
              </a:defRPr>
            </a:lvl3pPr>
            <a:lvl4pPr>
              <a:buFontTx/>
              <a:buNone/>
              <a:defRPr sz="1800">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TextBox 7"/>
          <p:cNvSpPr txBox="1"/>
          <p:nvPr/>
        </p:nvSpPr>
        <p:spPr>
          <a:xfrm>
            <a:off x="203200" y="1524000"/>
            <a:ext cx="2743200" cy="400110"/>
          </a:xfrm>
          <a:prstGeom prst="rect">
            <a:avLst/>
          </a:prstGeom>
          <a:noFill/>
        </p:spPr>
        <p:txBody>
          <a:bodyPr wrap="square" rtlCol="0">
            <a:spAutoFit/>
          </a:bodyPr>
          <a:lstStyle/>
          <a:p>
            <a:r>
              <a:rPr lang="en-US" sz="2000">
                <a:effectLst/>
                <a:latin typeface="+mj-lt"/>
              </a:rPr>
              <a:t>Topics</a:t>
            </a:r>
            <a:endParaRPr lang="en-US">
              <a:effectLst/>
              <a:latin typeface="+mj-lt"/>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287338" indent="-287338">
              <a:buNone/>
              <a:defRPr sz="1400">
                <a:solidFill>
                  <a:schemeClr val="accent1">
                    <a:lumMod val="50000"/>
                  </a:schemeClr>
                </a:solidFill>
              </a:defRPr>
            </a:lvl1pPr>
            <a:lvl2pPr marL="287338" indent="-169863">
              <a:spcBef>
                <a:spcPts val="0"/>
              </a:spcBef>
              <a:defRPr sz="1200">
                <a:solidFill>
                  <a:schemeClr val="accent1">
                    <a:lumMod val="50000"/>
                  </a:schemeClr>
                </a:solidFill>
              </a:defRPr>
            </a:lvl2pPr>
            <a:lvl3pPr>
              <a:defRPr sz="1100">
                <a:solidFill>
                  <a:schemeClr val="accent1">
                    <a:lumMod val="50000"/>
                  </a:schemeClr>
                </a:solidFill>
              </a:defRPr>
            </a:lvl3pPr>
            <a:lvl4pPr>
              <a:defRPr sz="1200">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13914728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991810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76392107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36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87254802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47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28878489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70" y="1905005"/>
            <a:ext cx="10242551" cy="1523495"/>
          </a:xfrm>
        </p:spPr>
        <p:txBody>
          <a:bodyPr>
            <a:noAutofit/>
          </a:bodyPr>
          <a:lstStyle>
            <a:lvl1pPr>
              <a:lnSpc>
                <a:spcPct val="90000"/>
              </a:lnSpc>
              <a:defRPr sz="3038"/>
            </a:lvl1pPr>
          </a:lstStyle>
          <a:p>
            <a:r>
              <a:rPr lang="en-US"/>
              <a:t>Click to edit Master title style</a:t>
            </a:r>
          </a:p>
        </p:txBody>
      </p:sp>
      <p:sp>
        <p:nvSpPr>
          <p:cNvPr id="3" name="Subtitle 2"/>
          <p:cNvSpPr>
            <a:spLocks noGrp="1"/>
          </p:cNvSpPr>
          <p:nvPr>
            <p:ph type="subTitle" idx="1"/>
          </p:nvPr>
        </p:nvSpPr>
        <p:spPr>
          <a:xfrm>
            <a:off x="973669" y="4344993"/>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257165" indent="0" algn="ctr">
              <a:buNone/>
              <a:defRPr>
                <a:solidFill>
                  <a:schemeClr val="tx1">
                    <a:tint val="75000"/>
                  </a:schemeClr>
                </a:solidFill>
              </a:defRPr>
            </a:lvl2pPr>
            <a:lvl3pPr marL="514329" indent="0" algn="ctr">
              <a:buNone/>
              <a:defRPr>
                <a:solidFill>
                  <a:schemeClr val="tx1">
                    <a:tint val="75000"/>
                  </a:schemeClr>
                </a:solidFill>
              </a:defRPr>
            </a:lvl3pPr>
            <a:lvl4pPr marL="771494" indent="0" algn="ctr">
              <a:buNone/>
              <a:defRPr>
                <a:solidFill>
                  <a:schemeClr val="tx1">
                    <a:tint val="75000"/>
                  </a:schemeClr>
                </a:solidFill>
              </a:defRPr>
            </a:lvl4pPr>
            <a:lvl5pPr marL="1028659" indent="0" algn="ctr">
              <a:buNone/>
              <a:defRPr>
                <a:solidFill>
                  <a:schemeClr val="tx1">
                    <a:tint val="75000"/>
                  </a:schemeClr>
                </a:solidFill>
              </a:defRPr>
            </a:lvl5pPr>
            <a:lvl6pPr marL="1285824" indent="0" algn="ctr">
              <a:buNone/>
              <a:defRPr>
                <a:solidFill>
                  <a:schemeClr val="tx1">
                    <a:tint val="75000"/>
                  </a:schemeClr>
                </a:solidFill>
              </a:defRPr>
            </a:lvl6pPr>
            <a:lvl7pPr marL="1542989" indent="0" algn="ctr">
              <a:buNone/>
              <a:defRPr>
                <a:solidFill>
                  <a:schemeClr val="tx1">
                    <a:tint val="75000"/>
                  </a:schemeClr>
                </a:solidFill>
              </a:defRPr>
            </a:lvl7pPr>
            <a:lvl8pPr marL="1800153" indent="0" algn="ctr">
              <a:buNone/>
              <a:defRPr>
                <a:solidFill>
                  <a:schemeClr val="tx1">
                    <a:tint val="75000"/>
                  </a:schemeClr>
                </a:solidFill>
              </a:defRPr>
            </a:lvl8pPr>
            <a:lvl9pPr marL="205731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5096386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3038"/>
            </a:lvl1pPr>
          </a:lstStyle>
          <a:p>
            <a:r>
              <a:rPr lang="en-US"/>
              <a:t>Click to edit Master title style</a:t>
            </a:r>
          </a:p>
        </p:txBody>
      </p:sp>
      <p:sp>
        <p:nvSpPr>
          <p:cNvPr id="3" name="Subtitle 2"/>
          <p:cNvSpPr>
            <a:spLocks noGrp="1"/>
          </p:cNvSpPr>
          <p:nvPr>
            <p:ph type="subTitle" idx="1"/>
          </p:nvPr>
        </p:nvSpPr>
        <p:spPr>
          <a:xfrm>
            <a:off x="1825273" y="4344993"/>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257165" indent="0" algn="ctr">
              <a:buNone/>
              <a:defRPr>
                <a:solidFill>
                  <a:schemeClr val="tx1">
                    <a:tint val="75000"/>
                  </a:schemeClr>
                </a:solidFill>
              </a:defRPr>
            </a:lvl2pPr>
            <a:lvl3pPr marL="514329" indent="0" algn="ctr">
              <a:buNone/>
              <a:defRPr>
                <a:solidFill>
                  <a:schemeClr val="tx1">
                    <a:tint val="75000"/>
                  </a:schemeClr>
                </a:solidFill>
              </a:defRPr>
            </a:lvl3pPr>
            <a:lvl4pPr marL="771494" indent="0" algn="ctr">
              <a:buNone/>
              <a:defRPr>
                <a:solidFill>
                  <a:schemeClr val="tx1">
                    <a:tint val="75000"/>
                  </a:schemeClr>
                </a:solidFill>
              </a:defRPr>
            </a:lvl4pPr>
            <a:lvl5pPr marL="1028659" indent="0" algn="ctr">
              <a:buNone/>
              <a:defRPr>
                <a:solidFill>
                  <a:schemeClr val="tx1">
                    <a:tint val="75000"/>
                  </a:schemeClr>
                </a:solidFill>
              </a:defRPr>
            </a:lvl5pPr>
            <a:lvl6pPr marL="1285824" indent="0" algn="ctr">
              <a:buNone/>
              <a:defRPr>
                <a:solidFill>
                  <a:schemeClr val="tx1">
                    <a:tint val="75000"/>
                  </a:schemeClr>
                </a:solidFill>
              </a:defRPr>
            </a:lvl6pPr>
            <a:lvl7pPr marL="1542989" indent="0" algn="ctr">
              <a:buNone/>
              <a:defRPr>
                <a:solidFill>
                  <a:schemeClr val="tx1">
                    <a:tint val="75000"/>
                  </a:schemeClr>
                </a:solidFill>
              </a:defRPr>
            </a:lvl7pPr>
            <a:lvl8pPr marL="1800153" indent="0" algn="ctr">
              <a:buNone/>
              <a:defRPr>
                <a:solidFill>
                  <a:schemeClr val="tx1">
                    <a:tint val="75000"/>
                  </a:schemeClr>
                </a:solidFill>
              </a:defRPr>
            </a:lvl8pPr>
            <a:lvl9pPr marL="2057318"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5625" b="0" i="1" u="none" strike="noStrike" kern="0" cap="none" spc="-85"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a:t>click to…</a:t>
            </a:r>
          </a:p>
        </p:txBody>
      </p:sp>
    </p:spTree>
    <p:extLst>
      <p:ext uri="{BB962C8B-B14F-4D97-AF65-F5344CB8AC3E}">
        <p14:creationId xmlns:p14="http://schemas.microsoft.com/office/powerpoint/2010/main" val="374665777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0" y="1411555"/>
            <a:ext cx="11176000" cy="120148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971760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8"/>
            <a:ext cx="11176000" cy="120148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935243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980012"/>
          </a:xfrm>
        </p:spPr>
        <p:txBody>
          <a:bodyPr/>
          <a:lstStyle>
            <a:lvl1pPr marL="191237" indent="-191237">
              <a:lnSpc>
                <a:spcPct val="90000"/>
              </a:lnSpc>
              <a:defRPr sz="1575"/>
            </a:lvl1pPr>
            <a:lvl2pPr marL="378753" indent="-183051">
              <a:lnSpc>
                <a:spcPct val="90000"/>
              </a:lnSpc>
              <a:defRPr sz="1350"/>
            </a:lvl2pPr>
            <a:lvl3pPr marL="536504" indent="-162216">
              <a:lnSpc>
                <a:spcPct val="90000"/>
              </a:lnSpc>
              <a:defRPr sz="1125"/>
            </a:lvl3pPr>
            <a:lvl4pPr marL="690536" indent="-154031">
              <a:lnSpc>
                <a:spcPct val="90000"/>
              </a:lnSpc>
              <a:defRPr sz="1013"/>
            </a:lvl4pPr>
            <a:lvl5pPr marL="852752" indent="-157751">
              <a:lnSpc>
                <a:spcPct val="90000"/>
              </a:lnSpc>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11554"/>
            <a:ext cx="5486400" cy="980012"/>
          </a:xfrm>
        </p:spPr>
        <p:txBody>
          <a:bodyPr/>
          <a:lstStyle>
            <a:lvl1pPr marL="195702" indent="-195702">
              <a:lnSpc>
                <a:spcPct val="90000"/>
              </a:lnSpc>
              <a:defRPr sz="1575"/>
            </a:lvl1pPr>
            <a:lvl2pPr marL="378753" indent="-191237">
              <a:lnSpc>
                <a:spcPct val="90000"/>
              </a:lnSpc>
              <a:defRPr sz="1350"/>
            </a:lvl2pPr>
            <a:lvl3pPr marL="540969" indent="-170402">
              <a:lnSpc>
                <a:spcPct val="90000"/>
              </a:lnSpc>
              <a:defRPr sz="1125"/>
            </a:lvl3pPr>
            <a:lvl4pPr marL="690536" indent="-149567">
              <a:lnSpc>
                <a:spcPct val="90000"/>
              </a:lnSpc>
              <a:defRPr sz="1013"/>
            </a:lvl4pPr>
            <a:lvl5pPr marL="852752" indent="-154031">
              <a:lnSpc>
                <a:spcPct val="90000"/>
              </a:lnSpc>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318484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ubSection">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1371600"/>
            <a:ext cx="9144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454400" y="2057400"/>
            <a:ext cx="53848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Autofit/>
          </a:bodyPr>
          <a:lstStyle>
            <a:lvl1pPr>
              <a:defRPr sz="24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p>
        </p:txBody>
      </p:sp>
      <p:sp>
        <p:nvSpPr>
          <p:cNvPr id="7" name="Text Placeholder 6"/>
          <p:cNvSpPr>
            <a:spLocks noGrp="1"/>
          </p:cNvSpPr>
          <p:nvPr>
            <p:ph type="body" sz="quarter" idx="11"/>
          </p:nvPr>
        </p:nvSpPr>
        <p:spPr>
          <a:xfrm>
            <a:off x="3454400" y="2895600"/>
            <a:ext cx="5384800" cy="1676400"/>
          </a:xfrm>
        </p:spPr>
        <p:txBody>
          <a:bodyPr/>
          <a:lstStyle>
            <a:lvl1pPr marL="0" indent="0" algn="just">
              <a:buFontTx/>
              <a:buNone/>
              <a:defRPr sz="1800">
                <a:solidFill>
                  <a:schemeClr val="accent1">
                    <a:lumMod val="75000"/>
                  </a:schemeClr>
                </a:solidFill>
              </a:defRPr>
            </a:lvl1pPr>
            <a:lvl2pPr>
              <a:buFontTx/>
              <a:buNone/>
              <a:defRPr sz="1800">
                <a:solidFill>
                  <a:schemeClr val="accent1">
                    <a:lumMod val="75000"/>
                  </a:schemeClr>
                </a:solidFill>
              </a:defRPr>
            </a:lvl2pPr>
            <a:lvl3pPr>
              <a:buFontTx/>
              <a:buNone/>
              <a:defRPr sz="1800">
                <a:solidFill>
                  <a:schemeClr val="accent1">
                    <a:lumMod val="75000"/>
                  </a:schemeClr>
                </a:solidFill>
              </a:defRPr>
            </a:lvl3pPr>
            <a:lvl4pPr>
              <a:buFontTx/>
              <a:buNone/>
              <a:defRPr sz="1800">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TextBox 7"/>
          <p:cNvSpPr txBox="1"/>
          <p:nvPr/>
        </p:nvSpPr>
        <p:spPr>
          <a:xfrm>
            <a:off x="203200" y="1524000"/>
            <a:ext cx="2743200" cy="400110"/>
          </a:xfrm>
          <a:prstGeom prst="rect">
            <a:avLst/>
          </a:prstGeom>
          <a:noFill/>
        </p:spPr>
        <p:txBody>
          <a:bodyPr wrap="square" rtlCol="0">
            <a:spAutoFit/>
          </a:bodyPr>
          <a:lstStyle/>
          <a:p>
            <a:r>
              <a:rPr lang="en-US" sz="2000">
                <a:effectLst/>
                <a:latin typeface="+mj-lt"/>
              </a:rPr>
              <a:t>Topics</a:t>
            </a:r>
            <a:endParaRPr lang="en-US">
              <a:effectLst/>
              <a:latin typeface="+mj-lt"/>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287338" indent="-287338">
              <a:buNone/>
              <a:defRPr sz="1400">
                <a:solidFill>
                  <a:schemeClr val="accent1">
                    <a:lumMod val="50000"/>
                  </a:schemeClr>
                </a:solidFill>
              </a:defRPr>
            </a:lvl1pPr>
            <a:lvl2pPr marL="287338" indent="-169863">
              <a:spcBef>
                <a:spcPts val="0"/>
              </a:spcBef>
              <a:defRPr sz="1200">
                <a:solidFill>
                  <a:schemeClr val="accent1">
                    <a:lumMod val="50000"/>
                  </a:schemeClr>
                </a:solidFill>
              </a:defRPr>
            </a:lvl2pPr>
            <a:lvl3pPr>
              <a:defRPr sz="1100">
                <a:solidFill>
                  <a:schemeClr val="accent1">
                    <a:lumMod val="50000"/>
                  </a:schemeClr>
                </a:solidFill>
              </a:defRPr>
            </a:lvl3pPr>
            <a:lvl4pPr>
              <a:defRPr sz="1200">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8000" y="1909320"/>
            <a:ext cx="5486400" cy="194733"/>
          </a:xfrm>
        </p:spPr>
        <p:txBody>
          <a:bodyPr anchor="b"/>
          <a:lstStyle>
            <a:lvl1pPr marL="0" indent="0">
              <a:lnSpc>
                <a:spcPct val="90000"/>
              </a:lnSpc>
              <a:spcBef>
                <a:spcPts val="0"/>
              </a:spcBef>
              <a:buNone/>
              <a:defRPr sz="1406" b="1"/>
            </a:lvl1pPr>
            <a:lvl2pPr marL="257165" indent="0">
              <a:buNone/>
              <a:defRPr sz="1125" b="1"/>
            </a:lvl2pPr>
            <a:lvl3pPr marL="514329" indent="0">
              <a:buNone/>
              <a:defRPr sz="1013" b="1"/>
            </a:lvl3pPr>
            <a:lvl4pPr marL="771494" indent="0">
              <a:buNone/>
              <a:defRPr sz="900" b="1"/>
            </a:lvl4pPr>
            <a:lvl5pPr marL="1028659" indent="0">
              <a:buNone/>
              <a:defRPr sz="900" b="1"/>
            </a:lvl5pPr>
            <a:lvl6pPr marL="1285824" indent="0">
              <a:buNone/>
              <a:defRPr sz="900" b="1"/>
            </a:lvl6pPr>
            <a:lvl7pPr marL="1542989" indent="0">
              <a:buNone/>
              <a:defRPr sz="900" b="1"/>
            </a:lvl7pPr>
            <a:lvl8pPr marL="1800153" indent="0">
              <a:buNone/>
              <a:defRPr sz="900" b="1"/>
            </a:lvl8pPr>
            <a:lvl9pPr marL="2057318" indent="0">
              <a:buNone/>
              <a:defRPr sz="900" b="1"/>
            </a:lvl9pPr>
          </a:lstStyle>
          <a:p>
            <a:pPr lvl="0"/>
            <a:r>
              <a:rPr lang="en-US"/>
              <a:t>Click to edit Master text styles</a:t>
            </a:r>
          </a:p>
        </p:txBody>
      </p:sp>
      <p:sp>
        <p:nvSpPr>
          <p:cNvPr id="4" name="Content Placeholder 3"/>
          <p:cNvSpPr>
            <a:spLocks noGrp="1"/>
          </p:cNvSpPr>
          <p:nvPr>
            <p:ph sz="half" idx="2"/>
          </p:nvPr>
        </p:nvSpPr>
        <p:spPr>
          <a:xfrm>
            <a:off x="507999" y="2174876"/>
            <a:ext cx="5486400" cy="864789"/>
          </a:xfrm>
        </p:spPr>
        <p:txBody>
          <a:bodyPr/>
          <a:lstStyle>
            <a:lvl1pPr marL="158496" indent="-158496">
              <a:defRPr sz="1294"/>
            </a:lvl1pPr>
            <a:lvl2pPr marL="316248" indent="-149567">
              <a:defRPr sz="1125"/>
            </a:lvl2pPr>
            <a:lvl3pPr marL="457629" indent="-136916">
              <a:defRPr sz="1013"/>
            </a:lvl3pPr>
            <a:lvl4pPr marL="590825" indent="-128732">
              <a:defRPr sz="956"/>
            </a:lvl4pPr>
            <a:lvl5pPr marL="719556" indent="-116081">
              <a:defRPr sz="956"/>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645" y="1909320"/>
            <a:ext cx="5489359" cy="194733"/>
          </a:xfrm>
        </p:spPr>
        <p:txBody>
          <a:bodyPr anchor="b"/>
          <a:lstStyle>
            <a:lvl1pPr marL="0" indent="0">
              <a:lnSpc>
                <a:spcPct val="90000"/>
              </a:lnSpc>
              <a:spcBef>
                <a:spcPts val="0"/>
              </a:spcBef>
              <a:buNone/>
              <a:defRPr sz="1406" b="1"/>
            </a:lvl1pPr>
            <a:lvl2pPr marL="257165" indent="0">
              <a:buNone/>
              <a:defRPr sz="1125" b="1"/>
            </a:lvl2pPr>
            <a:lvl3pPr marL="514329" indent="0">
              <a:buNone/>
              <a:defRPr sz="1013" b="1"/>
            </a:lvl3pPr>
            <a:lvl4pPr marL="771494" indent="0">
              <a:buNone/>
              <a:defRPr sz="900" b="1"/>
            </a:lvl4pPr>
            <a:lvl5pPr marL="1028659" indent="0">
              <a:buNone/>
              <a:defRPr sz="900" b="1"/>
            </a:lvl5pPr>
            <a:lvl6pPr marL="1285824" indent="0">
              <a:buNone/>
              <a:defRPr sz="900" b="1"/>
            </a:lvl6pPr>
            <a:lvl7pPr marL="1542989" indent="0">
              <a:buNone/>
              <a:defRPr sz="900" b="1"/>
            </a:lvl7pPr>
            <a:lvl8pPr marL="1800153" indent="0">
              <a:buNone/>
              <a:defRPr sz="900" b="1"/>
            </a:lvl8pPr>
            <a:lvl9pPr marL="2057318" indent="0">
              <a:buNone/>
              <a:defRPr sz="900" b="1"/>
            </a:lvl9pPr>
          </a:lstStyle>
          <a:p>
            <a:pPr lvl="0"/>
            <a:r>
              <a:rPr lang="en-US"/>
              <a:t>Click to edit Master text styles</a:t>
            </a:r>
          </a:p>
        </p:txBody>
      </p:sp>
      <p:sp>
        <p:nvSpPr>
          <p:cNvPr id="6" name="Content Placeholder 5"/>
          <p:cNvSpPr>
            <a:spLocks noGrp="1"/>
          </p:cNvSpPr>
          <p:nvPr>
            <p:ph sz="quarter" idx="4"/>
          </p:nvPr>
        </p:nvSpPr>
        <p:spPr>
          <a:xfrm>
            <a:off x="6193368" y="2174876"/>
            <a:ext cx="5490632" cy="864789"/>
          </a:xfrm>
        </p:spPr>
        <p:txBody>
          <a:bodyPr/>
          <a:lstStyle>
            <a:lvl1pPr marL="166681" indent="-166681">
              <a:defRPr sz="1294"/>
            </a:lvl1pPr>
            <a:lvl2pPr marL="320712" indent="-154031">
              <a:defRPr sz="1125"/>
            </a:lvl2pPr>
            <a:lvl3pPr marL="462093" indent="-137661">
              <a:defRPr sz="1013"/>
            </a:lvl3pPr>
            <a:lvl4pPr marL="590825" indent="-133196">
              <a:defRPr sz="956"/>
            </a:lvl4pPr>
            <a:lvl5pPr marL="719556" indent="-124267">
              <a:defRPr sz="956"/>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256320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146104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386553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735481605"/>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5"/>
            <a:ext cx="11176000" cy="1201483"/>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078228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5"/>
            <a:ext cx="11176000" cy="1201483"/>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4" y="6238880"/>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360649063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6"/>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60637260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4097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6"/>
            <a:ext cx="5249333" cy="152399"/>
          </a:xfrm>
          <a:prstGeom prst="rect">
            <a:avLst/>
          </a:prstGeo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47629580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42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566977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14400" y="6248400"/>
            <a:ext cx="2540000" cy="457200"/>
          </a:xfrm>
          <a:prstGeom prst="rect">
            <a:avLst/>
          </a:prstGeom>
        </p:spPr>
        <p:txBody>
          <a:bodyPr/>
          <a:lstStyle>
            <a:lvl1pPr>
              <a:defRPr/>
            </a:lvl1pPr>
          </a:lstStyle>
          <a:p>
            <a:endParaRPr lang="en-GB" altLang="en-US"/>
          </a:p>
        </p:txBody>
      </p:sp>
      <p:sp>
        <p:nvSpPr>
          <p:cNvPr id="5" name="Footer Placeholder 4"/>
          <p:cNvSpPr>
            <a:spLocks noGrp="1"/>
          </p:cNvSpPr>
          <p:nvPr>
            <p:ph type="ftr" sz="quarter" idx="11"/>
          </p:nvPr>
        </p:nvSpPr>
        <p:spPr/>
        <p:txBody>
          <a:bodyPr/>
          <a:lstStyle>
            <a:lvl1pPr>
              <a:defRPr/>
            </a:lvl1pPr>
          </a:lstStyle>
          <a:p>
            <a:endParaRPr lang="en-GB" altLang="en-US"/>
          </a:p>
        </p:txBody>
      </p:sp>
      <p:sp>
        <p:nvSpPr>
          <p:cNvPr id="6" name="Slide Number Placeholder 5"/>
          <p:cNvSpPr>
            <a:spLocks noGrp="1"/>
          </p:cNvSpPr>
          <p:nvPr>
            <p:ph type="sldNum" sz="quarter" idx="12"/>
          </p:nvPr>
        </p:nvSpPr>
        <p:spPr>
          <a:xfrm>
            <a:off x="8737600" y="6248400"/>
            <a:ext cx="2540000" cy="457200"/>
          </a:xfrm>
          <a:prstGeom prst="rect">
            <a:avLst/>
          </a:prstGeom>
        </p:spPr>
        <p:txBody>
          <a:bodyPr/>
          <a:lstStyle>
            <a:lvl1pPr>
              <a:defRPr/>
            </a:lvl1pPr>
          </a:lstStyle>
          <a:p>
            <a:fld id="{9DA349B0-CB9E-4F4B-8E68-342FC49DB004}" type="slidenum">
              <a:rPr lang="en-GB" altLang="en-US"/>
              <a:pPr/>
              <a:t>‹#›</a:t>
            </a:fld>
            <a:endParaRPr lang="en-GB" altLang="en-US"/>
          </a:p>
        </p:txBody>
      </p:sp>
    </p:spTree>
    <p:extLst>
      <p:ext uri="{BB962C8B-B14F-4D97-AF65-F5344CB8AC3E}">
        <p14:creationId xmlns:p14="http://schemas.microsoft.com/office/powerpoint/2010/main" val="408161251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43612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7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67352979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9" y="1905003"/>
            <a:ext cx="10242551" cy="1523495"/>
          </a:xfrm>
        </p:spPr>
        <p:txBody>
          <a:bodyPr>
            <a:noAutofit/>
          </a:bodyPr>
          <a:lstStyle>
            <a:lvl1pPr>
              <a:lnSpc>
                <a:spcPct val="90000"/>
              </a:lnSpc>
              <a:defRPr sz="4050"/>
            </a:lvl1pPr>
          </a:lstStyle>
          <a:p>
            <a:r>
              <a:rPr lang="en-US"/>
              <a:t>Click to edit Master title style</a:t>
            </a:r>
            <a:endParaRPr lang="en-US" dirty="0"/>
          </a:p>
        </p:txBody>
      </p:sp>
      <p:sp>
        <p:nvSpPr>
          <p:cNvPr id="3" name="Subtitle 2"/>
          <p:cNvSpPr>
            <a:spLocks noGrp="1"/>
          </p:cNvSpPr>
          <p:nvPr>
            <p:ph type="subTitle" idx="1"/>
          </p:nvPr>
        </p:nvSpPr>
        <p:spPr>
          <a:xfrm>
            <a:off x="973667" y="4344991"/>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52680950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4050"/>
            </a:lvl1pPr>
          </a:lstStyle>
          <a:p>
            <a:r>
              <a:rPr lang="en-US"/>
              <a:t>Click to edit Master title style</a:t>
            </a:r>
            <a:endParaRPr lang="en-US" dirty="0"/>
          </a:p>
        </p:txBody>
      </p:sp>
      <p:sp>
        <p:nvSpPr>
          <p:cNvPr id="3" name="Subtitle 2"/>
          <p:cNvSpPr>
            <a:spLocks noGrp="1"/>
          </p:cNvSpPr>
          <p:nvPr>
            <p:ph type="subTitle" idx="1"/>
          </p:nvPr>
        </p:nvSpPr>
        <p:spPr>
          <a:xfrm>
            <a:off x="1825273" y="4344991"/>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7500" b="0" i="1" u="none" strike="noStrike" kern="0" cap="none" spc="-113"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dirty="0"/>
              <a:t>click to…</a:t>
            </a:r>
          </a:p>
        </p:txBody>
      </p:sp>
    </p:spTree>
    <p:extLst>
      <p:ext uri="{BB962C8B-B14F-4D97-AF65-F5344CB8AC3E}">
        <p14:creationId xmlns:p14="http://schemas.microsoft.com/office/powerpoint/2010/main" val="43183985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508000" y="1411553"/>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944827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6"/>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961769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1306512"/>
          </a:xfrm>
        </p:spPr>
        <p:txBody>
          <a:bodyPr/>
          <a:lstStyle>
            <a:lvl1pPr marL="254982" indent="-254982">
              <a:lnSpc>
                <a:spcPct val="90000"/>
              </a:lnSpc>
              <a:defRPr sz="2100"/>
            </a:lvl1pPr>
            <a:lvl2pPr marL="505004" indent="-244068">
              <a:lnSpc>
                <a:spcPct val="90000"/>
              </a:lnSpc>
              <a:defRPr sz="1800"/>
            </a:lvl2pPr>
            <a:lvl3pPr marL="715339" indent="-216288">
              <a:lnSpc>
                <a:spcPct val="90000"/>
              </a:lnSpc>
              <a:defRPr sz="1500"/>
            </a:lvl3pPr>
            <a:lvl4pPr marL="920714" indent="-205375">
              <a:lnSpc>
                <a:spcPct val="90000"/>
              </a:lnSpc>
              <a:defRPr sz="1350"/>
            </a:lvl4pPr>
            <a:lvl5pPr marL="1137002" indent="-21033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411554"/>
            <a:ext cx="5486400" cy="1306512"/>
          </a:xfrm>
        </p:spPr>
        <p:txBody>
          <a:bodyPr/>
          <a:lstStyle>
            <a:lvl1pPr marL="260936" indent="-260936">
              <a:lnSpc>
                <a:spcPct val="90000"/>
              </a:lnSpc>
              <a:defRPr sz="2100"/>
            </a:lvl1pPr>
            <a:lvl2pPr marL="505004" indent="-254982">
              <a:lnSpc>
                <a:spcPct val="90000"/>
              </a:lnSpc>
              <a:defRPr sz="1800"/>
            </a:lvl2pPr>
            <a:lvl3pPr marL="721292" indent="-227202">
              <a:lnSpc>
                <a:spcPct val="90000"/>
              </a:lnSpc>
              <a:defRPr sz="1500"/>
            </a:lvl3pPr>
            <a:lvl4pPr marL="920714" indent="-199422">
              <a:lnSpc>
                <a:spcPct val="90000"/>
              </a:lnSpc>
              <a:defRPr sz="1350"/>
            </a:lvl4pPr>
            <a:lvl5pPr marL="1137002" indent="-20537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68663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8000" y="1844366"/>
            <a:ext cx="5486400"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4" name="Content Placeholder 3"/>
          <p:cNvSpPr>
            <a:spLocks noGrp="1"/>
          </p:cNvSpPr>
          <p:nvPr>
            <p:ph sz="half" idx="2"/>
          </p:nvPr>
        </p:nvSpPr>
        <p:spPr>
          <a:xfrm>
            <a:off x="507999" y="2174875"/>
            <a:ext cx="5486400" cy="1153008"/>
          </a:xfrm>
        </p:spPr>
        <p:txBody>
          <a:bodyPr/>
          <a:lstStyle>
            <a:lvl1pPr marL="211328" indent="-211328">
              <a:defRPr sz="1725"/>
            </a:lvl1pPr>
            <a:lvl2pPr marL="421664" indent="-199422">
              <a:defRPr sz="1500"/>
            </a:lvl2pPr>
            <a:lvl3pPr marL="610172" indent="-182555">
              <a:defRPr sz="1350"/>
            </a:lvl3pPr>
            <a:lvl4pPr marL="787766" indent="-171642">
              <a:defRPr sz="1275"/>
            </a:lvl4pPr>
            <a:lvl5pPr marL="959408" indent="-154775">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4643" y="1844366"/>
            <a:ext cx="5489359"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8" y="2174875"/>
            <a:ext cx="5490632" cy="1153008"/>
          </a:xfrm>
        </p:spPr>
        <p:txBody>
          <a:bodyPr/>
          <a:lstStyle>
            <a:lvl1pPr marL="222241" indent="-222241">
              <a:defRPr sz="1725"/>
            </a:lvl1pPr>
            <a:lvl2pPr marL="427616" indent="-205375">
              <a:defRPr sz="1500"/>
            </a:lvl2pPr>
            <a:lvl3pPr marL="616124" indent="-183548">
              <a:defRPr sz="1350"/>
            </a:lvl3pPr>
            <a:lvl4pPr marL="787766" indent="-177595">
              <a:defRPr sz="1275"/>
            </a:lvl4pPr>
            <a:lvl5pPr marL="959408" indent="-165689">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5345752"/>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4094191"/>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68810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gi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slideLayout" Target="../slideLayouts/slideLayout152.xml"/><Relationship Id="rId18" Type="http://schemas.openxmlformats.org/officeDocument/2006/relationships/theme" Target="../theme/theme10.xml"/><Relationship Id="rId3" Type="http://schemas.openxmlformats.org/officeDocument/2006/relationships/slideLayout" Target="../slideLayouts/slideLayout142.xml"/><Relationship Id="rId21" Type="http://schemas.openxmlformats.org/officeDocument/2006/relationships/image" Target="../media/image6.png"/><Relationship Id="rId7" Type="http://schemas.openxmlformats.org/officeDocument/2006/relationships/slideLayout" Target="../slideLayouts/slideLayout146.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20" Type="http://schemas.openxmlformats.org/officeDocument/2006/relationships/image" Target="../media/image5.png"/><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5" Type="http://schemas.openxmlformats.org/officeDocument/2006/relationships/slideLayout" Target="../slideLayouts/slideLayout144.xml"/><Relationship Id="rId15" Type="http://schemas.openxmlformats.org/officeDocument/2006/relationships/slideLayout" Target="../slideLayouts/slideLayout154.xml"/><Relationship Id="rId10" Type="http://schemas.openxmlformats.org/officeDocument/2006/relationships/slideLayout" Target="../slideLayouts/slideLayout149.xml"/><Relationship Id="rId19" Type="http://schemas.openxmlformats.org/officeDocument/2006/relationships/image" Target="../media/image4.jpeg"/><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3" Type="http://schemas.openxmlformats.org/officeDocument/2006/relationships/slideLayout" Target="../slideLayouts/slideLayout159.xml"/><Relationship Id="rId21" Type="http://schemas.openxmlformats.org/officeDocument/2006/relationships/image" Target="../media/image4.jpeg"/><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theme" Target="../theme/theme11.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23" Type="http://schemas.openxmlformats.org/officeDocument/2006/relationships/image" Target="../media/image6.png"/><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 Id="rId22" Type="http://schemas.openxmlformats.org/officeDocument/2006/relationships/image" Target="../media/image5.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3" Type="http://schemas.openxmlformats.org/officeDocument/2006/relationships/slideLayout" Target="../slideLayouts/slideLayout178.xml"/><Relationship Id="rId21" Type="http://schemas.openxmlformats.org/officeDocument/2006/relationships/image" Target="../media/image4.jpeg"/><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theme" Target="../theme/theme12.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23" Type="http://schemas.openxmlformats.org/officeDocument/2006/relationships/image" Target="../media/image6.png"/><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 Id="rId22" Type="http://schemas.openxmlformats.org/officeDocument/2006/relationships/image" Target="../media/image5.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02.xml"/><Relationship Id="rId13" Type="http://schemas.openxmlformats.org/officeDocument/2006/relationships/slideLayout" Target="../slideLayouts/slideLayout207.xml"/><Relationship Id="rId18" Type="http://schemas.openxmlformats.org/officeDocument/2006/relationships/slideLayout" Target="../slideLayouts/slideLayout212.xml"/><Relationship Id="rId3" Type="http://schemas.openxmlformats.org/officeDocument/2006/relationships/slideLayout" Target="../slideLayouts/slideLayout197.xml"/><Relationship Id="rId21" Type="http://schemas.openxmlformats.org/officeDocument/2006/relationships/theme" Target="../theme/theme13.xml"/><Relationship Id="rId7" Type="http://schemas.openxmlformats.org/officeDocument/2006/relationships/slideLayout" Target="../slideLayouts/slideLayout201.xml"/><Relationship Id="rId12" Type="http://schemas.openxmlformats.org/officeDocument/2006/relationships/slideLayout" Target="../slideLayouts/slideLayout206.xml"/><Relationship Id="rId17" Type="http://schemas.openxmlformats.org/officeDocument/2006/relationships/slideLayout" Target="../slideLayouts/slideLayout211.xml"/><Relationship Id="rId2" Type="http://schemas.openxmlformats.org/officeDocument/2006/relationships/slideLayout" Target="../slideLayouts/slideLayout196.xml"/><Relationship Id="rId16" Type="http://schemas.openxmlformats.org/officeDocument/2006/relationships/slideLayout" Target="../slideLayouts/slideLayout210.xml"/><Relationship Id="rId20" Type="http://schemas.openxmlformats.org/officeDocument/2006/relationships/slideLayout" Target="../slideLayouts/slideLayout214.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slideLayout" Target="../slideLayouts/slideLayout205.xml"/><Relationship Id="rId24" Type="http://schemas.openxmlformats.org/officeDocument/2006/relationships/image" Target="../media/image6.png"/><Relationship Id="rId5" Type="http://schemas.openxmlformats.org/officeDocument/2006/relationships/slideLayout" Target="../slideLayouts/slideLayout199.xml"/><Relationship Id="rId15" Type="http://schemas.openxmlformats.org/officeDocument/2006/relationships/slideLayout" Target="../slideLayouts/slideLayout209.xml"/><Relationship Id="rId23" Type="http://schemas.openxmlformats.org/officeDocument/2006/relationships/image" Target="../media/image5.png"/><Relationship Id="rId10" Type="http://schemas.openxmlformats.org/officeDocument/2006/relationships/slideLayout" Target="../slideLayouts/slideLayout204.xml"/><Relationship Id="rId19" Type="http://schemas.openxmlformats.org/officeDocument/2006/relationships/slideLayout" Target="../slideLayouts/slideLayout213.xml"/><Relationship Id="rId4" Type="http://schemas.openxmlformats.org/officeDocument/2006/relationships/slideLayout" Target="../slideLayouts/slideLayout198.xml"/><Relationship Id="rId9" Type="http://schemas.openxmlformats.org/officeDocument/2006/relationships/slideLayout" Target="../slideLayouts/slideLayout203.xml"/><Relationship Id="rId14" Type="http://schemas.openxmlformats.org/officeDocument/2006/relationships/slideLayout" Target="../slideLayouts/slideLayout208.xml"/><Relationship Id="rId22" Type="http://schemas.openxmlformats.org/officeDocument/2006/relationships/image" Target="../media/image4.jpe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22.xml"/><Relationship Id="rId13" Type="http://schemas.openxmlformats.org/officeDocument/2006/relationships/slideLayout" Target="../slideLayouts/slideLayout227.xml"/><Relationship Id="rId18" Type="http://schemas.openxmlformats.org/officeDocument/2006/relationships/theme" Target="../theme/theme14.xml"/><Relationship Id="rId3" Type="http://schemas.openxmlformats.org/officeDocument/2006/relationships/slideLayout" Target="../slideLayouts/slideLayout217.xml"/><Relationship Id="rId21" Type="http://schemas.openxmlformats.org/officeDocument/2006/relationships/image" Target="../media/image6.png"/><Relationship Id="rId7" Type="http://schemas.openxmlformats.org/officeDocument/2006/relationships/slideLayout" Target="../slideLayouts/slideLayout221.xml"/><Relationship Id="rId12" Type="http://schemas.openxmlformats.org/officeDocument/2006/relationships/slideLayout" Target="../slideLayouts/slideLayout226.xml"/><Relationship Id="rId17" Type="http://schemas.openxmlformats.org/officeDocument/2006/relationships/slideLayout" Target="../slideLayouts/slideLayout231.xml"/><Relationship Id="rId2" Type="http://schemas.openxmlformats.org/officeDocument/2006/relationships/slideLayout" Target="../slideLayouts/slideLayout216.xml"/><Relationship Id="rId16" Type="http://schemas.openxmlformats.org/officeDocument/2006/relationships/slideLayout" Target="../slideLayouts/slideLayout230.xml"/><Relationship Id="rId20" Type="http://schemas.openxmlformats.org/officeDocument/2006/relationships/image" Target="../media/image5.png"/><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slideLayout" Target="../slideLayouts/slideLayout225.xml"/><Relationship Id="rId5" Type="http://schemas.openxmlformats.org/officeDocument/2006/relationships/slideLayout" Target="../slideLayouts/slideLayout219.xml"/><Relationship Id="rId15" Type="http://schemas.openxmlformats.org/officeDocument/2006/relationships/slideLayout" Target="../slideLayouts/slideLayout229.xml"/><Relationship Id="rId10" Type="http://schemas.openxmlformats.org/officeDocument/2006/relationships/slideLayout" Target="../slideLayouts/slideLayout224.xml"/><Relationship Id="rId19" Type="http://schemas.openxmlformats.org/officeDocument/2006/relationships/image" Target="../media/image4.jpeg"/><Relationship Id="rId4" Type="http://schemas.openxmlformats.org/officeDocument/2006/relationships/slideLayout" Target="../slideLayouts/slideLayout218.xml"/><Relationship Id="rId9" Type="http://schemas.openxmlformats.org/officeDocument/2006/relationships/slideLayout" Target="../slideLayouts/slideLayout223.xml"/><Relationship Id="rId14" Type="http://schemas.openxmlformats.org/officeDocument/2006/relationships/slideLayout" Target="../slideLayouts/slideLayout22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image" Target="../media/image2.gif"/><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image" Target="../media/image2.gif"/><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image" Target="../media/image1.jpeg"/><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theme" Target="../theme/theme3.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image" Target="../media/image4.jpeg"/><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theme" Target="../theme/theme4.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image" Target="../media/image6.png"/><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image" Target="../media/image4.jpeg"/><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theme" Target="../theme/theme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image" Target="../media/image6.png"/><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10" Type="http://schemas.openxmlformats.org/officeDocument/2006/relationships/slideLayout" Target="../slideLayouts/slideLayout68.xml"/><Relationship Id="rId19" Type="http://schemas.openxmlformats.org/officeDocument/2006/relationships/image" Target="../media/image5.png"/><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theme" Target="../theme/theme6.xml"/><Relationship Id="rId3" Type="http://schemas.openxmlformats.org/officeDocument/2006/relationships/slideLayout" Target="../slideLayouts/slideLayout77.xml"/><Relationship Id="rId21" Type="http://schemas.openxmlformats.org/officeDocument/2006/relationships/image" Target="../media/image6.png"/><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image" Target="../media/image5.png"/><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10" Type="http://schemas.openxmlformats.org/officeDocument/2006/relationships/slideLayout" Target="../slideLayouts/slideLayout84.xml"/><Relationship Id="rId19" Type="http://schemas.openxmlformats.org/officeDocument/2006/relationships/image" Target="../media/image4.jpeg"/><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image" Target="../media/image6.png"/><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image" Target="../media/image5.png"/><Relationship Id="rId2" Type="http://schemas.openxmlformats.org/officeDocument/2006/relationships/slideLayout" Target="../slideLayouts/slideLayout93.xml"/><Relationship Id="rId16" Type="http://schemas.openxmlformats.org/officeDocument/2006/relationships/image" Target="../media/image4.jpeg"/><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5" Type="http://schemas.openxmlformats.org/officeDocument/2006/relationships/theme" Target="../theme/theme7.xml"/><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image" Target="../media/image4.jpeg"/><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theme" Target="../theme/theme8.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image" Target="../media/image6.png"/><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10" Type="http://schemas.openxmlformats.org/officeDocument/2006/relationships/slideLayout" Target="../slideLayouts/slideLayout115.xml"/><Relationship Id="rId19" Type="http://schemas.openxmlformats.org/officeDocument/2006/relationships/image" Target="../media/image5.png"/><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3" Type="http://schemas.openxmlformats.org/officeDocument/2006/relationships/slideLayout" Target="../slideLayouts/slideLayout124.xml"/><Relationship Id="rId21" Type="http://schemas.openxmlformats.org/officeDocument/2006/relationships/image" Target="../media/image5.png"/><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image" Target="../media/image4.jpeg"/><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10" Type="http://schemas.openxmlformats.org/officeDocument/2006/relationships/slideLayout" Target="../slideLayouts/slideLayout131.xml"/><Relationship Id="rId19" Type="http://schemas.openxmlformats.org/officeDocument/2006/relationships/theme" Target="../theme/theme9.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0"/>
            <a:ext cx="12192000" cy="990600"/>
          </a:xfrm>
          <a:prstGeom prst="rect">
            <a:avLst/>
          </a:prstGeom>
          <a:gradFill>
            <a:gsLst>
              <a:gs pos="0">
                <a:schemeClr val="bg1"/>
              </a:gs>
              <a:gs pos="31000">
                <a:schemeClr val="bg1"/>
              </a:gs>
              <a:gs pos="100000">
                <a:schemeClr val="bg1">
                  <a:lumMod val="85000"/>
                </a:schemeClr>
              </a:gs>
            </a:gsLst>
            <a:lin ang="0" scaled="0"/>
          </a:gradFill>
          <a:ln w="38100">
            <a:solidFill>
              <a:schemeClr val="bg2"/>
            </a:solidFill>
          </a:ln>
          <a:effectLst>
            <a:outerShdw blurRad="279400" dist="88900" dir="5400000" algn="ctr" rotWithShape="0">
              <a:schemeClr val="bg2">
                <a:alpha val="85000"/>
              </a:scheme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048000" y="228600"/>
            <a:ext cx="8940800" cy="533400"/>
          </a:xfrm>
          <a:prstGeom prst="rect">
            <a:avLst/>
          </a:prstGeom>
          <a:noFill/>
          <a:ln w="3175">
            <a:noFill/>
            <a:prstDash val="solid"/>
          </a:ln>
          <a:effectLst/>
        </p:spPr>
        <p:style>
          <a:lnRef idx="1">
            <a:schemeClr val="accent4"/>
          </a:lnRef>
          <a:fillRef idx="2">
            <a:schemeClr val="accent4"/>
          </a:fillRef>
          <a:effectRef idx="1">
            <a:schemeClr val="accent4"/>
          </a:effectRef>
          <a:fontRef idx="none"/>
        </p:style>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03200" y="1143000"/>
            <a:ext cx="11785600" cy="5410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3"/>
          </p:nvPr>
        </p:nvSpPr>
        <p:spPr>
          <a:xfrm>
            <a:off x="6908800" y="762002"/>
            <a:ext cx="5080000" cy="152399"/>
          </a:xfrm>
          <a:prstGeom prst="rect">
            <a:avLst/>
          </a:prstGeom>
        </p:spPr>
        <p:txBody>
          <a:bodyPr vert="horz" lIns="91440" tIns="45720" rIns="91440" bIns="45720" rtlCol="0" anchor="ctr"/>
          <a:lstStyle>
            <a:lvl1pPr algn="r">
              <a:defRPr sz="1200">
                <a:solidFill>
                  <a:schemeClr val="accent1">
                    <a:lumMod val="75000"/>
                  </a:schemeClr>
                </a:solidFill>
                <a:effectLst/>
              </a:defRPr>
            </a:lvl1pPr>
          </a:lstStyle>
          <a:p>
            <a:pPr>
              <a:defRPr/>
            </a:pPr>
            <a:endParaRPr lang="en-US"/>
          </a:p>
        </p:txBody>
      </p:sp>
      <p:pic>
        <p:nvPicPr>
          <p:cNvPr id="7" name="Picture 6" descr="Text logo Large.gif"/>
          <p:cNvPicPr>
            <a:picLocks noChangeAspect="1"/>
          </p:cNvPicPr>
          <p:nvPr/>
        </p:nvPicPr>
        <p:blipFill>
          <a:blip r:embed="rId12" cstate="print"/>
          <a:stretch>
            <a:fillRect/>
          </a:stretch>
        </p:blipFill>
        <p:spPr>
          <a:xfrm>
            <a:off x="101600" y="45826"/>
            <a:ext cx="2835349" cy="868574"/>
          </a:xfrm>
          <a:prstGeom prst="rect">
            <a:avLst/>
          </a:prstGeom>
        </p:spPr>
      </p:pic>
      <p:sp>
        <p:nvSpPr>
          <p:cNvPr id="9" name="Rectangle 8"/>
          <p:cNvSpPr/>
          <p:nvPr/>
        </p:nvSpPr>
        <p:spPr>
          <a:xfrm>
            <a:off x="0" y="6553200"/>
            <a:ext cx="12192000" cy="304800"/>
          </a:xfrm>
          <a:prstGeom prst="rect">
            <a:avLst/>
          </a:prstGeom>
          <a:gradFill>
            <a:gsLst>
              <a:gs pos="100000">
                <a:schemeClr val="bg1">
                  <a:alpha val="0"/>
                </a:schemeClr>
              </a:gs>
              <a:gs pos="60000">
                <a:schemeClr val="bg2">
                  <a:alpha val="30000"/>
                </a:schemeClr>
              </a:gs>
              <a:gs pos="0">
                <a:schemeClr val="bg2">
                  <a:alpha val="3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Lst>
  <p:hf sldNum="0" hdr="0" ftr="0" dt="0"/>
  <p:txStyles>
    <p:titleStyle>
      <a:lvl1pPr algn="l" defTabSz="914400" rtl="0" eaLnBrk="1" latinLnBrk="0" hangingPunct="1">
        <a:spcBef>
          <a:spcPct val="0"/>
        </a:spcBef>
        <a:buNone/>
        <a:tabLst/>
        <a:defRPr sz="3600" kern="1200">
          <a:solidFill>
            <a:schemeClr val="tx1"/>
          </a:solidFill>
          <a:latin typeface="+mj-lt"/>
          <a:ea typeface="+mj-ea"/>
          <a:cs typeface="+mj-cs"/>
        </a:defRPr>
      </a:lvl1pPr>
    </p:titleStyle>
    <p:bodyStyle>
      <a:lvl1pPr marL="342900" indent="-342900" algn="l" defTabSz="914400" rtl="0" eaLnBrk="1" latinLnBrk="0" hangingPunct="1">
        <a:spcBef>
          <a:spcPts val="1200"/>
        </a:spcBef>
        <a:buFont typeface="Arial" pitchFamily="34" charset="0"/>
        <a:buChar char="•"/>
        <a:defRPr sz="2400" kern="1200">
          <a:solidFill>
            <a:schemeClr val="bg1"/>
          </a:solidFill>
          <a:latin typeface="+mn-lt"/>
          <a:ea typeface="+mn-ea"/>
          <a:cs typeface="+mn-cs"/>
        </a:defRPr>
      </a:lvl1pPr>
      <a:lvl2pPr marL="742950" indent="-285750" algn="l" defTabSz="914400" rtl="0" eaLnBrk="1" latinLnBrk="0" hangingPunct="1">
        <a:spcBef>
          <a:spcPts val="600"/>
        </a:spcBef>
        <a:buFont typeface="Arial" pitchFamily="34" charset="0"/>
        <a:buChar char="•"/>
        <a:defRPr sz="2000" kern="1200">
          <a:solidFill>
            <a:schemeClr val="bg1"/>
          </a:solidFill>
          <a:latin typeface="+mn-lt"/>
          <a:ea typeface="+mn-ea"/>
          <a:cs typeface="+mn-cs"/>
        </a:defRPr>
      </a:lvl2pPr>
      <a:lvl3pPr marL="1143000" indent="4763" algn="l" defTabSz="914400" rtl="0" eaLnBrk="1" latinLnBrk="0" hangingPunct="1">
        <a:spcBef>
          <a:spcPct val="20000"/>
        </a:spcBef>
        <a:buFont typeface="Arial" pitchFamily="34" charset="0"/>
        <a:buNone/>
        <a:defRPr sz="1800" kern="1200">
          <a:solidFill>
            <a:schemeClr val="bg1"/>
          </a:solidFill>
          <a:latin typeface="Courier New" pitchFamily="49" charset="0"/>
          <a:ea typeface="+mn-ea"/>
          <a:cs typeface="Courier New" pitchFamily="49"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0"/>
            <a:ext cx="11176000" cy="4985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08000" y="1412878"/>
            <a:ext cx="11176000" cy="160197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3370863"/>
      </p:ext>
    </p:extLst>
  </p:cSld>
  <p:clrMap bg1="dk1" tx1="lt1" bg2="dk2" tx2="lt2" accent1="accent1" accent2="accent2" accent3="accent3" accent4="accent4" accent5="accent5" accent6="accent6" hlink="hlink" folHlink="fol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 id="2147484128" r:id="rId12"/>
    <p:sldLayoutId id="2147484129" r:id="rId13"/>
    <p:sldLayoutId id="2147484130" r:id="rId14"/>
    <p:sldLayoutId id="2147484131" r:id="rId15"/>
    <p:sldLayoutId id="2147484132" r:id="rId16"/>
    <p:sldLayoutId id="2147484133" r:id="rId17"/>
  </p:sldLayoutIdLst>
  <p:transition>
    <p:fade/>
  </p:transition>
  <p:txStyles>
    <p:titleStyle>
      <a:lvl1pPr algn="l" defTabSz="685772" rtl="0" eaLnBrk="1" latinLnBrk="0" hangingPunct="1">
        <a:lnSpc>
          <a:spcPct val="90000"/>
        </a:lnSpc>
        <a:spcBef>
          <a:spcPct val="0"/>
        </a:spcBef>
        <a:buNone/>
        <a:defRPr lang="en-US" sz="3600" b="0" kern="1200" cap="none" spc="-113"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97656" indent="-297656" algn="l" defTabSz="685772" rtl="0" eaLnBrk="1" latinLnBrk="0" hangingPunct="1">
        <a:lnSpc>
          <a:spcPct val="90000"/>
        </a:lnSpc>
        <a:spcBef>
          <a:spcPct val="20000"/>
        </a:spcBef>
        <a:buFontTx/>
        <a:buBlip>
          <a:blip r:embed="rId20"/>
        </a:buBlip>
        <a:defRPr sz="2400" kern="1200">
          <a:solidFill>
            <a:schemeClr val="tx1"/>
          </a:solidFill>
          <a:latin typeface="+mn-lt"/>
          <a:ea typeface="+mn-ea"/>
          <a:cs typeface="+mn-cs"/>
        </a:defRPr>
      </a:lvl1pPr>
      <a:lvl2pPr marL="685800" indent="-297656" algn="l" defTabSz="685772" rtl="0" eaLnBrk="1" latinLnBrk="0" hangingPunct="1">
        <a:lnSpc>
          <a:spcPct val="90000"/>
        </a:lnSpc>
        <a:spcBef>
          <a:spcPct val="20000"/>
        </a:spcBef>
        <a:buFontTx/>
        <a:buBlip>
          <a:blip r:embed="rId21"/>
        </a:buBlip>
        <a:defRPr sz="2100" kern="1200">
          <a:solidFill>
            <a:schemeClr val="tx1"/>
          </a:solidFill>
          <a:latin typeface="+mn-lt"/>
          <a:ea typeface="+mn-ea"/>
          <a:cs typeface="+mn-cs"/>
        </a:defRPr>
      </a:lvl2pPr>
      <a:lvl3pPr marL="944166" indent="-258366" algn="l" defTabSz="685772" rtl="0" eaLnBrk="1" latinLnBrk="0" hangingPunct="1">
        <a:lnSpc>
          <a:spcPct val="90000"/>
        </a:lnSpc>
        <a:spcBef>
          <a:spcPct val="20000"/>
        </a:spcBef>
        <a:buFontTx/>
        <a:buBlip>
          <a:blip r:embed="rId21"/>
        </a:buBlip>
        <a:defRPr sz="1800" kern="1200">
          <a:solidFill>
            <a:schemeClr val="tx1"/>
          </a:solidFill>
          <a:latin typeface="+mn-lt"/>
          <a:ea typeface="+mn-ea"/>
          <a:cs typeface="+mn-cs"/>
        </a:defRPr>
      </a:lvl3pPr>
      <a:lvl4pPr marL="1203722" indent="-259556" algn="l" defTabSz="685772" rtl="0" eaLnBrk="1" latinLnBrk="0" hangingPunct="1">
        <a:lnSpc>
          <a:spcPct val="90000"/>
        </a:lnSpc>
        <a:spcBef>
          <a:spcPct val="20000"/>
        </a:spcBef>
        <a:buFontTx/>
        <a:buBlip>
          <a:blip r:embed="rId21"/>
        </a:buBlip>
        <a:defRPr sz="1800" kern="1200">
          <a:solidFill>
            <a:schemeClr val="tx1"/>
          </a:solidFill>
          <a:latin typeface="+mn-lt"/>
          <a:ea typeface="+mn-ea"/>
          <a:cs typeface="+mn-cs"/>
        </a:defRPr>
      </a:lvl4pPr>
      <a:lvl5pPr marL="1456135" indent="-252413" algn="l" defTabSz="685772" rtl="0" eaLnBrk="1" latinLnBrk="0" hangingPunct="1">
        <a:lnSpc>
          <a:spcPct val="90000"/>
        </a:lnSpc>
        <a:spcBef>
          <a:spcPct val="20000"/>
        </a:spcBef>
        <a:buFontTx/>
        <a:buBlip>
          <a:blip r:embed="rId21"/>
        </a:buBlip>
        <a:defRPr sz="1800" kern="1200">
          <a:solidFill>
            <a:schemeClr val="tx1"/>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0"/>
            <a:ext cx="11176000" cy="4985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08000" y="1412878"/>
            <a:ext cx="11176000" cy="160197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9960673"/>
      </p:ext>
    </p:extLst>
  </p:cSld>
  <p:clrMap bg1="dk1" tx1="lt1" bg2="dk2" tx2="lt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 id="2147484146" r:id="rId12"/>
    <p:sldLayoutId id="2147484147" r:id="rId13"/>
    <p:sldLayoutId id="2147484148" r:id="rId14"/>
    <p:sldLayoutId id="2147484149" r:id="rId15"/>
    <p:sldLayoutId id="2147484150" r:id="rId16"/>
    <p:sldLayoutId id="2147484158" r:id="rId17"/>
    <p:sldLayoutId id="2147484159" r:id="rId18"/>
    <p:sldLayoutId id="2147484164" r:id="rId19"/>
  </p:sldLayoutIdLst>
  <p:transition>
    <p:fade/>
  </p:transition>
  <p:txStyles>
    <p:titleStyle>
      <a:lvl1pPr algn="l" defTabSz="685772" rtl="0" eaLnBrk="1" latinLnBrk="0" hangingPunct="1">
        <a:lnSpc>
          <a:spcPct val="90000"/>
        </a:lnSpc>
        <a:spcBef>
          <a:spcPct val="0"/>
        </a:spcBef>
        <a:buNone/>
        <a:defRPr lang="en-US" sz="3600" b="0" kern="1200" cap="none" spc="-113"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97656" indent="-297656" algn="l" defTabSz="685772" rtl="0" eaLnBrk="1" latinLnBrk="0" hangingPunct="1">
        <a:lnSpc>
          <a:spcPct val="90000"/>
        </a:lnSpc>
        <a:spcBef>
          <a:spcPct val="20000"/>
        </a:spcBef>
        <a:buFontTx/>
        <a:buBlip>
          <a:blip r:embed="rId22"/>
        </a:buBlip>
        <a:defRPr sz="2400" kern="1200">
          <a:solidFill>
            <a:schemeClr val="tx1"/>
          </a:solidFill>
          <a:latin typeface="+mn-lt"/>
          <a:ea typeface="+mn-ea"/>
          <a:cs typeface="+mn-cs"/>
        </a:defRPr>
      </a:lvl1pPr>
      <a:lvl2pPr marL="685800" indent="-297656" algn="l" defTabSz="685772" rtl="0" eaLnBrk="1" latinLnBrk="0" hangingPunct="1">
        <a:lnSpc>
          <a:spcPct val="90000"/>
        </a:lnSpc>
        <a:spcBef>
          <a:spcPct val="20000"/>
        </a:spcBef>
        <a:buFontTx/>
        <a:buBlip>
          <a:blip r:embed="rId23"/>
        </a:buBlip>
        <a:defRPr sz="2100" kern="1200">
          <a:solidFill>
            <a:schemeClr val="tx1"/>
          </a:solidFill>
          <a:latin typeface="+mn-lt"/>
          <a:ea typeface="+mn-ea"/>
          <a:cs typeface="+mn-cs"/>
        </a:defRPr>
      </a:lvl2pPr>
      <a:lvl3pPr marL="944166" indent="-258366" algn="l" defTabSz="685772" rtl="0" eaLnBrk="1" latinLnBrk="0" hangingPunct="1">
        <a:lnSpc>
          <a:spcPct val="90000"/>
        </a:lnSpc>
        <a:spcBef>
          <a:spcPct val="20000"/>
        </a:spcBef>
        <a:buFontTx/>
        <a:buBlip>
          <a:blip r:embed="rId23"/>
        </a:buBlip>
        <a:defRPr sz="1800" kern="1200">
          <a:solidFill>
            <a:schemeClr val="tx1"/>
          </a:solidFill>
          <a:latin typeface="+mn-lt"/>
          <a:ea typeface="+mn-ea"/>
          <a:cs typeface="+mn-cs"/>
        </a:defRPr>
      </a:lvl3pPr>
      <a:lvl4pPr marL="1203722" indent="-259556" algn="l" defTabSz="685772" rtl="0" eaLnBrk="1" latinLnBrk="0" hangingPunct="1">
        <a:lnSpc>
          <a:spcPct val="90000"/>
        </a:lnSpc>
        <a:spcBef>
          <a:spcPct val="20000"/>
        </a:spcBef>
        <a:buFontTx/>
        <a:buBlip>
          <a:blip r:embed="rId23"/>
        </a:buBlip>
        <a:defRPr sz="1800" kern="1200">
          <a:solidFill>
            <a:schemeClr val="tx1"/>
          </a:solidFill>
          <a:latin typeface="+mn-lt"/>
          <a:ea typeface="+mn-ea"/>
          <a:cs typeface="+mn-cs"/>
        </a:defRPr>
      </a:lvl4pPr>
      <a:lvl5pPr marL="1456135" indent="-252413" algn="l" defTabSz="685772" rtl="0" eaLnBrk="1" latinLnBrk="0" hangingPunct="1">
        <a:lnSpc>
          <a:spcPct val="90000"/>
        </a:lnSpc>
        <a:spcBef>
          <a:spcPct val="20000"/>
        </a:spcBef>
        <a:buFontTx/>
        <a:buBlip>
          <a:blip r:embed="rId23"/>
        </a:buBlip>
        <a:defRPr sz="1800" kern="1200">
          <a:solidFill>
            <a:schemeClr val="tx1"/>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0"/>
            <a:ext cx="11176000" cy="4985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08000" y="1412878"/>
            <a:ext cx="11176000" cy="160197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8291914"/>
      </p:ext>
    </p:extLst>
  </p:cSld>
  <p:clrMap bg1="dk1" tx1="lt1" bg2="dk2" tx2="lt2" accent1="accent1" accent2="accent2" accent3="accent3" accent4="accent4" accent5="accent5" accent6="accent6" hlink="hlink" folHlink="folHlink"/>
  <p:sldLayoutIdLst>
    <p:sldLayoutId id="2147484166" r:id="rId1"/>
    <p:sldLayoutId id="2147484167" r:id="rId2"/>
    <p:sldLayoutId id="2147484168" r:id="rId3"/>
    <p:sldLayoutId id="2147484169" r:id="rId4"/>
    <p:sldLayoutId id="2147484170" r:id="rId5"/>
    <p:sldLayoutId id="2147484171" r:id="rId6"/>
    <p:sldLayoutId id="2147484172" r:id="rId7"/>
    <p:sldLayoutId id="2147484173" r:id="rId8"/>
    <p:sldLayoutId id="2147484174" r:id="rId9"/>
    <p:sldLayoutId id="2147484175" r:id="rId10"/>
    <p:sldLayoutId id="2147484176" r:id="rId11"/>
    <p:sldLayoutId id="2147484177" r:id="rId12"/>
    <p:sldLayoutId id="2147484178" r:id="rId13"/>
    <p:sldLayoutId id="2147484179" r:id="rId14"/>
    <p:sldLayoutId id="2147484180" r:id="rId15"/>
    <p:sldLayoutId id="2147484181" r:id="rId16"/>
    <p:sldLayoutId id="2147484189" r:id="rId17"/>
    <p:sldLayoutId id="2147484190" r:id="rId18"/>
    <p:sldLayoutId id="2147484196" r:id="rId19"/>
  </p:sldLayoutIdLst>
  <p:transition>
    <p:fade/>
  </p:transition>
  <p:txStyles>
    <p:titleStyle>
      <a:lvl1pPr algn="l" defTabSz="685772" rtl="0" eaLnBrk="1" latinLnBrk="0" hangingPunct="1">
        <a:lnSpc>
          <a:spcPct val="90000"/>
        </a:lnSpc>
        <a:spcBef>
          <a:spcPct val="0"/>
        </a:spcBef>
        <a:buNone/>
        <a:defRPr lang="en-US" sz="3600" b="0" kern="1200" cap="none" spc="-113"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97656" indent="-297656" algn="l" defTabSz="685772" rtl="0" eaLnBrk="1" latinLnBrk="0" hangingPunct="1">
        <a:lnSpc>
          <a:spcPct val="90000"/>
        </a:lnSpc>
        <a:spcBef>
          <a:spcPct val="20000"/>
        </a:spcBef>
        <a:buFontTx/>
        <a:buBlip>
          <a:blip r:embed="rId22"/>
        </a:buBlip>
        <a:defRPr sz="2400" kern="1200">
          <a:solidFill>
            <a:schemeClr val="tx1"/>
          </a:solidFill>
          <a:latin typeface="+mn-lt"/>
          <a:ea typeface="+mn-ea"/>
          <a:cs typeface="+mn-cs"/>
        </a:defRPr>
      </a:lvl1pPr>
      <a:lvl2pPr marL="685800" indent="-297656" algn="l" defTabSz="685772" rtl="0" eaLnBrk="1" latinLnBrk="0" hangingPunct="1">
        <a:lnSpc>
          <a:spcPct val="90000"/>
        </a:lnSpc>
        <a:spcBef>
          <a:spcPct val="20000"/>
        </a:spcBef>
        <a:buFontTx/>
        <a:buBlip>
          <a:blip r:embed="rId23"/>
        </a:buBlip>
        <a:defRPr sz="2100" kern="1200">
          <a:solidFill>
            <a:schemeClr val="tx1"/>
          </a:solidFill>
          <a:latin typeface="+mn-lt"/>
          <a:ea typeface="+mn-ea"/>
          <a:cs typeface="+mn-cs"/>
        </a:defRPr>
      </a:lvl2pPr>
      <a:lvl3pPr marL="944166" indent="-258366" algn="l" defTabSz="685772" rtl="0" eaLnBrk="1" latinLnBrk="0" hangingPunct="1">
        <a:lnSpc>
          <a:spcPct val="90000"/>
        </a:lnSpc>
        <a:spcBef>
          <a:spcPct val="20000"/>
        </a:spcBef>
        <a:buFontTx/>
        <a:buBlip>
          <a:blip r:embed="rId23"/>
        </a:buBlip>
        <a:defRPr sz="1800" kern="1200">
          <a:solidFill>
            <a:schemeClr val="tx1"/>
          </a:solidFill>
          <a:latin typeface="+mn-lt"/>
          <a:ea typeface="+mn-ea"/>
          <a:cs typeface="+mn-cs"/>
        </a:defRPr>
      </a:lvl3pPr>
      <a:lvl4pPr marL="1203722" indent="-259556" algn="l" defTabSz="685772" rtl="0" eaLnBrk="1" latinLnBrk="0" hangingPunct="1">
        <a:lnSpc>
          <a:spcPct val="90000"/>
        </a:lnSpc>
        <a:spcBef>
          <a:spcPct val="20000"/>
        </a:spcBef>
        <a:buFontTx/>
        <a:buBlip>
          <a:blip r:embed="rId23"/>
        </a:buBlip>
        <a:defRPr sz="1800" kern="1200">
          <a:solidFill>
            <a:schemeClr val="tx1"/>
          </a:solidFill>
          <a:latin typeface="+mn-lt"/>
          <a:ea typeface="+mn-ea"/>
          <a:cs typeface="+mn-cs"/>
        </a:defRPr>
      </a:lvl4pPr>
      <a:lvl5pPr marL="1456135" indent="-252413" algn="l" defTabSz="685772" rtl="0" eaLnBrk="1" latinLnBrk="0" hangingPunct="1">
        <a:lnSpc>
          <a:spcPct val="90000"/>
        </a:lnSpc>
        <a:spcBef>
          <a:spcPct val="20000"/>
        </a:spcBef>
        <a:buFontTx/>
        <a:buBlip>
          <a:blip r:embed="rId23"/>
        </a:buBlip>
        <a:defRPr sz="1800" kern="1200">
          <a:solidFill>
            <a:schemeClr val="tx1"/>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2"/>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0"/>
            <a:ext cx="11176000" cy="4985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08000" y="1412878"/>
            <a:ext cx="11176000" cy="160197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2159760"/>
      </p:ext>
    </p:extLst>
  </p:cSld>
  <p:clrMap bg1="dk1" tx1="lt1" bg2="dk2" tx2="lt2" accent1="accent1" accent2="accent2" accent3="accent3" accent4="accent4" accent5="accent5" accent6="accent6" hlink="hlink" folHlink="folHlink"/>
  <p:sldLayoutIdLst>
    <p:sldLayoutId id="2147484198" r:id="rId1"/>
    <p:sldLayoutId id="2147484199" r:id="rId2"/>
    <p:sldLayoutId id="2147484200" r:id="rId3"/>
    <p:sldLayoutId id="2147484201" r:id="rId4"/>
    <p:sldLayoutId id="2147484202" r:id="rId5"/>
    <p:sldLayoutId id="2147484203" r:id="rId6"/>
    <p:sldLayoutId id="2147484204" r:id="rId7"/>
    <p:sldLayoutId id="2147484205" r:id="rId8"/>
    <p:sldLayoutId id="2147484206" r:id="rId9"/>
    <p:sldLayoutId id="2147484207" r:id="rId10"/>
    <p:sldLayoutId id="2147484208" r:id="rId11"/>
    <p:sldLayoutId id="2147484209" r:id="rId12"/>
    <p:sldLayoutId id="2147484210" r:id="rId13"/>
    <p:sldLayoutId id="2147484211" r:id="rId14"/>
    <p:sldLayoutId id="2147484212" r:id="rId15"/>
    <p:sldLayoutId id="2147484213" r:id="rId16"/>
    <p:sldLayoutId id="2147484217" r:id="rId17"/>
    <p:sldLayoutId id="2147484218" r:id="rId18"/>
    <p:sldLayoutId id="2147484221" r:id="rId19"/>
    <p:sldLayoutId id="2147484222" r:id="rId20"/>
  </p:sldLayoutIdLst>
  <p:transition>
    <p:fade/>
  </p:transition>
  <p:txStyles>
    <p:titleStyle>
      <a:lvl1pPr algn="l" defTabSz="685772" rtl="0" eaLnBrk="1" latinLnBrk="0" hangingPunct="1">
        <a:lnSpc>
          <a:spcPct val="90000"/>
        </a:lnSpc>
        <a:spcBef>
          <a:spcPct val="0"/>
        </a:spcBef>
        <a:buNone/>
        <a:defRPr lang="en-US" sz="3600" b="0" kern="1200" cap="none" spc="-113"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97656" indent="-297656" algn="l" defTabSz="685772" rtl="0" eaLnBrk="1" latinLnBrk="0" hangingPunct="1">
        <a:lnSpc>
          <a:spcPct val="90000"/>
        </a:lnSpc>
        <a:spcBef>
          <a:spcPct val="20000"/>
        </a:spcBef>
        <a:buFontTx/>
        <a:buBlip>
          <a:blip r:embed="rId23"/>
        </a:buBlip>
        <a:defRPr sz="2400" kern="1200">
          <a:solidFill>
            <a:schemeClr val="tx1"/>
          </a:solidFill>
          <a:latin typeface="+mn-lt"/>
          <a:ea typeface="+mn-ea"/>
          <a:cs typeface="+mn-cs"/>
        </a:defRPr>
      </a:lvl1pPr>
      <a:lvl2pPr marL="685800" indent="-297656" algn="l" defTabSz="685772" rtl="0" eaLnBrk="1" latinLnBrk="0" hangingPunct="1">
        <a:lnSpc>
          <a:spcPct val="90000"/>
        </a:lnSpc>
        <a:spcBef>
          <a:spcPct val="20000"/>
        </a:spcBef>
        <a:buFontTx/>
        <a:buBlip>
          <a:blip r:embed="rId24"/>
        </a:buBlip>
        <a:defRPr sz="2100" kern="1200">
          <a:solidFill>
            <a:schemeClr val="tx1"/>
          </a:solidFill>
          <a:latin typeface="+mn-lt"/>
          <a:ea typeface="+mn-ea"/>
          <a:cs typeface="+mn-cs"/>
        </a:defRPr>
      </a:lvl2pPr>
      <a:lvl3pPr marL="944166" indent="-258366" algn="l" defTabSz="685772" rtl="0" eaLnBrk="1" latinLnBrk="0" hangingPunct="1">
        <a:lnSpc>
          <a:spcPct val="90000"/>
        </a:lnSpc>
        <a:spcBef>
          <a:spcPct val="20000"/>
        </a:spcBef>
        <a:buFontTx/>
        <a:buBlip>
          <a:blip r:embed="rId24"/>
        </a:buBlip>
        <a:defRPr sz="1800" kern="1200">
          <a:solidFill>
            <a:schemeClr val="tx1"/>
          </a:solidFill>
          <a:latin typeface="+mn-lt"/>
          <a:ea typeface="+mn-ea"/>
          <a:cs typeface="+mn-cs"/>
        </a:defRPr>
      </a:lvl3pPr>
      <a:lvl4pPr marL="1203722" indent="-259556" algn="l" defTabSz="685772" rtl="0" eaLnBrk="1" latinLnBrk="0" hangingPunct="1">
        <a:lnSpc>
          <a:spcPct val="90000"/>
        </a:lnSpc>
        <a:spcBef>
          <a:spcPct val="20000"/>
        </a:spcBef>
        <a:buFontTx/>
        <a:buBlip>
          <a:blip r:embed="rId24"/>
        </a:buBlip>
        <a:defRPr sz="1800" kern="1200">
          <a:solidFill>
            <a:schemeClr val="tx1"/>
          </a:solidFill>
          <a:latin typeface="+mn-lt"/>
          <a:ea typeface="+mn-ea"/>
          <a:cs typeface="+mn-cs"/>
        </a:defRPr>
      </a:lvl4pPr>
      <a:lvl5pPr marL="1456135" indent="-252413" algn="l" defTabSz="685772" rtl="0" eaLnBrk="1" latinLnBrk="0" hangingPunct="1">
        <a:lnSpc>
          <a:spcPct val="90000"/>
        </a:lnSpc>
        <a:spcBef>
          <a:spcPct val="20000"/>
        </a:spcBef>
        <a:buFontTx/>
        <a:buBlip>
          <a:blip r:embed="rId24"/>
        </a:buBlip>
        <a:defRPr sz="1800" kern="1200">
          <a:solidFill>
            <a:schemeClr val="tx1"/>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89"/>
            <a:ext cx="11176000" cy="6647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08000" y="1412876"/>
            <a:ext cx="11176000" cy="2135969"/>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1190784"/>
      </p:ext>
    </p:extLst>
  </p:cSld>
  <p:clrMap bg1="dk1" tx1="lt1" bg2="dk2" tx2="lt2" accent1="accent1" accent2="accent2" accent3="accent3" accent4="accent4" accent5="accent5" accent6="accent6" hlink="hlink" folHlink="folHlink"/>
  <p:sldLayoutIdLst>
    <p:sldLayoutId id="2147484224" r:id="rId1"/>
    <p:sldLayoutId id="2147484225" r:id="rId2"/>
    <p:sldLayoutId id="2147484226" r:id="rId3"/>
    <p:sldLayoutId id="2147484227" r:id="rId4"/>
    <p:sldLayoutId id="2147484228" r:id="rId5"/>
    <p:sldLayoutId id="2147484229" r:id="rId6"/>
    <p:sldLayoutId id="2147484230" r:id="rId7"/>
    <p:sldLayoutId id="2147484231" r:id="rId8"/>
    <p:sldLayoutId id="2147484232" r:id="rId9"/>
    <p:sldLayoutId id="2147484233" r:id="rId10"/>
    <p:sldLayoutId id="2147484234" r:id="rId11"/>
    <p:sldLayoutId id="2147484235" r:id="rId12"/>
    <p:sldLayoutId id="2147484237" r:id="rId13"/>
    <p:sldLayoutId id="2147484239" r:id="rId14"/>
    <p:sldLayoutId id="2147484242" r:id="rId15"/>
    <p:sldLayoutId id="2147484244" r:id="rId16"/>
    <p:sldLayoutId id="2147484245" r:id="rId17"/>
  </p:sldLayoutIdLst>
  <p:transition>
    <p:fade/>
  </p:transition>
  <p:txStyles>
    <p:title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396875" indent="-396875" algn="l" defTabSz="914363" rtl="0" eaLnBrk="1" latinLnBrk="0" hangingPunct="1">
        <a:lnSpc>
          <a:spcPct val="90000"/>
        </a:lnSpc>
        <a:spcBef>
          <a:spcPct val="20000"/>
        </a:spcBef>
        <a:buFontTx/>
        <a:buBlip>
          <a:blip r:embed="rId20"/>
        </a:buBlip>
        <a:defRPr sz="3200" kern="1200">
          <a:solidFill>
            <a:schemeClr val="tx1"/>
          </a:solidFill>
          <a:latin typeface="+mn-lt"/>
          <a:ea typeface="+mn-ea"/>
          <a:cs typeface="+mn-cs"/>
        </a:defRPr>
      </a:lvl1pPr>
      <a:lvl2pPr marL="914400" indent="-396875" algn="l" defTabSz="914363" rtl="0" eaLnBrk="1" latinLnBrk="0" hangingPunct="1">
        <a:lnSpc>
          <a:spcPct val="90000"/>
        </a:lnSpc>
        <a:spcBef>
          <a:spcPct val="20000"/>
        </a:spcBef>
        <a:buFontTx/>
        <a:buBlip>
          <a:blip r:embed="rId21"/>
        </a:buBlip>
        <a:defRPr sz="2800" kern="1200">
          <a:solidFill>
            <a:schemeClr val="tx1"/>
          </a:solidFill>
          <a:latin typeface="+mn-lt"/>
          <a:ea typeface="+mn-ea"/>
          <a:cs typeface="+mn-cs"/>
        </a:defRPr>
      </a:lvl2pPr>
      <a:lvl3pPr marL="1258888" indent="-344488" algn="l" defTabSz="914363" rtl="0" eaLnBrk="1" latinLnBrk="0" hangingPunct="1">
        <a:lnSpc>
          <a:spcPct val="90000"/>
        </a:lnSpc>
        <a:spcBef>
          <a:spcPct val="20000"/>
        </a:spcBef>
        <a:buFontTx/>
        <a:buBlip>
          <a:blip r:embed="rId21"/>
        </a:buBlip>
        <a:defRPr sz="2400" kern="1200">
          <a:solidFill>
            <a:schemeClr val="tx1"/>
          </a:solidFill>
          <a:latin typeface="+mn-lt"/>
          <a:ea typeface="+mn-ea"/>
          <a:cs typeface="+mn-cs"/>
        </a:defRPr>
      </a:lvl3pPr>
      <a:lvl4pPr marL="1604963" indent="-346075" algn="l" defTabSz="914363" rtl="0" eaLnBrk="1" latinLnBrk="0" hangingPunct="1">
        <a:lnSpc>
          <a:spcPct val="90000"/>
        </a:lnSpc>
        <a:spcBef>
          <a:spcPct val="20000"/>
        </a:spcBef>
        <a:buFontTx/>
        <a:buBlip>
          <a:blip r:embed="rId21"/>
        </a:buBlip>
        <a:defRPr sz="2400" kern="1200">
          <a:solidFill>
            <a:schemeClr val="tx1"/>
          </a:solidFill>
          <a:latin typeface="+mn-lt"/>
          <a:ea typeface="+mn-ea"/>
          <a:cs typeface="+mn-cs"/>
        </a:defRPr>
      </a:lvl4pPr>
      <a:lvl5pPr marL="1941513" indent="-336550" algn="l" defTabSz="914363" rtl="0" eaLnBrk="1" latinLnBrk="0" hangingPunct="1">
        <a:lnSpc>
          <a:spcPct val="90000"/>
        </a:lnSpc>
        <a:spcBef>
          <a:spcPct val="20000"/>
        </a:spcBef>
        <a:buFontTx/>
        <a:buBlip>
          <a:blip r:embed="rId21"/>
        </a:buBlip>
        <a:defRPr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0"/>
            <a:ext cx="12192000" cy="990600"/>
          </a:xfrm>
          <a:prstGeom prst="rect">
            <a:avLst/>
          </a:prstGeom>
          <a:gradFill>
            <a:gsLst>
              <a:gs pos="0">
                <a:schemeClr val="bg1"/>
              </a:gs>
              <a:gs pos="31000">
                <a:schemeClr val="bg1"/>
              </a:gs>
              <a:gs pos="100000">
                <a:schemeClr val="bg1">
                  <a:lumMod val="85000"/>
                </a:schemeClr>
              </a:gs>
            </a:gsLst>
            <a:lin ang="0" scaled="0"/>
          </a:gradFill>
          <a:ln w="38100">
            <a:solidFill>
              <a:schemeClr val="bg2"/>
            </a:solidFill>
          </a:ln>
          <a:effectLst>
            <a:outerShdw blurRad="279400" dist="88900" dir="5400000" algn="ctr" rotWithShape="0">
              <a:schemeClr val="bg2">
                <a:alpha val="85000"/>
              </a:scheme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048000" y="228600"/>
            <a:ext cx="8940800" cy="533400"/>
          </a:xfrm>
          <a:prstGeom prst="rect">
            <a:avLst/>
          </a:prstGeom>
          <a:noFill/>
          <a:ln w="3175">
            <a:noFill/>
            <a:prstDash val="solid"/>
          </a:ln>
          <a:effectLst/>
        </p:spPr>
        <p:style>
          <a:lnRef idx="1">
            <a:schemeClr val="accent4"/>
          </a:lnRef>
          <a:fillRef idx="2">
            <a:schemeClr val="accent4"/>
          </a:fillRef>
          <a:effectRef idx="1">
            <a:schemeClr val="accent4"/>
          </a:effectRef>
          <a:fontRef idx="none"/>
        </p:style>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03200" y="1143000"/>
            <a:ext cx="11785600" cy="5410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3"/>
          </p:nvPr>
        </p:nvSpPr>
        <p:spPr>
          <a:xfrm>
            <a:off x="6908800" y="762002"/>
            <a:ext cx="5080000" cy="152399"/>
          </a:xfrm>
          <a:prstGeom prst="rect">
            <a:avLst/>
          </a:prstGeom>
        </p:spPr>
        <p:txBody>
          <a:bodyPr vert="horz" lIns="91440" tIns="45720" rIns="91440" bIns="45720" rtlCol="0" anchor="ctr"/>
          <a:lstStyle>
            <a:lvl1pPr algn="r">
              <a:defRPr sz="1200">
                <a:solidFill>
                  <a:schemeClr val="accent1">
                    <a:lumMod val="75000"/>
                  </a:schemeClr>
                </a:solidFill>
                <a:effectLst/>
              </a:defRPr>
            </a:lvl1pPr>
          </a:lstStyle>
          <a:p>
            <a:pPr>
              <a:defRPr/>
            </a:pPr>
            <a:endParaRPr lang="en-US"/>
          </a:p>
        </p:txBody>
      </p:sp>
      <p:pic>
        <p:nvPicPr>
          <p:cNvPr id="7" name="Picture 6" descr="Text logo Large.gif"/>
          <p:cNvPicPr>
            <a:picLocks noChangeAspect="1"/>
          </p:cNvPicPr>
          <p:nvPr/>
        </p:nvPicPr>
        <p:blipFill>
          <a:blip r:embed="rId15" cstate="print"/>
          <a:stretch>
            <a:fillRect/>
          </a:stretch>
        </p:blipFill>
        <p:spPr>
          <a:xfrm>
            <a:off x="101600" y="45826"/>
            <a:ext cx="2835349" cy="868574"/>
          </a:xfrm>
          <a:prstGeom prst="rect">
            <a:avLst/>
          </a:prstGeom>
        </p:spPr>
      </p:pic>
      <p:sp>
        <p:nvSpPr>
          <p:cNvPr id="9" name="Rectangle 8"/>
          <p:cNvSpPr/>
          <p:nvPr/>
        </p:nvSpPr>
        <p:spPr>
          <a:xfrm>
            <a:off x="0" y="6553200"/>
            <a:ext cx="12192000" cy="304800"/>
          </a:xfrm>
          <a:prstGeom prst="rect">
            <a:avLst/>
          </a:prstGeom>
          <a:gradFill>
            <a:gsLst>
              <a:gs pos="100000">
                <a:schemeClr val="bg1">
                  <a:alpha val="0"/>
                </a:schemeClr>
              </a:gs>
              <a:gs pos="60000">
                <a:schemeClr val="bg2">
                  <a:alpha val="30000"/>
                </a:schemeClr>
              </a:gs>
              <a:gs pos="0">
                <a:schemeClr val="bg2">
                  <a:alpha val="3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6252073"/>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5" r:id="rId11"/>
    <p:sldLayoutId id="2147483846" r:id="rId12"/>
  </p:sldLayoutIdLst>
  <p:hf sldNum="0" hdr="0" ftr="0" dt="0"/>
  <p:txStyles>
    <p:titleStyle>
      <a:lvl1pPr algn="l" defTabSz="914400" rtl="0" eaLnBrk="1" latinLnBrk="0" hangingPunct="1">
        <a:spcBef>
          <a:spcPct val="0"/>
        </a:spcBef>
        <a:buNone/>
        <a:tabLst/>
        <a:defRPr sz="3600" kern="1200">
          <a:solidFill>
            <a:schemeClr val="tx1"/>
          </a:solidFill>
          <a:latin typeface="+mj-lt"/>
          <a:ea typeface="+mj-ea"/>
          <a:cs typeface="+mj-cs"/>
        </a:defRPr>
      </a:lvl1pPr>
    </p:titleStyle>
    <p:bodyStyle>
      <a:lvl1pPr marL="342900" indent="-342900" algn="l" defTabSz="914400" rtl="0" eaLnBrk="1" latinLnBrk="0" hangingPunct="1">
        <a:spcBef>
          <a:spcPts val="1200"/>
        </a:spcBef>
        <a:buFont typeface="Arial" pitchFamily="34" charset="0"/>
        <a:buChar char="•"/>
        <a:defRPr sz="2400" kern="1200">
          <a:solidFill>
            <a:schemeClr val="bg1"/>
          </a:solidFill>
          <a:latin typeface="+mn-lt"/>
          <a:ea typeface="+mn-ea"/>
          <a:cs typeface="+mn-cs"/>
        </a:defRPr>
      </a:lvl1pPr>
      <a:lvl2pPr marL="742950" indent="-285750" algn="l" defTabSz="914400" rtl="0" eaLnBrk="1" latinLnBrk="0" hangingPunct="1">
        <a:spcBef>
          <a:spcPts val="600"/>
        </a:spcBef>
        <a:buFont typeface="Arial" pitchFamily="34" charset="0"/>
        <a:buChar char="•"/>
        <a:defRPr sz="2000" kern="1200">
          <a:solidFill>
            <a:schemeClr val="bg1"/>
          </a:solidFill>
          <a:latin typeface="+mn-lt"/>
          <a:ea typeface="+mn-ea"/>
          <a:cs typeface="+mn-cs"/>
        </a:defRPr>
      </a:lvl2pPr>
      <a:lvl3pPr marL="1143000" indent="4763" algn="l" defTabSz="914400" rtl="0" eaLnBrk="1" latinLnBrk="0" hangingPunct="1">
        <a:spcBef>
          <a:spcPct val="20000"/>
        </a:spcBef>
        <a:buFont typeface="Arial" pitchFamily="34" charset="0"/>
        <a:buNone/>
        <a:defRPr sz="1800" kern="1200">
          <a:solidFill>
            <a:schemeClr val="bg1"/>
          </a:solidFill>
          <a:latin typeface="Courier New" pitchFamily="49" charset="0"/>
          <a:ea typeface="+mn-ea"/>
          <a:cs typeface="Courier New" pitchFamily="49"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0"/>
            <a:ext cx="12192000" cy="990600"/>
          </a:xfrm>
          <a:prstGeom prst="rect">
            <a:avLst/>
          </a:prstGeom>
          <a:gradFill>
            <a:gsLst>
              <a:gs pos="0">
                <a:schemeClr val="bg1"/>
              </a:gs>
              <a:gs pos="31000">
                <a:schemeClr val="bg1"/>
              </a:gs>
              <a:gs pos="100000">
                <a:schemeClr val="bg1">
                  <a:lumMod val="85000"/>
                </a:schemeClr>
              </a:gs>
            </a:gsLst>
            <a:lin ang="0" scaled="0"/>
          </a:gradFill>
          <a:ln w="38100">
            <a:solidFill>
              <a:schemeClr val="bg2"/>
            </a:solidFill>
          </a:ln>
          <a:effectLst>
            <a:outerShdw blurRad="279400" dist="88900" dir="5400000" algn="ctr" rotWithShape="0">
              <a:schemeClr val="bg2">
                <a:alpha val="85000"/>
              </a:scheme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Placeholder 1"/>
          <p:cNvSpPr>
            <a:spLocks noGrp="1"/>
          </p:cNvSpPr>
          <p:nvPr>
            <p:ph type="title"/>
          </p:nvPr>
        </p:nvSpPr>
        <p:spPr>
          <a:xfrm>
            <a:off x="3048000" y="228600"/>
            <a:ext cx="8940800" cy="533400"/>
          </a:xfrm>
          <a:prstGeom prst="rect">
            <a:avLst/>
          </a:prstGeom>
          <a:noFill/>
          <a:ln w="3175">
            <a:noFill/>
            <a:prstDash val="solid"/>
          </a:ln>
          <a:effectLst/>
        </p:spPr>
        <p:style>
          <a:lnRef idx="1">
            <a:schemeClr val="accent4"/>
          </a:lnRef>
          <a:fillRef idx="2">
            <a:schemeClr val="accent4"/>
          </a:fillRef>
          <a:effectRef idx="1">
            <a:schemeClr val="accent4"/>
          </a:effectRef>
          <a:fontRef idx="none"/>
        </p:style>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03200" y="1143000"/>
            <a:ext cx="11785600" cy="5410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3"/>
          </p:nvPr>
        </p:nvSpPr>
        <p:spPr>
          <a:xfrm>
            <a:off x="6908800" y="762004"/>
            <a:ext cx="5080000" cy="152399"/>
          </a:xfrm>
          <a:prstGeom prst="rect">
            <a:avLst/>
          </a:prstGeom>
        </p:spPr>
        <p:txBody>
          <a:bodyPr vert="horz" lIns="91440" tIns="45720" rIns="91440" bIns="45720" rtlCol="0" anchor="ctr"/>
          <a:lstStyle>
            <a:lvl1pPr algn="r">
              <a:defRPr sz="900">
                <a:solidFill>
                  <a:schemeClr val="accent1">
                    <a:lumMod val="75000"/>
                  </a:schemeClr>
                </a:solidFill>
                <a:effectLst/>
              </a:defRPr>
            </a:lvl1pPr>
          </a:lstStyle>
          <a:p>
            <a:pPr>
              <a:defRPr/>
            </a:pPr>
            <a:endParaRPr lang="en-US"/>
          </a:p>
        </p:txBody>
      </p:sp>
      <p:pic>
        <p:nvPicPr>
          <p:cNvPr id="7" name="Picture 6" descr="Text logo Large.gif"/>
          <p:cNvPicPr>
            <a:picLocks noChangeAspect="1"/>
          </p:cNvPicPr>
          <p:nvPr/>
        </p:nvPicPr>
        <p:blipFill>
          <a:blip r:embed="rId13" cstate="print"/>
          <a:stretch>
            <a:fillRect/>
          </a:stretch>
        </p:blipFill>
        <p:spPr>
          <a:xfrm>
            <a:off x="101600" y="45826"/>
            <a:ext cx="2835349" cy="868574"/>
          </a:xfrm>
          <a:prstGeom prst="rect">
            <a:avLst/>
          </a:prstGeom>
        </p:spPr>
      </p:pic>
      <p:sp>
        <p:nvSpPr>
          <p:cNvPr id="9" name="Rectangle 8"/>
          <p:cNvSpPr/>
          <p:nvPr/>
        </p:nvSpPr>
        <p:spPr>
          <a:xfrm>
            <a:off x="0" y="6553200"/>
            <a:ext cx="12192000" cy="304800"/>
          </a:xfrm>
          <a:prstGeom prst="rect">
            <a:avLst/>
          </a:prstGeom>
          <a:gradFill>
            <a:gsLst>
              <a:gs pos="100000">
                <a:schemeClr val="bg1">
                  <a:alpha val="0"/>
                </a:schemeClr>
              </a:gs>
              <a:gs pos="60000">
                <a:schemeClr val="bg2">
                  <a:alpha val="30000"/>
                </a:schemeClr>
              </a:gs>
              <a:gs pos="0">
                <a:schemeClr val="bg2">
                  <a:alpha val="3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Tree>
    <p:extLst>
      <p:ext uri="{BB962C8B-B14F-4D97-AF65-F5344CB8AC3E}">
        <p14:creationId xmlns:p14="http://schemas.microsoft.com/office/powerpoint/2010/main" val="2110503819"/>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Lst>
  <p:hf sldNum="0" hdr="0" ftr="0" dt="0"/>
  <p:txStyles>
    <p:titleStyle>
      <a:lvl1pPr algn="l" defTabSz="685800" rtl="0" eaLnBrk="1" latinLnBrk="0" hangingPunct="1">
        <a:spcBef>
          <a:spcPct val="0"/>
        </a:spcBef>
        <a:buNone/>
        <a:tabLst/>
        <a:defRPr sz="2700" kern="1200">
          <a:solidFill>
            <a:schemeClr val="tx1"/>
          </a:solidFill>
          <a:latin typeface="+mj-lt"/>
          <a:ea typeface="+mj-ea"/>
          <a:cs typeface="+mj-cs"/>
        </a:defRPr>
      </a:lvl1pPr>
    </p:titleStyle>
    <p:bodyStyle>
      <a:lvl1pPr marL="257175" indent="-257175" algn="l" defTabSz="685800" rtl="0" eaLnBrk="1" latinLnBrk="0" hangingPunct="1">
        <a:spcBef>
          <a:spcPts val="900"/>
        </a:spcBef>
        <a:buFont typeface="Arial" pitchFamily="34" charset="0"/>
        <a:buChar char="•"/>
        <a:defRPr sz="1800" kern="1200">
          <a:solidFill>
            <a:schemeClr val="bg1"/>
          </a:solidFill>
          <a:latin typeface="+mn-lt"/>
          <a:ea typeface="+mn-ea"/>
          <a:cs typeface="+mn-cs"/>
        </a:defRPr>
      </a:lvl1pPr>
      <a:lvl2pPr marL="557213" indent="-214313" algn="l" defTabSz="685800" rtl="0" eaLnBrk="1" latinLnBrk="0" hangingPunct="1">
        <a:spcBef>
          <a:spcPts val="450"/>
        </a:spcBef>
        <a:buFont typeface="Arial" pitchFamily="34" charset="0"/>
        <a:buChar char="•"/>
        <a:defRPr sz="1500" kern="1200">
          <a:solidFill>
            <a:schemeClr val="bg1"/>
          </a:solidFill>
          <a:latin typeface="+mn-lt"/>
          <a:ea typeface="+mn-ea"/>
          <a:cs typeface="+mn-cs"/>
        </a:defRPr>
      </a:lvl2pPr>
      <a:lvl3pPr marL="857250" indent="3572" algn="l" defTabSz="685800" rtl="0" eaLnBrk="1" latinLnBrk="0" hangingPunct="1">
        <a:spcBef>
          <a:spcPct val="20000"/>
        </a:spcBef>
        <a:buFont typeface="Arial" pitchFamily="34" charset="0"/>
        <a:buNone/>
        <a:defRPr sz="1350" kern="1200">
          <a:solidFill>
            <a:schemeClr val="bg1"/>
          </a:solidFill>
          <a:latin typeface="Courier New" pitchFamily="49" charset="0"/>
          <a:ea typeface="+mn-ea"/>
          <a:cs typeface="Courier New" pitchFamily="49" charset="0"/>
        </a:defRPr>
      </a:lvl3pPr>
      <a:lvl4pPr marL="1200150" indent="-171450" algn="l" defTabSz="685800" rtl="0" eaLnBrk="1" latinLnBrk="0" hangingPunct="1">
        <a:spcBef>
          <a:spcPct val="20000"/>
        </a:spcBef>
        <a:buFont typeface="Arial" pitchFamily="34" charset="0"/>
        <a:buChar char="–"/>
        <a:defRPr sz="1500" kern="1200">
          <a:solidFill>
            <a:schemeClr val="bg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bg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0"/>
            <a:ext cx="11176000" cy="4985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08000" y="1412878"/>
            <a:ext cx="11176000" cy="160197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8716964"/>
      </p:ext>
    </p:extLst>
  </p:cSld>
  <p:clrMap bg1="dk1" tx1="lt1" bg2="dk2" tx2="lt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1" r:id="rId12"/>
    <p:sldLayoutId id="2147483882" r:id="rId13"/>
    <p:sldLayoutId id="2147483884" r:id="rId14"/>
    <p:sldLayoutId id="2147483885" r:id="rId15"/>
    <p:sldLayoutId id="2147483913" r:id="rId16"/>
    <p:sldLayoutId id="2147483914" r:id="rId17"/>
    <p:sldLayoutId id="2147483920" r:id="rId18"/>
    <p:sldLayoutId id="2147483921" r:id="rId19"/>
    <p:sldLayoutId id="2147483925" r:id="rId20"/>
    <p:sldLayoutId id="2147483930" r:id="rId21"/>
    <p:sldLayoutId id="2147483831" r:id="rId22"/>
    <p:sldLayoutId id="2147483933" r:id="rId23"/>
    <p:sldLayoutId id="2147483974" r:id="rId24"/>
    <p:sldLayoutId id="2147483975" r:id="rId25"/>
    <p:sldLayoutId id="2147483976" r:id="rId26"/>
    <p:sldLayoutId id="2147483977" r:id="rId27"/>
  </p:sldLayoutIdLst>
  <p:transition>
    <p:fade/>
  </p:transition>
  <p:txStyles>
    <p:titleStyle>
      <a:lvl1pPr algn="l" defTabSz="685772" rtl="0" eaLnBrk="1" latinLnBrk="0" hangingPunct="1">
        <a:lnSpc>
          <a:spcPct val="90000"/>
        </a:lnSpc>
        <a:spcBef>
          <a:spcPct val="0"/>
        </a:spcBef>
        <a:buNone/>
        <a:defRPr lang="en-US" sz="3600" b="0" kern="1200" cap="none" spc="-113"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97656" indent="-297656" algn="l" defTabSz="685772" rtl="0" eaLnBrk="1" latinLnBrk="0" hangingPunct="1">
        <a:lnSpc>
          <a:spcPct val="90000"/>
        </a:lnSpc>
        <a:spcBef>
          <a:spcPct val="20000"/>
        </a:spcBef>
        <a:buFontTx/>
        <a:buBlip>
          <a:blip r:embed="rId30"/>
        </a:buBlip>
        <a:defRPr sz="2400" kern="1200">
          <a:solidFill>
            <a:schemeClr val="tx1"/>
          </a:solidFill>
          <a:latin typeface="+mn-lt"/>
          <a:ea typeface="+mn-ea"/>
          <a:cs typeface="+mn-cs"/>
        </a:defRPr>
      </a:lvl1pPr>
      <a:lvl2pPr marL="685800" indent="-297656" algn="l" defTabSz="685772" rtl="0" eaLnBrk="1" latinLnBrk="0" hangingPunct="1">
        <a:lnSpc>
          <a:spcPct val="90000"/>
        </a:lnSpc>
        <a:spcBef>
          <a:spcPct val="20000"/>
        </a:spcBef>
        <a:buFontTx/>
        <a:buBlip>
          <a:blip r:embed="rId31"/>
        </a:buBlip>
        <a:defRPr sz="2100" kern="1200">
          <a:solidFill>
            <a:schemeClr val="tx1"/>
          </a:solidFill>
          <a:latin typeface="+mn-lt"/>
          <a:ea typeface="+mn-ea"/>
          <a:cs typeface="+mn-cs"/>
        </a:defRPr>
      </a:lvl2pPr>
      <a:lvl3pPr marL="944166" indent="-258366" algn="l" defTabSz="685772" rtl="0" eaLnBrk="1" latinLnBrk="0" hangingPunct="1">
        <a:lnSpc>
          <a:spcPct val="90000"/>
        </a:lnSpc>
        <a:spcBef>
          <a:spcPct val="20000"/>
        </a:spcBef>
        <a:buFontTx/>
        <a:buBlip>
          <a:blip r:embed="rId31"/>
        </a:buBlip>
        <a:defRPr sz="1800" kern="1200">
          <a:solidFill>
            <a:schemeClr val="tx1"/>
          </a:solidFill>
          <a:latin typeface="+mn-lt"/>
          <a:ea typeface="+mn-ea"/>
          <a:cs typeface="+mn-cs"/>
        </a:defRPr>
      </a:lvl3pPr>
      <a:lvl4pPr marL="1203722" indent="-259556" algn="l" defTabSz="685772" rtl="0" eaLnBrk="1" latinLnBrk="0" hangingPunct="1">
        <a:lnSpc>
          <a:spcPct val="90000"/>
        </a:lnSpc>
        <a:spcBef>
          <a:spcPct val="20000"/>
        </a:spcBef>
        <a:buFontTx/>
        <a:buBlip>
          <a:blip r:embed="rId31"/>
        </a:buBlip>
        <a:defRPr sz="1800" kern="1200">
          <a:solidFill>
            <a:schemeClr val="tx1"/>
          </a:solidFill>
          <a:latin typeface="+mn-lt"/>
          <a:ea typeface="+mn-ea"/>
          <a:cs typeface="+mn-cs"/>
        </a:defRPr>
      </a:lvl4pPr>
      <a:lvl5pPr marL="1456135" indent="-252413" algn="l" defTabSz="685772" rtl="0" eaLnBrk="1" latinLnBrk="0" hangingPunct="1">
        <a:lnSpc>
          <a:spcPct val="90000"/>
        </a:lnSpc>
        <a:spcBef>
          <a:spcPct val="20000"/>
        </a:spcBef>
        <a:buFontTx/>
        <a:buBlip>
          <a:blip r:embed="rId31"/>
        </a:buBlip>
        <a:defRPr sz="1800" kern="1200">
          <a:solidFill>
            <a:schemeClr val="tx1"/>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0"/>
            <a:ext cx="11176000" cy="4985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08000" y="1412878"/>
            <a:ext cx="11176000" cy="160197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784555"/>
      </p:ext>
    </p:extLst>
  </p:cSld>
  <p:clrMap bg1="dk1" tx1="lt1" bg2="dk2" tx2="lt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7" r:id="rId12"/>
    <p:sldLayoutId id="2147483958" r:id="rId13"/>
    <p:sldLayoutId id="2147483960" r:id="rId14"/>
    <p:sldLayoutId id="2147483969" r:id="rId15"/>
    <p:sldLayoutId id="2147483972" r:id="rId16"/>
  </p:sldLayoutIdLst>
  <p:transition>
    <p:fade/>
  </p:transition>
  <p:txStyles>
    <p:titleStyle>
      <a:lvl1pPr algn="l" defTabSz="685772" rtl="0" eaLnBrk="1" latinLnBrk="0" hangingPunct="1">
        <a:lnSpc>
          <a:spcPct val="90000"/>
        </a:lnSpc>
        <a:spcBef>
          <a:spcPct val="0"/>
        </a:spcBef>
        <a:buNone/>
        <a:defRPr lang="en-US" sz="3600" b="0" kern="1200" cap="none" spc="-113"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97656" indent="-297656" algn="l" defTabSz="685772" rtl="0" eaLnBrk="1" latinLnBrk="0" hangingPunct="1">
        <a:lnSpc>
          <a:spcPct val="90000"/>
        </a:lnSpc>
        <a:spcBef>
          <a:spcPct val="20000"/>
        </a:spcBef>
        <a:buFontTx/>
        <a:buBlip>
          <a:blip r:embed="rId19"/>
        </a:buBlip>
        <a:defRPr sz="2400" kern="1200">
          <a:solidFill>
            <a:schemeClr val="tx1"/>
          </a:solidFill>
          <a:latin typeface="+mn-lt"/>
          <a:ea typeface="+mn-ea"/>
          <a:cs typeface="+mn-cs"/>
        </a:defRPr>
      </a:lvl1pPr>
      <a:lvl2pPr marL="685800" indent="-297656" algn="l" defTabSz="685772" rtl="0" eaLnBrk="1" latinLnBrk="0" hangingPunct="1">
        <a:lnSpc>
          <a:spcPct val="90000"/>
        </a:lnSpc>
        <a:spcBef>
          <a:spcPct val="20000"/>
        </a:spcBef>
        <a:buFontTx/>
        <a:buBlip>
          <a:blip r:embed="rId20"/>
        </a:buBlip>
        <a:defRPr sz="2100" kern="1200">
          <a:solidFill>
            <a:schemeClr val="tx1"/>
          </a:solidFill>
          <a:latin typeface="+mn-lt"/>
          <a:ea typeface="+mn-ea"/>
          <a:cs typeface="+mn-cs"/>
        </a:defRPr>
      </a:lvl2pPr>
      <a:lvl3pPr marL="944166" indent="-258366" algn="l" defTabSz="685772" rtl="0" eaLnBrk="1" latinLnBrk="0" hangingPunct="1">
        <a:lnSpc>
          <a:spcPct val="90000"/>
        </a:lnSpc>
        <a:spcBef>
          <a:spcPct val="20000"/>
        </a:spcBef>
        <a:buFontTx/>
        <a:buBlip>
          <a:blip r:embed="rId20"/>
        </a:buBlip>
        <a:defRPr sz="1800" kern="1200">
          <a:solidFill>
            <a:schemeClr val="tx1"/>
          </a:solidFill>
          <a:latin typeface="+mn-lt"/>
          <a:ea typeface="+mn-ea"/>
          <a:cs typeface="+mn-cs"/>
        </a:defRPr>
      </a:lvl3pPr>
      <a:lvl4pPr marL="1203722" indent="-259556" algn="l" defTabSz="685772" rtl="0" eaLnBrk="1" latinLnBrk="0" hangingPunct="1">
        <a:lnSpc>
          <a:spcPct val="90000"/>
        </a:lnSpc>
        <a:spcBef>
          <a:spcPct val="20000"/>
        </a:spcBef>
        <a:buFontTx/>
        <a:buBlip>
          <a:blip r:embed="rId20"/>
        </a:buBlip>
        <a:defRPr sz="1800" kern="1200">
          <a:solidFill>
            <a:schemeClr val="tx1"/>
          </a:solidFill>
          <a:latin typeface="+mn-lt"/>
          <a:ea typeface="+mn-ea"/>
          <a:cs typeface="+mn-cs"/>
        </a:defRPr>
      </a:lvl4pPr>
      <a:lvl5pPr marL="1456135" indent="-252413" algn="l" defTabSz="685772" rtl="0" eaLnBrk="1" latinLnBrk="0" hangingPunct="1">
        <a:lnSpc>
          <a:spcPct val="90000"/>
        </a:lnSpc>
        <a:spcBef>
          <a:spcPct val="20000"/>
        </a:spcBef>
        <a:buFontTx/>
        <a:buBlip>
          <a:blip r:embed="rId20"/>
        </a:buBlip>
        <a:defRPr sz="1800" kern="1200">
          <a:solidFill>
            <a:schemeClr val="tx1"/>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1"/>
            <a:ext cx="11176000" cy="373949"/>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08000" y="1412880"/>
            <a:ext cx="11176000" cy="1201483"/>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726847"/>
      </p:ext>
    </p:extLst>
  </p:cSld>
  <p:clrMap bg1="dk1" tx1="lt1" bg2="dk2" tx2="lt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 id="2147483989" r:id="rId9"/>
    <p:sldLayoutId id="2147483990" r:id="rId10"/>
    <p:sldLayoutId id="2147483991" r:id="rId11"/>
    <p:sldLayoutId id="2147483993" r:id="rId12"/>
    <p:sldLayoutId id="2147484004" r:id="rId13"/>
    <p:sldLayoutId id="2147484006" r:id="rId14"/>
    <p:sldLayoutId id="2147484034" r:id="rId15"/>
    <p:sldLayoutId id="2147484043" r:id="rId16"/>
    <p:sldLayoutId id="2147484049" r:id="rId17"/>
  </p:sldLayoutIdLst>
  <p:transition>
    <p:fade/>
  </p:transition>
  <p:txStyles>
    <p:titleStyle>
      <a:lvl1pPr algn="l" defTabSz="514329" rtl="0" eaLnBrk="1" latinLnBrk="0" hangingPunct="1">
        <a:lnSpc>
          <a:spcPct val="90000"/>
        </a:lnSpc>
        <a:spcBef>
          <a:spcPct val="0"/>
        </a:spcBef>
        <a:buNone/>
        <a:defRPr lang="en-US" sz="2700" b="0" kern="1200" cap="none" spc="-85"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23242" indent="-223242" algn="l" defTabSz="514329" rtl="0" eaLnBrk="1" latinLnBrk="0" hangingPunct="1">
        <a:lnSpc>
          <a:spcPct val="90000"/>
        </a:lnSpc>
        <a:spcBef>
          <a:spcPct val="20000"/>
        </a:spcBef>
        <a:buFontTx/>
        <a:buBlip>
          <a:blip r:embed="rId20"/>
        </a:buBlip>
        <a:defRPr sz="1800" kern="1200">
          <a:solidFill>
            <a:schemeClr val="tx1"/>
          </a:solidFill>
          <a:latin typeface="+mn-lt"/>
          <a:ea typeface="+mn-ea"/>
          <a:cs typeface="+mn-cs"/>
        </a:defRPr>
      </a:lvl1pPr>
      <a:lvl2pPr marL="514350" indent="-223242" algn="l" defTabSz="514329" rtl="0" eaLnBrk="1" latinLnBrk="0" hangingPunct="1">
        <a:lnSpc>
          <a:spcPct val="90000"/>
        </a:lnSpc>
        <a:spcBef>
          <a:spcPct val="20000"/>
        </a:spcBef>
        <a:buFontTx/>
        <a:buBlip>
          <a:blip r:embed="rId21"/>
        </a:buBlip>
        <a:defRPr sz="1575" kern="1200">
          <a:solidFill>
            <a:schemeClr val="tx1"/>
          </a:solidFill>
          <a:latin typeface="+mn-lt"/>
          <a:ea typeface="+mn-ea"/>
          <a:cs typeface="+mn-cs"/>
        </a:defRPr>
      </a:lvl2pPr>
      <a:lvl3pPr marL="708125" indent="-193775" algn="l" defTabSz="514329" rtl="0" eaLnBrk="1" latinLnBrk="0" hangingPunct="1">
        <a:lnSpc>
          <a:spcPct val="90000"/>
        </a:lnSpc>
        <a:spcBef>
          <a:spcPct val="20000"/>
        </a:spcBef>
        <a:buFontTx/>
        <a:buBlip>
          <a:blip r:embed="rId21"/>
        </a:buBlip>
        <a:defRPr sz="1350" kern="1200">
          <a:solidFill>
            <a:schemeClr val="tx1"/>
          </a:solidFill>
          <a:latin typeface="+mn-lt"/>
          <a:ea typeface="+mn-ea"/>
          <a:cs typeface="+mn-cs"/>
        </a:defRPr>
      </a:lvl3pPr>
      <a:lvl4pPr marL="902792" indent="-194667" algn="l" defTabSz="514329" rtl="0" eaLnBrk="1" latinLnBrk="0" hangingPunct="1">
        <a:lnSpc>
          <a:spcPct val="90000"/>
        </a:lnSpc>
        <a:spcBef>
          <a:spcPct val="20000"/>
        </a:spcBef>
        <a:buFontTx/>
        <a:buBlip>
          <a:blip r:embed="rId21"/>
        </a:buBlip>
        <a:defRPr sz="1350" kern="1200">
          <a:solidFill>
            <a:schemeClr val="tx1"/>
          </a:solidFill>
          <a:latin typeface="+mn-lt"/>
          <a:ea typeface="+mn-ea"/>
          <a:cs typeface="+mn-cs"/>
        </a:defRPr>
      </a:lvl4pPr>
      <a:lvl5pPr marL="1092101" indent="-189310" algn="l" defTabSz="514329" rtl="0" eaLnBrk="1" latinLnBrk="0" hangingPunct="1">
        <a:lnSpc>
          <a:spcPct val="90000"/>
        </a:lnSpc>
        <a:spcBef>
          <a:spcPct val="20000"/>
        </a:spcBef>
        <a:buFontTx/>
        <a:buBlip>
          <a:blip r:embed="rId21"/>
        </a:buBlip>
        <a:defRPr sz="1350" kern="1200">
          <a:solidFill>
            <a:schemeClr val="tx1"/>
          </a:solidFill>
          <a:latin typeface="+mn-lt"/>
          <a:ea typeface="+mn-ea"/>
          <a:cs typeface="+mn-cs"/>
        </a:defRPr>
      </a:lvl5pPr>
      <a:lvl6pPr marL="1414406"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571"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735"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01"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329" rtl="0" eaLnBrk="1" latinLnBrk="0" hangingPunct="1">
        <a:defRPr sz="1013" kern="1200">
          <a:solidFill>
            <a:schemeClr val="tx1"/>
          </a:solidFill>
          <a:latin typeface="+mn-lt"/>
          <a:ea typeface="+mn-ea"/>
          <a:cs typeface="+mn-cs"/>
        </a:defRPr>
      </a:lvl1pPr>
      <a:lvl2pPr marL="257165" algn="l" defTabSz="514329" rtl="0" eaLnBrk="1" latinLnBrk="0" hangingPunct="1">
        <a:defRPr sz="1013" kern="1200">
          <a:solidFill>
            <a:schemeClr val="tx1"/>
          </a:solidFill>
          <a:latin typeface="+mn-lt"/>
          <a:ea typeface="+mn-ea"/>
          <a:cs typeface="+mn-cs"/>
        </a:defRPr>
      </a:lvl2pPr>
      <a:lvl3pPr marL="514329" algn="l" defTabSz="514329" rtl="0" eaLnBrk="1" latinLnBrk="0" hangingPunct="1">
        <a:defRPr sz="1013" kern="1200">
          <a:solidFill>
            <a:schemeClr val="tx1"/>
          </a:solidFill>
          <a:latin typeface="+mn-lt"/>
          <a:ea typeface="+mn-ea"/>
          <a:cs typeface="+mn-cs"/>
        </a:defRPr>
      </a:lvl3pPr>
      <a:lvl4pPr marL="771494" algn="l" defTabSz="514329" rtl="0" eaLnBrk="1" latinLnBrk="0" hangingPunct="1">
        <a:defRPr sz="1013" kern="1200">
          <a:solidFill>
            <a:schemeClr val="tx1"/>
          </a:solidFill>
          <a:latin typeface="+mn-lt"/>
          <a:ea typeface="+mn-ea"/>
          <a:cs typeface="+mn-cs"/>
        </a:defRPr>
      </a:lvl4pPr>
      <a:lvl5pPr marL="1028659" algn="l" defTabSz="514329" rtl="0" eaLnBrk="1" latinLnBrk="0" hangingPunct="1">
        <a:defRPr sz="1013" kern="1200">
          <a:solidFill>
            <a:schemeClr val="tx1"/>
          </a:solidFill>
          <a:latin typeface="+mn-lt"/>
          <a:ea typeface="+mn-ea"/>
          <a:cs typeface="+mn-cs"/>
        </a:defRPr>
      </a:lvl5pPr>
      <a:lvl6pPr marL="1285824" algn="l" defTabSz="514329" rtl="0" eaLnBrk="1" latinLnBrk="0" hangingPunct="1">
        <a:defRPr sz="1013" kern="1200">
          <a:solidFill>
            <a:schemeClr val="tx1"/>
          </a:solidFill>
          <a:latin typeface="+mn-lt"/>
          <a:ea typeface="+mn-ea"/>
          <a:cs typeface="+mn-cs"/>
        </a:defRPr>
      </a:lvl6pPr>
      <a:lvl7pPr marL="1542989" algn="l" defTabSz="514329" rtl="0" eaLnBrk="1" latinLnBrk="0" hangingPunct="1">
        <a:defRPr sz="1013" kern="1200">
          <a:solidFill>
            <a:schemeClr val="tx1"/>
          </a:solidFill>
          <a:latin typeface="+mn-lt"/>
          <a:ea typeface="+mn-ea"/>
          <a:cs typeface="+mn-cs"/>
        </a:defRPr>
      </a:lvl7pPr>
      <a:lvl8pPr marL="1800153" algn="l" defTabSz="514329" rtl="0" eaLnBrk="1" latinLnBrk="0" hangingPunct="1">
        <a:defRPr sz="1013" kern="1200">
          <a:solidFill>
            <a:schemeClr val="tx1"/>
          </a:solidFill>
          <a:latin typeface="+mn-lt"/>
          <a:ea typeface="+mn-ea"/>
          <a:cs typeface="+mn-cs"/>
        </a:defRPr>
      </a:lvl8pPr>
      <a:lvl9pPr marL="2057318" algn="l" defTabSz="514329" rtl="0" eaLnBrk="1" latinLnBrk="0" hangingPunct="1">
        <a:defRPr sz="1013"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0"/>
            <a:ext cx="11176000" cy="4985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08000" y="1412878"/>
            <a:ext cx="11176000" cy="160197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4024109"/>
      </p:ext>
    </p:extLst>
  </p:cSld>
  <p:clrMap bg1="dk1" tx1="lt1" bg2="dk2" tx2="lt2" accent1="accent1" accent2="accent2" accent3="accent3" accent4="accent4" accent5="accent5" accent6="accent6" hlink="hlink" folHlink="folHlink"/>
  <p:sldLayoutIdLst>
    <p:sldLayoutId id="2147484053" r:id="rId1"/>
    <p:sldLayoutId id="2147484054" r:id="rId2"/>
    <p:sldLayoutId id="2147484055" r:id="rId3"/>
    <p:sldLayoutId id="2147484056" r:id="rId4"/>
    <p:sldLayoutId id="2147484057" r:id="rId5"/>
    <p:sldLayoutId id="2147484058" r:id="rId6"/>
    <p:sldLayoutId id="2147484059" r:id="rId7"/>
    <p:sldLayoutId id="2147484060" r:id="rId8"/>
    <p:sldLayoutId id="2147484061" r:id="rId9"/>
    <p:sldLayoutId id="2147484062" r:id="rId10"/>
    <p:sldLayoutId id="2147484063" r:id="rId11"/>
    <p:sldLayoutId id="2147484065" r:id="rId12"/>
    <p:sldLayoutId id="2147484076" r:id="rId13"/>
    <p:sldLayoutId id="2147484078" r:id="rId14"/>
  </p:sldLayoutIdLst>
  <p:transition>
    <p:fade/>
  </p:transition>
  <p:txStyles>
    <p:titleStyle>
      <a:lvl1pPr algn="l" defTabSz="685772" rtl="0" eaLnBrk="1" latinLnBrk="0" hangingPunct="1">
        <a:lnSpc>
          <a:spcPct val="90000"/>
        </a:lnSpc>
        <a:spcBef>
          <a:spcPct val="0"/>
        </a:spcBef>
        <a:buNone/>
        <a:defRPr lang="en-US" sz="3600" b="0" kern="1200" cap="none" spc="-113"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97656" indent="-297656" algn="l" defTabSz="685772" rtl="0" eaLnBrk="1" latinLnBrk="0" hangingPunct="1">
        <a:lnSpc>
          <a:spcPct val="90000"/>
        </a:lnSpc>
        <a:spcBef>
          <a:spcPct val="20000"/>
        </a:spcBef>
        <a:buFontTx/>
        <a:buBlip>
          <a:blip r:embed="rId17"/>
        </a:buBlip>
        <a:defRPr sz="2400" kern="1200">
          <a:solidFill>
            <a:schemeClr val="tx1"/>
          </a:solidFill>
          <a:latin typeface="+mn-lt"/>
          <a:ea typeface="+mn-ea"/>
          <a:cs typeface="+mn-cs"/>
        </a:defRPr>
      </a:lvl1pPr>
      <a:lvl2pPr marL="685800" indent="-297656" algn="l" defTabSz="685772" rtl="0" eaLnBrk="1" latinLnBrk="0" hangingPunct="1">
        <a:lnSpc>
          <a:spcPct val="90000"/>
        </a:lnSpc>
        <a:spcBef>
          <a:spcPct val="20000"/>
        </a:spcBef>
        <a:buFontTx/>
        <a:buBlip>
          <a:blip r:embed="rId18"/>
        </a:buBlip>
        <a:defRPr sz="2100" kern="1200">
          <a:solidFill>
            <a:schemeClr val="tx1"/>
          </a:solidFill>
          <a:latin typeface="+mn-lt"/>
          <a:ea typeface="+mn-ea"/>
          <a:cs typeface="+mn-cs"/>
        </a:defRPr>
      </a:lvl2pPr>
      <a:lvl3pPr marL="944166" indent="-258366" algn="l" defTabSz="685772" rtl="0" eaLnBrk="1" latinLnBrk="0" hangingPunct="1">
        <a:lnSpc>
          <a:spcPct val="90000"/>
        </a:lnSpc>
        <a:spcBef>
          <a:spcPct val="20000"/>
        </a:spcBef>
        <a:buFontTx/>
        <a:buBlip>
          <a:blip r:embed="rId18"/>
        </a:buBlip>
        <a:defRPr sz="1800" kern="1200">
          <a:solidFill>
            <a:schemeClr val="tx1"/>
          </a:solidFill>
          <a:latin typeface="+mn-lt"/>
          <a:ea typeface="+mn-ea"/>
          <a:cs typeface="+mn-cs"/>
        </a:defRPr>
      </a:lvl3pPr>
      <a:lvl4pPr marL="1203722" indent="-259556" algn="l" defTabSz="685772" rtl="0" eaLnBrk="1" latinLnBrk="0" hangingPunct="1">
        <a:lnSpc>
          <a:spcPct val="90000"/>
        </a:lnSpc>
        <a:spcBef>
          <a:spcPct val="20000"/>
        </a:spcBef>
        <a:buFontTx/>
        <a:buBlip>
          <a:blip r:embed="rId18"/>
        </a:buBlip>
        <a:defRPr sz="1800" kern="1200">
          <a:solidFill>
            <a:schemeClr val="tx1"/>
          </a:solidFill>
          <a:latin typeface="+mn-lt"/>
          <a:ea typeface="+mn-ea"/>
          <a:cs typeface="+mn-cs"/>
        </a:defRPr>
      </a:lvl4pPr>
      <a:lvl5pPr marL="1456135" indent="-252413" algn="l" defTabSz="685772" rtl="0" eaLnBrk="1" latinLnBrk="0" hangingPunct="1">
        <a:lnSpc>
          <a:spcPct val="90000"/>
        </a:lnSpc>
        <a:spcBef>
          <a:spcPct val="20000"/>
        </a:spcBef>
        <a:buFontTx/>
        <a:buBlip>
          <a:blip r:embed="rId18"/>
        </a:buBlip>
        <a:defRPr sz="1800" kern="1200">
          <a:solidFill>
            <a:schemeClr val="tx1"/>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0"/>
            <a:ext cx="11176000" cy="4985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08000" y="1412878"/>
            <a:ext cx="11176000" cy="160197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5226230"/>
      </p:ext>
    </p:extLst>
  </p:cSld>
  <p:clrMap bg1="dk1" tx1="lt1" bg2="dk2" tx2="lt2" accent1="accent1" accent2="accent2" accent3="accent3" accent4="accent4" accent5="accent5" accent6="accent6" hlink="hlink" folHlink="folHlink"/>
  <p:sldLayoutIdLst>
    <p:sldLayoutId id="2147484080" r:id="rId1"/>
    <p:sldLayoutId id="2147484081" r:id="rId2"/>
    <p:sldLayoutId id="2147484082" r:id="rId3"/>
    <p:sldLayoutId id="2147484083" r:id="rId4"/>
    <p:sldLayoutId id="2147484084" r:id="rId5"/>
    <p:sldLayoutId id="2147484085" r:id="rId6"/>
    <p:sldLayoutId id="2147484086" r:id="rId7"/>
    <p:sldLayoutId id="2147484087" r:id="rId8"/>
    <p:sldLayoutId id="2147484088" r:id="rId9"/>
    <p:sldLayoutId id="2147484089" r:id="rId10"/>
    <p:sldLayoutId id="2147484090" r:id="rId11"/>
    <p:sldLayoutId id="2147484091" r:id="rId12"/>
    <p:sldLayoutId id="2147484092" r:id="rId13"/>
    <p:sldLayoutId id="2147484093" r:id="rId14"/>
    <p:sldLayoutId id="2147484094" r:id="rId15"/>
    <p:sldLayoutId id="2147484096" r:id="rId16"/>
  </p:sldLayoutIdLst>
  <p:transition>
    <p:fade/>
  </p:transition>
  <p:txStyles>
    <p:titleStyle>
      <a:lvl1pPr algn="l" defTabSz="685772" rtl="0" eaLnBrk="1" latinLnBrk="0" hangingPunct="1">
        <a:lnSpc>
          <a:spcPct val="90000"/>
        </a:lnSpc>
        <a:spcBef>
          <a:spcPct val="0"/>
        </a:spcBef>
        <a:buNone/>
        <a:defRPr lang="en-US" sz="3600" b="0" kern="1200" cap="none" spc="-113"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97656" indent="-297656" algn="l" defTabSz="685772" rtl="0" eaLnBrk="1" latinLnBrk="0" hangingPunct="1">
        <a:lnSpc>
          <a:spcPct val="90000"/>
        </a:lnSpc>
        <a:spcBef>
          <a:spcPct val="20000"/>
        </a:spcBef>
        <a:buFontTx/>
        <a:buBlip>
          <a:blip r:embed="rId19"/>
        </a:buBlip>
        <a:defRPr sz="2400" kern="1200">
          <a:solidFill>
            <a:schemeClr val="tx1"/>
          </a:solidFill>
          <a:latin typeface="+mn-lt"/>
          <a:ea typeface="+mn-ea"/>
          <a:cs typeface="+mn-cs"/>
        </a:defRPr>
      </a:lvl1pPr>
      <a:lvl2pPr marL="685800" indent="-297656" algn="l" defTabSz="685772" rtl="0" eaLnBrk="1" latinLnBrk="0" hangingPunct="1">
        <a:lnSpc>
          <a:spcPct val="90000"/>
        </a:lnSpc>
        <a:spcBef>
          <a:spcPct val="20000"/>
        </a:spcBef>
        <a:buFontTx/>
        <a:buBlip>
          <a:blip r:embed="rId20"/>
        </a:buBlip>
        <a:defRPr sz="2100" kern="1200">
          <a:solidFill>
            <a:schemeClr val="tx1"/>
          </a:solidFill>
          <a:latin typeface="+mn-lt"/>
          <a:ea typeface="+mn-ea"/>
          <a:cs typeface="+mn-cs"/>
        </a:defRPr>
      </a:lvl2pPr>
      <a:lvl3pPr marL="944166" indent="-258366" algn="l" defTabSz="685772" rtl="0" eaLnBrk="1" latinLnBrk="0" hangingPunct="1">
        <a:lnSpc>
          <a:spcPct val="90000"/>
        </a:lnSpc>
        <a:spcBef>
          <a:spcPct val="20000"/>
        </a:spcBef>
        <a:buFontTx/>
        <a:buBlip>
          <a:blip r:embed="rId20"/>
        </a:buBlip>
        <a:defRPr sz="1800" kern="1200">
          <a:solidFill>
            <a:schemeClr val="tx1"/>
          </a:solidFill>
          <a:latin typeface="+mn-lt"/>
          <a:ea typeface="+mn-ea"/>
          <a:cs typeface="+mn-cs"/>
        </a:defRPr>
      </a:lvl3pPr>
      <a:lvl4pPr marL="1203722" indent="-259556" algn="l" defTabSz="685772" rtl="0" eaLnBrk="1" latinLnBrk="0" hangingPunct="1">
        <a:lnSpc>
          <a:spcPct val="90000"/>
        </a:lnSpc>
        <a:spcBef>
          <a:spcPct val="20000"/>
        </a:spcBef>
        <a:buFontTx/>
        <a:buBlip>
          <a:blip r:embed="rId20"/>
        </a:buBlip>
        <a:defRPr sz="1800" kern="1200">
          <a:solidFill>
            <a:schemeClr val="tx1"/>
          </a:solidFill>
          <a:latin typeface="+mn-lt"/>
          <a:ea typeface="+mn-ea"/>
          <a:cs typeface="+mn-cs"/>
        </a:defRPr>
      </a:lvl4pPr>
      <a:lvl5pPr marL="1456135" indent="-252413" algn="l" defTabSz="685772" rtl="0" eaLnBrk="1" latinLnBrk="0" hangingPunct="1">
        <a:lnSpc>
          <a:spcPct val="90000"/>
        </a:lnSpc>
        <a:spcBef>
          <a:spcPct val="20000"/>
        </a:spcBef>
        <a:buFontTx/>
        <a:buBlip>
          <a:blip r:embed="rId20"/>
        </a:buBlip>
        <a:defRPr sz="1800" kern="1200">
          <a:solidFill>
            <a:schemeClr val="tx1"/>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0"/>
            <a:ext cx="11176000" cy="4985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08000" y="1412878"/>
            <a:ext cx="11176000" cy="160197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4552197"/>
      </p:ext>
    </p:extLst>
  </p:cSld>
  <p:clrMap bg1="dk1" tx1="lt1" bg2="dk2" tx2="lt2" accent1="accent1" accent2="accent2" accent3="accent3" accent4="accent4" accent5="accent5" accent6="accent6" hlink="hlink" folHlink="folHlink"/>
  <p:sldLayoutIdLst>
    <p:sldLayoutId id="2147484098" r:id="rId1"/>
    <p:sldLayoutId id="2147484099" r:id="rId2"/>
    <p:sldLayoutId id="2147484100" r:id="rId3"/>
    <p:sldLayoutId id="2147484101" r:id="rId4"/>
    <p:sldLayoutId id="2147484102" r:id="rId5"/>
    <p:sldLayoutId id="2147484103" r:id="rId6"/>
    <p:sldLayoutId id="2147484104" r:id="rId7"/>
    <p:sldLayoutId id="2147484105" r:id="rId8"/>
    <p:sldLayoutId id="2147484106" r:id="rId9"/>
    <p:sldLayoutId id="2147484107" r:id="rId10"/>
    <p:sldLayoutId id="2147484108" r:id="rId11"/>
    <p:sldLayoutId id="2147484109" r:id="rId12"/>
    <p:sldLayoutId id="2147484110" r:id="rId13"/>
    <p:sldLayoutId id="2147484111" r:id="rId14"/>
    <p:sldLayoutId id="2147484112" r:id="rId15"/>
    <p:sldLayoutId id="2147484113" r:id="rId16"/>
    <p:sldLayoutId id="2147484114" r:id="rId17"/>
    <p:sldLayoutId id="2147484115" r:id="rId18"/>
  </p:sldLayoutIdLst>
  <p:transition>
    <p:fade/>
  </p:transition>
  <p:txStyles>
    <p:titleStyle>
      <a:lvl1pPr algn="l" defTabSz="685772" rtl="0" eaLnBrk="1" latinLnBrk="0" hangingPunct="1">
        <a:lnSpc>
          <a:spcPct val="90000"/>
        </a:lnSpc>
        <a:spcBef>
          <a:spcPct val="0"/>
        </a:spcBef>
        <a:buNone/>
        <a:defRPr lang="en-US" sz="3600" b="0" kern="1200" cap="none" spc="-113"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97656" indent="-297656" algn="l" defTabSz="685772" rtl="0" eaLnBrk="1" latinLnBrk="0" hangingPunct="1">
        <a:lnSpc>
          <a:spcPct val="90000"/>
        </a:lnSpc>
        <a:spcBef>
          <a:spcPct val="20000"/>
        </a:spcBef>
        <a:buFontTx/>
        <a:buBlip>
          <a:blip r:embed="rId21"/>
        </a:buBlip>
        <a:defRPr sz="2400" kern="1200">
          <a:solidFill>
            <a:schemeClr val="tx1"/>
          </a:solidFill>
          <a:latin typeface="+mn-lt"/>
          <a:ea typeface="+mn-ea"/>
          <a:cs typeface="+mn-cs"/>
        </a:defRPr>
      </a:lvl1pPr>
      <a:lvl2pPr marL="685800" indent="-297656" algn="l" defTabSz="685772" rtl="0" eaLnBrk="1" latinLnBrk="0" hangingPunct="1">
        <a:lnSpc>
          <a:spcPct val="90000"/>
        </a:lnSpc>
        <a:spcBef>
          <a:spcPct val="20000"/>
        </a:spcBef>
        <a:buFontTx/>
        <a:buBlip>
          <a:blip r:embed="rId22"/>
        </a:buBlip>
        <a:defRPr sz="2100" kern="1200">
          <a:solidFill>
            <a:schemeClr val="tx1"/>
          </a:solidFill>
          <a:latin typeface="+mn-lt"/>
          <a:ea typeface="+mn-ea"/>
          <a:cs typeface="+mn-cs"/>
        </a:defRPr>
      </a:lvl2pPr>
      <a:lvl3pPr marL="944166" indent="-258366" algn="l" defTabSz="685772" rtl="0" eaLnBrk="1" latinLnBrk="0" hangingPunct="1">
        <a:lnSpc>
          <a:spcPct val="90000"/>
        </a:lnSpc>
        <a:spcBef>
          <a:spcPct val="20000"/>
        </a:spcBef>
        <a:buFontTx/>
        <a:buBlip>
          <a:blip r:embed="rId22"/>
        </a:buBlip>
        <a:defRPr sz="1800" kern="1200">
          <a:solidFill>
            <a:schemeClr val="tx1"/>
          </a:solidFill>
          <a:latin typeface="+mn-lt"/>
          <a:ea typeface="+mn-ea"/>
          <a:cs typeface="+mn-cs"/>
        </a:defRPr>
      </a:lvl3pPr>
      <a:lvl4pPr marL="1203722" indent="-259556" algn="l" defTabSz="685772" rtl="0" eaLnBrk="1" latinLnBrk="0" hangingPunct="1">
        <a:lnSpc>
          <a:spcPct val="90000"/>
        </a:lnSpc>
        <a:spcBef>
          <a:spcPct val="20000"/>
        </a:spcBef>
        <a:buFontTx/>
        <a:buBlip>
          <a:blip r:embed="rId22"/>
        </a:buBlip>
        <a:defRPr sz="1800" kern="1200">
          <a:solidFill>
            <a:schemeClr val="tx1"/>
          </a:solidFill>
          <a:latin typeface="+mn-lt"/>
          <a:ea typeface="+mn-ea"/>
          <a:cs typeface="+mn-cs"/>
        </a:defRPr>
      </a:lvl4pPr>
      <a:lvl5pPr marL="1456135" indent="-252413" algn="l" defTabSz="685772" rtl="0" eaLnBrk="1" latinLnBrk="0" hangingPunct="1">
        <a:lnSpc>
          <a:spcPct val="90000"/>
        </a:lnSpc>
        <a:spcBef>
          <a:spcPct val="20000"/>
        </a:spcBef>
        <a:buFontTx/>
        <a:buBlip>
          <a:blip r:embed="rId22"/>
        </a:buBlip>
        <a:defRPr sz="1800" kern="1200">
          <a:solidFill>
            <a:schemeClr val="tx1"/>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50.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1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1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5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52.xml"/><Relationship Id="rId5" Type="http://schemas.openxmlformats.org/officeDocument/2006/relationships/image" Target="../media/image23.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0.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70.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5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5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57.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5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1.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91.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91.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30.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28.xml"/><Relationship Id="rId1" Type="http://schemas.openxmlformats.org/officeDocument/2006/relationships/slideLayout" Target="../slideLayouts/slideLayout56.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29.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58.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29.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90.PNG"/><Relationship Id="rId1" Type="http://schemas.openxmlformats.org/officeDocument/2006/relationships/slideLayout" Target="../slideLayouts/slideLayout155.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58.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58.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34.xml"/><Relationship Id="rId1" Type="http://schemas.openxmlformats.org/officeDocument/2006/relationships/slideLayout" Target="../slideLayouts/slideLayout58.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229.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36.xml"/><Relationship Id="rId1" Type="http://schemas.openxmlformats.org/officeDocument/2006/relationships/slideLayout" Target="../slideLayouts/slideLayout91.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0.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37.xml"/><Relationship Id="rId1" Type="http://schemas.openxmlformats.org/officeDocument/2006/relationships/slideLayout" Target="../slideLayouts/slideLayout91.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8.xml"/><Relationship Id="rId1" Type="http://schemas.openxmlformats.org/officeDocument/2006/relationships/slideLayout" Target="../slideLayouts/slideLayout175.xml"/><Relationship Id="rId4" Type="http://schemas.openxmlformats.org/officeDocument/2006/relationships/image" Target="../media/image52.jpg"/></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9.png"/><Relationship Id="rId2" Type="http://schemas.openxmlformats.org/officeDocument/2006/relationships/image" Target="../media/image520.png"/><Relationship Id="rId1" Type="http://schemas.openxmlformats.org/officeDocument/2006/relationships/slideLayout" Target="../slideLayouts/slideLayout194.xml"/><Relationship Id="rId6" Type="http://schemas.openxmlformats.org/officeDocument/2006/relationships/image" Target="../media/image55.png"/><Relationship Id="rId5" Type="http://schemas.openxmlformats.org/officeDocument/2006/relationships/image" Target="../media/image57.png"/><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0.png"/><Relationship Id="rId1" Type="http://schemas.openxmlformats.org/officeDocument/2006/relationships/slideLayout" Target="../slideLayouts/slideLayout155.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91.xml"/></Relationships>
</file>

<file path=ppt/slides/_rels/slide45.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40.xml"/><Relationship Id="rId1" Type="http://schemas.openxmlformats.org/officeDocument/2006/relationships/slideLayout" Target="../slideLayouts/slideLayout91.xml"/><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41.xml"/><Relationship Id="rId1" Type="http://schemas.openxmlformats.org/officeDocument/2006/relationships/slideLayout" Target="../slideLayouts/slideLayout91.xml"/><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42.xml"/><Relationship Id="rId1" Type="http://schemas.openxmlformats.org/officeDocument/2006/relationships/slideLayout" Target="../slideLayouts/slideLayout91.xml"/><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43.xml"/><Relationship Id="rId1" Type="http://schemas.openxmlformats.org/officeDocument/2006/relationships/slideLayout" Target="../slideLayouts/slideLayout91.xml"/></Relationships>
</file>

<file path=ppt/slides/_rels/slide4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4.xml"/><Relationship Id="rId1" Type="http://schemas.openxmlformats.org/officeDocument/2006/relationships/slideLayout" Target="../slideLayouts/slideLayout9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5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8.xml"/></Relationships>
</file>

<file path=ppt/slides/_rels/slide51.xml.rels><?xml version="1.0" encoding="UTF-8" standalone="yes"?>
<Relationships xmlns="http://schemas.openxmlformats.org/package/2006/relationships"><Relationship Id="rId2" Type="http://schemas.openxmlformats.org/officeDocument/2006/relationships/image" Target="../media/image610.PNG"/><Relationship Id="rId1" Type="http://schemas.openxmlformats.org/officeDocument/2006/relationships/slideLayout" Target="../slideLayouts/slideLayout137.xml"/></Relationships>
</file>

<file path=ppt/slides/_rels/slide52.xml.rels><?xml version="1.0" encoding="UTF-8" standalone="yes"?>
<Relationships xmlns="http://schemas.openxmlformats.org/package/2006/relationships"><Relationship Id="rId3" Type="http://schemas.openxmlformats.org/officeDocument/2006/relationships/hyperlink" Target="https://content.byui.edu/items/9e721632-64b3-4720-ba3e-bb4b507b0898/1/?attachment.uuid=9f066bb2-3832-432f-ad43-7df06162cb47" TargetMode="External"/><Relationship Id="rId2" Type="http://schemas.openxmlformats.org/officeDocument/2006/relationships/notesSlide" Target="../notesSlides/notesSlide45.xml"/><Relationship Id="rId1" Type="http://schemas.openxmlformats.org/officeDocument/2006/relationships/slideLayout" Target="../slideLayouts/slideLayout9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1.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9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1.xml"/></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9.xml"/><Relationship Id="rId1" Type="http://schemas.openxmlformats.org/officeDocument/2006/relationships/slideLayout" Target="../slideLayouts/slideLayout9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0.xml"/><Relationship Id="rId1" Type="http://schemas.openxmlformats.org/officeDocument/2006/relationships/slideLayout" Target="../slideLayouts/slideLayout52.xml"/><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1.xml"/><Relationship Id="rId1" Type="http://schemas.openxmlformats.org/officeDocument/2006/relationships/slideLayout" Target="../slideLayouts/slideLayout70.xml"/></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2.xml"/><Relationship Id="rId1" Type="http://schemas.openxmlformats.org/officeDocument/2006/relationships/slideLayout" Target="../slideLayouts/slideLayout91.xml"/><Relationship Id="rId4" Type="http://schemas.openxmlformats.org/officeDocument/2006/relationships/image" Target="../media/image71.png"/></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3.xml"/><Relationship Id="rId1" Type="http://schemas.openxmlformats.org/officeDocument/2006/relationships/slideLayout" Target="../slideLayouts/slideLayout91.xml"/><Relationship Id="rId4" Type="http://schemas.openxmlformats.org/officeDocument/2006/relationships/image" Target="../media/image50.PNG"/></Relationships>
</file>

<file path=ppt/slides/_rels/slide6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4.xml"/><Relationship Id="rId1" Type="http://schemas.openxmlformats.org/officeDocument/2006/relationships/slideLayout" Target="../slideLayouts/slideLayout47.xml"/></Relationships>
</file>

<file path=ppt/slides/_rels/slide64.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55.xml"/><Relationship Id="rId1" Type="http://schemas.openxmlformats.org/officeDocument/2006/relationships/slideLayout" Target="../slideLayouts/slideLayout48.xml"/><Relationship Id="rId5" Type="http://schemas.openxmlformats.org/officeDocument/2006/relationships/image" Target="../media/image73.png"/><Relationship Id="rId4" Type="http://schemas.openxmlformats.org/officeDocument/2006/relationships/image" Target="../media/image640.png"/></Relationships>
</file>

<file path=ppt/slides/_rels/slide65.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notesSlide" Target="../notesSlides/notesSlide56.xml"/><Relationship Id="rId1" Type="http://schemas.openxmlformats.org/officeDocument/2006/relationships/slideLayout" Target="../slideLayouts/slideLayout43.xml"/></Relationships>
</file>

<file path=ppt/slides/_rels/slide66.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notesSlide" Target="../notesSlides/notesSlide57.xml"/><Relationship Id="rId1" Type="http://schemas.openxmlformats.org/officeDocument/2006/relationships/slideLayout" Target="../slideLayouts/slideLayout43.xml"/></Relationships>
</file>

<file path=ppt/slides/_rels/slide67.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58.xml"/><Relationship Id="rId1" Type="http://schemas.openxmlformats.org/officeDocument/2006/relationships/slideLayout" Target="../slideLayouts/slideLayout58.xml"/><Relationship Id="rId4" Type="http://schemas.openxmlformats.org/officeDocument/2006/relationships/image" Target="../media/image36.PNG"/></Relationships>
</file>

<file path=ppt/slides/_rels/slide68.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59.xml"/><Relationship Id="rId1" Type="http://schemas.openxmlformats.org/officeDocument/2006/relationships/slideLayout" Target="../slideLayouts/slideLayout58.xml"/><Relationship Id="rId4" Type="http://schemas.openxmlformats.org/officeDocument/2006/relationships/image" Target="../media/image40.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5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437" y="1664679"/>
            <a:ext cx="7681913" cy="1142621"/>
          </a:xfrm>
        </p:spPr>
        <p:txBody>
          <a:bodyPr/>
          <a:lstStyle/>
          <a:p>
            <a:r>
              <a:rPr lang="en-US" dirty="0"/>
              <a:t>ECEN 150</a:t>
            </a:r>
            <a:br>
              <a:rPr lang="en-US" dirty="0"/>
            </a:br>
            <a:r>
              <a:rPr lang="en-US" dirty="0"/>
              <a:t>Circuit Analysis I</a:t>
            </a:r>
          </a:p>
        </p:txBody>
      </p:sp>
      <p:sp>
        <p:nvSpPr>
          <p:cNvPr id="4" name="Rectangle 3"/>
          <p:cNvSpPr/>
          <p:nvPr/>
        </p:nvSpPr>
        <p:spPr>
          <a:xfrm>
            <a:off x="2119435" y="3272388"/>
            <a:ext cx="8238014" cy="707886"/>
          </a:xfrm>
          <a:prstGeom prst="rect">
            <a:avLst/>
          </a:prstGeom>
        </p:spPr>
        <p:txBody>
          <a:bodyPr wrap="square">
            <a:spAutoFit/>
          </a:bodyPr>
          <a:lstStyle/>
          <a:p>
            <a:r>
              <a:rPr lang="en-US" sz="4000" spc="-113"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n-lt"/>
                <a:cs typeface="Arial" charset="0"/>
              </a:rPr>
              <a:t>Basic Circuit Laws.</a:t>
            </a:r>
            <a:endParaRPr lang="en-US" sz="4000" dirty="0">
              <a:latin typeface="+mn-lt"/>
            </a:endParaRPr>
          </a:p>
        </p:txBody>
      </p:sp>
    </p:spTree>
    <p:extLst>
      <p:ext uri="{BB962C8B-B14F-4D97-AF65-F5344CB8AC3E}">
        <p14:creationId xmlns:p14="http://schemas.microsoft.com/office/powerpoint/2010/main" val="2303404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5740" y="-67234"/>
            <a:ext cx="7523018" cy="533400"/>
          </a:xfrm>
        </p:spPr>
        <p:txBody>
          <a:bodyPr>
            <a:noAutofit/>
          </a:bodyPr>
          <a:lstStyle/>
          <a:p>
            <a:pPr algn="ctr"/>
            <a:r>
              <a:rPr lang="en-US" sz="4000" dirty="0">
                <a:latin typeface="Cambria Math" panose="02040503050406030204" pitchFamily="18" charset="0"/>
                <a:ea typeface="Cambria Math" panose="02040503050406030204" pitchFamily="18" charset="0"/>
              </a:rPr>
              <a:t>Circuit Terminology</a:t>
            </a:r>
          </a:p>
        </p:txBody>
      </p:sp>
      <p:sp>
        <p:nvSpPr>
          <p:cNvPr id="3" name="TextBox 2"/>
          <p:cNvSpPr txBox="1"/>
          <p:nvPr/>
        </p:nvSpPr>
        <p:spPr>
          <a:xfrm>
            <a:off x="195309" y="570641"/>
            <a:ext cx="11727750" cy="6186309"/>
          </a:xfrm>
          <a:prstGeom prst="rect">
            <a:avLst/>
          </a:prstGeom>
          <a:solidFill>
            <a:schemeClr val="tx1">
              <a:lumMod val="95000"/>
            </a:schemeClr>
          </a:solidFill>
          <a:ln w="38100" cmpd="thickThin">
            <a:solidFill>
              <a:schemeClr val="accent1"/>
            </a:solidFill>
          </a:ln>
        </p:spPr>
        <p:txBody>
          <a:bodyPr wrap="square" rtlCol="0">
            <a:spAutoFit/>
          </a:bodyPr>
          <a:lstStyle/>
          <a:p>
            <a:pPr marL="285750" marR="0" lvl="0" indent="-285750" algn="l" defTabSz="914400" rtl="0" eaLnBrk="1" fontAlgn="base" latinLnBrk="0" hangingPunct="1">
              <a:lnSpc>
                <a:spcPct val="100000"/>
              </a:lnSpc>
              <a:spcBef>
                <a:spcPct val="0"/>
              </a:spcBef>
              <a:spcAft>
                <a:spcPts val="180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Circuit</a:t>
            </a:r>
            <a:r>
              <a:rPr kumimoji="0" lang="en-US" sz="16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comes from Latin, meaning to “go around”.</a:t>
            </a:r>
          </a:p>
          <a:p>
            <a:pPr marL="285750" marR="0" lvl="0" indent="-285750" algn="l" defTabSz="914400" rtl="0" eaLnBrk="1" fontAlgn="base" latinLnBrk="0" hangingPunct="1">
              <a:lnSpc>
                <a:spcPct val="100000"/>
              </a:lnSpc>
              <a:spcBef>
                <a:spcPct val="0"/>
              </a:spcBef>
              <a:spcAft>
                <a:spcPts val="240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Open Circuit </a:t>
            </a:r>
            <a:r>
              <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indicates that there is a gap or opening in the circuit so that no current flows. The gap or opening may be an open switch.</a:t>
            </a:r>
          </a:p>
          <a:p>
            <a:pPr marL="285750" marR="0" lvl="0" indent="-285750" algn="l" defTabSz="914400" rtl="0" eaLnBrk="1" fontAlgn="base" latinLnBrk="0" hangingPunct="1">
              <a:lnSpc>
                <a:spcPct val="100000"/>
              </a:lnSpc>
              <a:spcBef>
                <a:spcPct val="0"/>
              </a:spcBef>
              <a:spcAft>
                <a:spcPts val="180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Closed circuit</a:t>
            </a:r>
            <a:r>
              <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indicates that there is a complete path for current to flow around the circuit. Any switches in the circuit must be closed to form a closed circuit.</a:t>
            </a:r>
          </a:p>
          <a:p>
            <a:pPr marL="285750" marR="0" lvl="0" indent="-285750" algn="l" defTabSz="914400" rtl="0" eaLnBrk="1" fontAlgn="base" latinLnBrk="0" hangingPunct="1">
              <a:lnSpc>
                <a:spcPct val="100000"/>
              </a:lnSpc>
              <a:spcBef>
                <a:spcPct val="0"/>
              </a:spcBef>
              <a:spcAft>
                <a:spcPts val="180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Short Circuit </a:t>
            </a:r>
            <a:r>
              <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indicates that a very low resistance path is connected across an element, resulting in the current bypassing the element that is shorted, since current flows through the path of least resistance.</a:t>
            </a:r>
          </a:p>
          <a:p>
            <a:pPr marL="285750" marR="0" lvl="0" indent="-285750" algn="l" defTabSz="914400" rtl="0" eaLnBrk="1" fontAlgn="base" latinLnBrk="0" hangingPunct="1">
              <a:lnSpc>
                <a:spcPct val="100000"/>
              </a:lnSpc>
              <a:spcBef>
                <a:spcPct val="0"/>
              </a:spcBef>
              <a:spcAft>
                <a:spcPts val="180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Branch</a:t>
            </a:r>
            <a:r>
              <a:rPr kumimoji="0" lang="en-US" sz="16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 A single element, such as a voltage source or resistor.</a:t>
            </a:r>
          </a:p>
          <a:p>
            <a:pPr marL="285750" marR="0" lvl="0" indent="-285750" algn="l" defTabSz="914400" rtl="0" eaLnBrk="1" fontAlgn="base" latinLnBrk="0" hangingPunct="1">
              <a:lnSpc>
                <a:spcPct val="100000"/>
              </a:lnSpc>
              <a:spcBef>
                <a:spcPct val="0"/>
              </a:spcBef>
              <a:spcAft>
                <a:spcPts val="180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Node</a:t>
            </a:r>
            <a:r>
              <a:rPr kumimoji="0" lang="en-US" sz="16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 A </a:t>
            </a:r>
            <a:r>
              <a:rPr lang="en-US" sz="1600" dirty="0">
                <a:solidFill>
                  <a:prstClr val="black"/>
                </a:solidFill>
                <a:latin typeface="Cambria Math" panose="02040503050406030204" pitchFamily="18" charset="0"/>
                <a:ea typeface="Cambria Math" panose="02040503050406030204" pitchFamily="18" charset="0"/>
              </a:rPr>
              <a:t>electrical</a:t>
            </a:r>
            <a:r>
              <a:rPr kumimoji="0" lang="en-US" sz="16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connection with </a:t>
            </a:r>
            <a: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a:t>negligible resistance </a:t>
            </a:r>
            <a:r>
              <a:rPr kumimoji="0" lang="en-US" sz="16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between two or more elements</a:t>
            </a:r>
            <a:r>
              <a:rPr lang="en-US" sz="1600" dirty="0">
                <a:solidFill>
                  <a:prstClr val="black"/>
                </a:solidFill>
                <a:latin typeface="Cambria Math" panose="02040503050406030204" pitchFamily="18" charset="0"/>
                <a:ea typeface="Cambria Math" panose="02040503050406030204" pitchFamily="18" charset="0"/>
              </a:rPr>
              <a:t> (branches)</a:t>
            </a:r>
            <a:r>
              <a:rPr kumimoji="0" lang="en-US" sz="16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Low-</a:t>
            </a:r>
            <a:r>
              <a:rPr lang="en-US" sz="1600" dirty="0">
                <a:solidFill>
                  <a:prstClr val="black"/>
                </a:solidFill>
                <a:latin typeface="Cambria Math" panose="02040503050406030204" pitchFamily="18" charset="0"/>
                <a:ea typeface="Cambria Math" panose="02040503050406030204" pitchFamily="18" charset="0"/>
              </a:rPr>
              <a:t>resistance w</a:t>
            </a:r>
            <a:r>
              <a:rPr kumimoji="0" lang="en-US" sz="16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ires</a:t>
            </a:r>
            <a:r>
              <a:rPr kumimoji="0" lang="en-US" sz="16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form nodes in practical circuits</a:t>
            </a:r>
          </a:p>
          <a:p>
            <a:pPr marL="285750" marR="0" lvl="0" indent="-285750" algn="l" defTabSz="914400" rtl="0" eaLnBrk="1" fontAlgn="base" latinLnBrk="0" hangingPunct="1">
              <a:lnSpc>
                <a:spcPct val="100000"/>
              </a:lnSpc>
              <a:spcBef>
                <a:spcPct val="0"/>
              </a:spcBef>
              <a:spcAft>
                <a:spcPts val="180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Loop</a:t>
            </a:r>
            <a:r>
              <a:rPr kumimoji="0" lang="en-US" sz="16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 Any closed path in a circuit.</a:t>
            </a:r>
          </a:p>
          <a:p>
            <a:pPr marL="285750" marR="0" lvl="0" indent="-285750" algn="l" defTabSz="914400" rtl="0" eaLnBrk="1" fontAlgn="base" latinLnBrk="0" hangingPunct="1">
              <a:lnSpc>
                <a:spcPct val="100000"/>
              </a:lnSpc>
              <a:spcBef>
                <a:spcPct val="0"/>
              </a:spcBef>
              <a:spcAft>
                <a:spcPts val="180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Mesh</a:t>
            </a:r>
            <a:r>
              <a:rPr kumimoji="0" lang="en-US" sz="16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 A loop that does not contain any other loop within it. (Window pane).</a:t>
            </a:r>
          </a:p>
          <a:p>
            <a:pPr marL="285750" marR="0" lvl="0" indent="-285750" algn="l" defTabSz="914400" rtl="0" eaLnBrk="1" fontAlgn="base" latinLnBrk="0" hangingPunct="1">
              <a:lnSpc>
                <a:spcPct val="100000"/>
              </a:lnSpc>
              <a:spcBef>
                <a:spcPct val="0"/>
              </a:spcBef>
              <a:spcAft>
                <a:spcPts val="180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Series connected elements</a:t>
            </a:r>
            <a:r>
              <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exclusively share a single node, and therefore carry the same current. End-to-end series connected elements have the same current flowing through them.</a:t>
            </a:r>
          </a:p>
          <a:p>
            <a:pPr marL="285750" marR="0" lvl="0" indent="-285750" algn="l" defTabSz="914400" rtl="0" eaLnBrk="1" fontAlgn="base" latinLnBrk="0" hangingPunct="1">
              <a:lnSpc>
                <a:spcPct val="100000"/>
              </a:lnSpc>
              <a:spcBef>
                <a:spcPct val="0"/>
              </a:spcBef>
              <a:spcAft>
                <a:spcPts val="180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Parallel connected elements</a:t>
            </a:r>
            <a:r>
              <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are connected across the same two nodes. Therefore parallel connected elements have the same voltage across them.</a:t>
            </a:r>
          </a:p>
        </p:txBody>
      </p:sp>
      <p:grpSp>
        <p:nvGrpSpPr>
          <p:cNvPr id="4" name="Group 3"/>
          <p:cNvGrpSpPr/>
          <p:nvPr/>
        </p:nvGrpSpPr>
        <p:grpSpPr>
          <a:xfrm>
            <a:off x="5835863" y="1352295"/>
            <a:ext cx="1376491" cy="296551"/>
            <a:chOff x="4311862" y="1344946"/>
            <a:chExt cx="1376491" cy="296551"/>
          </a:xfrm>
        </p:grpSpPr>
        <p:cxnSp>
          <p:nvCxnSpPr>
            <p:cNvPr id="15" name="Straight Arrow Connector 14"/>
            <p:cNvCxnSpPr/>
            <p:nvPr/>
          </p:nvCxnSpPr>
          <p:spPr>
            <a:xfrm flipH="1" flipV="1">
              <a:off x="4311862" y="1599578"/>
              <a:ext cx="486306" cy="2604"/>
            </a:xfrm>
            <a:prstGeom prst="straightConnector1">
              <a:avLst/>
            </a:prstGeom>
            <a:ln w="25400">
              <a:tailEnd type="none"/>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flipH="1" flipV="1">
              <a:off x="5202047" y="1599578"/>
              <a:ext cx="486306" cy="2604"/>
            </a:xfrm>
            <a:prstGeom prst="straightConnector1">
              <a:avLst/>
            </a:prstGeom>
            <a:ln w="25400">
              <a:headEnd type="none"/>
              <a:tailEnd type="none"/>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flipH="1">
              <a:off x="4845685" y="1344946"/>
              <a:ext cx="269595" cy="227816"/>
            </a:xfrm>
            <a:prstGeom prst="straightConnector1">
              <a:avLst/>
            </a:prstGeom>
            <a:ln w="25400">
              <a:headEnd type="none"/>
              <a:tailEnd type="none"/>
            </a:ln>
          </p:spPr>
          <p:style>
            <a:lnRef idx="1">
              <a:schemeClr val="dk1"/>
            </a:lnRef>
            <a:fillRef idx="0">
              <a:schemeClr val="dk1"/>
            </a:fillRef>
            <a:effectRef idx="0">
              <a:schemeClr val="dk1"/>
            </a:effectRef>
            <a:fontRef idx="minor">
              <a:schemeClr val="tx1"/>
            </a:fontRef>
          </p:style>
        </p:cxnSp>
        <p:sp>
          <p:nvSpPr>
            <p:cNvPr id="18" name="Oval 17"/>
            <p:cNvSpPr/>
            <p:nvPr/>
          </p:nvSpPr>
          <p:spPr bwMode="auto">
            <a:xfrm>
              <a:off x="5135935" y="1572762"/>
              <a:ext cx="61967" cy="68735"/>
            </a:xfrm>
            <a:prstGeom prst="ellipse">
              <a:avLst/>
            </a:prstGeom>
            <a:noFill/>
            <a:ln w="25400">
              <a:solidFill>
                <a:schemeClr val="bg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19" name="Oval 18"/>
            <p:cNvSpPr/>
            <p:nvPr/>
          </p:nvSpPr>
          <p:spPr bwMode="auto">
            <a:xfrm>
              <a:off x="4793004" y="1569636"/>
              <a:ext cx="61967" cy="68735"/>
            </a:xfrm>
            <a:prstGeom prst="ellipse">
              <a:avLst/>
            </a:prstGeom>
            <a:noFill/>
            <a:ln w="25400">
              <a:solidFill>
                <a:schemeClr val="bg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grpSp>
      <p:grpSp>
        <p:nvGrpSpPr>
          <p:cNvPr id="6" name="Group 5"/>
          <p:cNvGrpSpPr/>
          <p:nvPr/>
        </p:nvGrpSpPr>
        <p:grpSpPr>
          <a:xfrm>
            <a:off x="7563840" y="2257673"/>
            <a:ext cx="1159498" cy="84843"/>
            <a:chOff x="6039840" y="2172020"/>
            <a:chExt cx="1159498" cy="84843"/>
          </a:xfrm>
        </p:grpSpPr>
        <p:cxnSp>
          <p:nvCxnSpPr>
            <p:cNvPr id="21" name="Straight Arrow Connector 20"/>
            <p:cNvCxnSpPr/>
            <p:nvPr/>
          </p:nvCxnSpPr>
          <p:spPr>
            <a:xfrm flipH="1" flipV="1">
              <a:off x="6039840" y="2216805"/>
              <a:ext cx="409643" cy="2488"/>
            </a:xfrm>
            <a:prstGeom prst="straightConnector1">
              <a:avLst/>
            </a:prstGeom>
            <a:ln w="25400">
              <a:tailEnd type="none"/>
            </a:ln>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a:xfrm flipH="1" flipV="1">
              <a:off x="6789695" y="2216805"/>
              <a:ext cx="409643" cy="2488"/>
            </a:xfrm>
            <a:prstGeom prst="straightConnector1">
              <a:avLst/>
            </a:prstGeom>
            <a:ln w="25400">
              <a:headEnd type="none"/>
              <a:tailEnd type="none"/>
            </a:ln>
          </p:spPr>
          <p:style>
            <a:lnRef idx="1">
              <a:schemeClr val="dk1"/>
            </a:lnRef>
            <a:fillRef idx="0">
              <a:schemeClr val="dk1"/>
            </a:fillRef>
            <a:effectRef idx="0">
              <a:schemeClr val="dk1"/>
            </a:effectRef>
            <a:fontRef idx="minor">
              <a:schemeClr val="tx1"/>
            </a:fontRef>
          </p:style>
        </p:cxnSp>
        <p:sp>
          <p:nvSpPr>
            <p:cNvPr id="23" name="Oval 22"/>
            <p:cNvSpPr/>
            <p:nvPr/>
          </p:nvSpPr>
          <p:spPr bwMode="auto">
            <a:xfrm>
              <a:off x="6734005" y="2191178"/>
              <a:ext cx="52198" cy="65685"/>
            </a:xfrm>
            <a:prstGeom prst="ellipse">
              <a:avLst/>
            </a:prstGeom>
            <a:noFill/>
            <a:ln w="25400">
              <a:solidFill>
                <a:schemeClr val="bg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24" name="Oval 23"/>
            <p:cNvSpPr/>
            <p:nvPr/>
          </p:nvSpPr>
          <p:spPr bwMode="auto">
            <a:xfrm>
              <a:off x="6445133" y="2188192"/>
              <a:ext cx="52198" cy="65685"/>
            </a:xfrm>
            <a:prstGeom prst="ellipse">
              <a:avLst/>
            </a:prstGeom>
            <a:noFill/>
            <a:ln w="25400">
              <a:solidFill>
                <a:schemeClr val="bg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cxnSp>
          <p:nvCxnSpPr>
            <p:cNvPr id="25" name="Straight Arrow Connector 24"/>
            <p:cNvCxnSpPr/>
            <p:nvPr/>
          </p:nvCxnSpPr>
          <p:spPr>
            <a:xfrm flipH="1">
              <a:off x="6499055" y="2172020"/>
              <a:ext cx="308897" cy="36078"/>
            </a:xfrm>
            <a:prstGeom prst="straightConnector1">
              <a:avLst/>
            </a:prstGeom>
            <a:ln w="25400">
              <a:headEnd type="none"/>
              <a:tailEnd type="non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51980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 calcmode="lin" valueType="num">
                                      <p:cBhvr additive="base">
                                        <p:cTn id="1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 calcmode="lin" valueType="num">
                                      <p:cBhvr additive="base">
                                        <p:cTn id="3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7298" y="28875"/>
            <a:ext cx="8271164" cy="533400"/>
          </a:xfrm>
        </p:spPr>
        <p:txBody>
          <a:bodyPr>
            <a:noAutofit/>
          </a:bodyPr>
          <a:lstStyle/>
          <a:p>
            <a:pPr algn="ctr"/>
            <a:r>
              <a:rPr lang="en-US" sz="4000" dirty="0">
                <a:latin typeface="Cambria Math" panose="02040503050406030204" pitchFamily="18" charset="0"/>
                <a:ea typeface="Cambria Math" panose="02040503050406030204" pitchFamily="18" charset="0"/>
              </a:rPr>
              <a:t>Series and Parallel Resistors</a:t>
            </a:r>
          </a:p>
        </p:txBody>
      </p:sp>
      <p:sp>
        <p:nvSpPr>
          <p:cNvPr id="7" name="TextBox 6"/>
          <p:cNvSpPr txBox="1"/>
          <p:nvPr/>
        </p:nvSpPr>
        <p:spPr>
          <a:xfrm>
            <a:off x="266795" y="771077"/>
            <a:ext cx="11678158" cy="3785652"/>
          </a:xfrm>
          <a:prstGeom prst="rect">
            <a:avLst/>
          </a:prstGeom>
          <a:solidFill>
            <a:schemeClr val="tx1">
              <a:lumMod val="95000"/>
            </a:schemeClr>
          </a:solidFill>
          <a:ln w="38100" cmpd="thickThin">
            <a:solidFill>
              <a:schemeClr val="accent1"/>
            </a:solidFill>
          </a:ln>
        </p:spPr>
        <p:txBody>
          <a:bodyPr wrap="square" rtlCol="0">
            <a:spAutoFit/>
          </a:bodyPr>
          <a:lstStyle/>
          <a:p>
            <a:pPr marL="285750" indent="-285750">
              <a:buFont typeface="Arial" panose="020B0604020202020204" pitchFamily="34" charset="0"/>
              <a:buChar char="•"/>
            </a:pPr>
            <a:endParaRPr lang="en-US" sz="1600"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1600" dirty="0">
                <a:solidFill>
                  <a:schemeClr val="bg1"/>
                </a:solidFill>
                <a:latin typeface="Cambria Math" panose="02040503050406030204" pitchFamily="18" charset="0"/>
                <a:ea typeface="Cambria Math" panose="02040503050406030204" pitchFamily="18" charset="0"/>
              </a:rPr>
              <a:t>Which elements are connected in series in the circuit below?</a:t>
            </a:r>
          </a:p>
          <a:p>
            <a:pPr marL="285750" indent="-285750">
              <a:buFont typeface="Arial" panose="020B0604020202020204" pitchFamily="34" charset="0"/>
              <a:buChar char="•"/>
            </a:pPr>
            <a:endParaRPr lang="en-US" sz="1600"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1600" dirty="0">
                <a:solidFill>
                  <a:schemeClr val="bg1"/>
                </a:solidFill>
                <a:latin typeface="Cambria Math" panose="02040503050406030204" pitchFamily="18" charset="0"/>
                <a:ea typeface="Cambria Math" panose="02040503050406030204" pitchFamily="18" charset="0"/>
              </a:rPr>
              <a:t> v</a:t>
            </a:r>
            <a:r>
              <a:rPr lang="en-US" sz="1600" baseline="-25000" dirty="0">
                <a:solidFill>
                  <a:schemeClr val="bg1"/>
                </a:solidFill>
                <a:latin typeface="Cambria Math" panose="02040503050406030204" pitchFamily="18" charset="0"/>
                <a:ea typeface="Cambria Math" panose="02040503050406030204" pitchFamily="18" charset="0"/>
              </a:rPr>
              <a:t>s</a:t>
            </a:r>
            <a:r>
              <a:rPr lang="en-US" sz="1600" dirty="0">
                <a:solidFill>
                  <a:schemeClr val="bg1"/>
                </a:solidFill>
                <a:latin typeface="Cambria Math" panose="02040503050406030204" pitchFamily="18" charset="0"/>
                <a:ea typeface="Cambria Math" panose="02040503050406030204" pitchFamily="18" charset="0"/>
              </a:rPr>
              <a:t> and R1 are connected in series as they exclusively share node n1.</a:t>
            </a:r>
          </a:p>
          <a:p>
            <a:endParaRPr lang="en-US" sz="1600"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1600" dirty="0">
                <a:solidFill>
                  <a:schemeClr val="bg1"/>
                </a:solidFill>
                <a:latin typeface="Cambria Math" panose="02040503050406030204" pitchFamily="18" charset="0"/>
                <a:ea typeface="Cambria Math" panose="02040503050406030204" pitchFamily="18" charset="0"/>
              </a:rPr>
              <a:t>R4 and R5 are connected in series as they exclusively share node n3.</a:t>
            </a:r>
          </a:p>
          <a:p>
            <a:endParaRPr lang="en-US" sz="1600"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sz="1600"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1600" dirty="0">
                <a:solidFill>
                  <a:schemeClr val="bg1"/>
                </a:solidFill>
                <a:latin typeface="Cambria Math" panose="02040503050406030204" pitchFamily="18" charset="0"/>
                <a:ea typeface="Cambria Math" panose="02040503050406030204" pitchFamily="18" charset="0"/>
              </a:rPr>
              <a:t>Which elements are connected in parallel in </a:t>
            </a:r>
            <a:r>
              <a:rPr lang="en-US" sz="1600">
                <a:solidFill>
                  <a:schemeClr val="bg1"/>
                </a:solidFill>
                <a:latin typeface="Cambria Math" panose="02040503050406030204" pitchFamily="18" charset="0"/>
                <a:ea typeface="Cambria Math" panose="02040503050406030204" pitchFamily="18" charset="0"/>
              </a:rPr>
              <a:t>the adjacent circuit</a:t>
            </a:r>
            <a:r>
              <a:rPr lang="en-US" sz="1600" dirty="0">
                <a:solidFill>
                  <a:schemeClr val="bg1"/>
                </a:solidFill>
                <a:latin typeface="Cambria Math" panose="02040503050406030204" pitchFamily="18" charset="0"/>
                <a:ea typeface="Cambria Math" panose="02040503050406030204" pitchFamily="18" charset="0"/>
              </a:rPr>
              <a:t>?</a:t>
            </a:r>
          </a:p>
          <a:p>
            <a:pPr marL="285750" indent="-285750">
              <a:buFont typeface="Arial" panose="020B0604020202020204" pitchFamily="34" charset="0"/>
              <a:buChar char="•"/>
            </a:pPr>
            <a:endParaRPr lang="en-US" sz="1600"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1600" dirty="0">
                <a:solidFill>
                  <a:schemeClr val="bg1"/>
                </a:solidFill>
                <a:latin typeface="Cambria Math" panose="02040503050406030204" pitchFamily="18" charset="0"/>
                <a:ea typeface="Cambria Math" panose="02040503050406030204" pitchFamily="18" charset="0"/>
              </a:rPr>
              <a:t>R2 and R3 are in parallel as they share connections to n2 and n5.</a:t>
            </a:r>
          </a:p>
          <a:p>
            <a:endParaRPr lang="en-US" sz="1600"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1600" dirty="0">
                <a:solidFill>
                  <a:schemeClr val="bg1"/>
                </a:solidFill>
                <a:latin typeface="Cambria Math" panose="02040503050406030204" pitchFamily="18" charset="0"/>
                <a:ea typeface="Cambria Math" panose="02040503050406030204" pitchFamily="18" charset="0"/>
              </a:rPr>
              <a:t>R6 and R7 are in parallel as they share connections to n4 and n5.</a:t>
            </a:r>
          </a:p>
          <a:p>
            <a:pPr marL="285750" indent="-285750">
              <a:buFont typeface="Arial" panose="020B0604020202020204" pitchFamily="34" charset="0"/>
              <a:buChar char="•"/>
            </a:pPr>
            <a:endParaRPr lang="en-US" sz="1600"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sz="1600" dirty="0">
              <a:solidFill>
                <a:schemeClr val="bg1"/>
              </a:solidFill>
              <a:latin typeface="Cambria Math" panose="02040503050406030204" pitchFamily="18" charset="0"/>
              <a:ea typeface="Cambria Math" panose="02040503050406030204" pitchFamily="18" charset="0"/>
            </a:endParaRPr>
          </a:p>
        </p:txBody>
      </p:sp>
      <p:pic>
        <p:nvPicPr>
          <p:cNvPr id="15" name="Picture 14">
            <a:extLst>
              <a:ext uri="{FF2B5EF4-FFF2-40B4-BE49-F238E27FC236}">
                <a16:creationId xmlns:a16="http://schemas.microsoft.com/office/drawing/2014/main" id="{2AF46EEF-C114-4FB8-9258-C637D1ABF4A2}"/>
              </a:ext>
            </a:extLst>
          </p:cNvPr>
          <p:cNvPicPr>
            <a:picLocks noChangeAspect="1"/>
          </p:cNvPicPr>
          <p:nvPr/>
        </p:nvPicPr>
        <p:blipFill>
          <a:blip r:embed="rId3"/>
          <a:stretch>
            <a:fillRect/>
          </a:stretch>
        </p:blipFill>
        <p:spPr>
          <a:xfrm>
            <a:off x="6853184" y="1395668"/>
            <a:ext cx="5023895" cy="2139207"/>
          </a:xfrm>
          <a:prstGeom prst="rect">
            <a:avLst/>
          </a:prstGeom>
        </p:spPr>
      </p:pic>
    </p:spTree>
    <p:extLst>
      <p:ext uri="{BB962C8B-B14F-4D97-AF65-F5344CB8AC3E}">
        <p14:creationId xmlns:p14="http://schemas.microsoft.com/office/powerpoint/2010/main" val="310174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 calcmode="lin" valueType="num">
                                      <p:cBhvr additive="base">
                                        <p:cTn id="7"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anim calcmode="lin" valueType="num">
                                      <p:cBhvr additive="base">
                                        <p:cTn id="13"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anim calcmode="lin" valueType="num">
                                      <p:cBhvr additive="base">
                                        <p:cTn id="19"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10" end="10"/>
                                            </p:txEl>
                                          </p:spTgt>
                                        </p:tgtEl>
                                        <p:attrNameLst>
                                          <p:attrName>style.visibility</p:attrName>
                                        </p:attrNameLst>
                                      </p:cBhvr>
                                      <p:to>
                                        <p:strVal val="visible"/>
                                      </p:to>
                                    </p:set>
                                    <p:anim calcmode="lin" valueType="num">
                                      <p:cBhvr additive="base">
                                        <p:cTn id="25"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12" end="12"/>
                                            </p:txEl>
                                          </p:spTgt>
                                        </p:tgtEl>
                                        <p:attrNameLst>
                                          <p:attrName>style.visibility</p:attrName>
                                        </p:attrNameLst>
                                      </p:cBhvr>
                                      <p:to>
                                        <p:strVal val="visible"/>
                                      </p:to>
                                    </p:set>
                                    <p:anim calcmode="lin" valueType="num">
                                      <p:cBhvr additive="base">
                                        <p:cTn id="31" dur="500" fill="hold"/>
                                        <p:tgtEl>
                                          <p:spTgt spid="7">
                                            <p:txEl>
                                              <p:pRg st="12" end="1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09952" y="4350602"/>
            <a:ext cx="4680065" cy="2341955"/>
          </a:xfrm>
          <a:prstGeom prst="rect">
            <a:avLst/>
          </a:prstGeom>
        </p:spPr>
      </p:pic>
      <p:sp>
        <p:nvSpPr>
          <p:cNvPr id="2" name="Title 1"/>
          <p:cNvSpPr>
            <a:spLocks noGrp="1"/>
          </p:cNvSpPr>
          <p:nvPr>
            <p:ph type="title"/>
          </p:nvPr>
        </p:nvSpPr>
        <p:spPr>
          <a:xfrm>
            <a:off x="2127298" y="0"/>
            <a:ext cx="8271164" cy="533400"/>
          </a:xfrm>
        </p:spPr>
        <p:txBody>
          <a:bodyPr>
            <a:noAutofit/>
          </a:bodyPr>
          <a:lstStyle/>
          <a:p>
            <a:pPr algn="ctr"/>
            <a:r>
              <a:rPr lang="en-US" sz="4000" dirty="0">
                <a:latin typeface="Cambria Math" panose="02040503050406030204" pitchFamily="18" charset="0"/>
                <a:ea typeface="Cambria Math" panose="02040503050406030204" pitchFamily="18" charset="0"/>
              </a:rPr>
              <a:t>Nodes, Branches, Loops and Meshes</a:t>
            </a:r>
          </a:p>
        </p:txBody>
      </p:sp>
      <p:sp>
        <p:nvSpPr>
          <p:cNvPr id="3" name="TextBox 2"/>
          <p:cNvSpPr txBox="1"/>
          <p:nvPr/>
        </p:nvSpPr>
        <p:spPr>
          <a:xfrm>
            <a:off x="6173003" y="4982970"/>
            <a:ext cx="4561569" cy="1077218"/>
          </a:xfrm>
          <a:prstGeom prst="rect">
            <a:avLst/>
          </a:prstGeom>
          <a:solidFill>
            <a:schemeClr val="tx1">
              <a:lumMod val="95000"/>
            </a:schemeClr>
          </a:solidFill>
          <a:ln w="38100" cmpd="thickThin">
            <a:solidFill>
              <a:schemeClr val="accent1"/>
            </a:solidFill>
          </a:ln>
        </p:spPr>
        <p:txBody>
          <a:bodyPr wrap="square" rtlCol="0">
            <a:spAutoFit/>
          </a:bodyPr>
          <a:lstStyle/>
          <a:p>
            <a:r>
              <a:rPr lang="en-US" sz="1600" b="1" dirty="0">
                <a:solidFill>
                  <a:prstClr val="black"/>
                </a:solidFill>
                <a:latin typeface="Cambria Math" panose="02040503050406030204" pitchFamily="18" charset="0"/>
                <a:ea typeface="Cambria Math" panose="02040503050406030204" pitchFamily="18" charset="0"/>
              </a:rPr>
              <a:t>Loops</a:t>
            </a:r>
            <a:r>
              <a:rPr lang="en-US" sz="1600" dirty="0">
                <a:solidFill>
                  <a:prstClr val="black"/>
                </a:solidFill>
                <a:latin typeface="Cambria Math" panose="02040503050406030204" pitchFamily="18" charset="0"/>
                <a:ea typeface="Cambria Math" panose="02040503050406030204" pitchFamily="18" charset="0"/>
              </a:rPr>
              <a:t>: v1→R1→R2, R2→R3→R4, R4→i1, v1→R1→R3→R4, v1→R1→R3→i1, R2→R3→i1.</a:t>
            </a:r>
          </a:p>
          <a:p>
            <a:endParaRPr lang="en-US" sz="1600" dirty="0">
              <a:solidFill>
                <a:prstClr val="black"/>
              </a:solidFill>
              <a:latin typeface="Cambria Math" panose="02040503050406030204" pitchFamily="18" charset="0"/>
              <a:ea typeface="Cambria Math" panose="02040503050406030204" pitchFamily="18" charset="0"/>
            </a:endParaRPr>
          </a:p>
          <a:p>
            <a:r>
              <a:rPr lang="en-US" sz="1600" b="1" dirty="0">
                <a:solidFill>
                  <a:prstClr val="black"/>
                </a:solidFill>
                <a:latin typeface="Cambria Math" panose="02040503050406030204" pitchFamily="18" charset="0"/>
                <a:ea typeface="Cambria Math" panose="02040503050406030204" pitchFamily="18" charset="0"/>
              </a:rPr>
              <a:t>Meshes</a:t>
            </a:r>
            <a:r>
              <a:rPr lang="en-US" sz="1600" dirty="0">
                <a:solidFill>
                  <a:prstClr val="black"/>
                </a:solidFill>
                <a:latin typeface="Cambria Math" panose="02040503050406030204" pitchFamily="18" charset="0"/>
                <a:ea typeface="Cambria Math" panose="02040503050406030204" pitchFamily="18" charset="0"/>
              </a:rPr>
              <a:t>: v1→R1→R2, R2→R3→R4, R4→i1.</a:t>
            </a:r>
          </a:p>
        </p:txBody>
      </p:sp>
      <p:sp>
        <p:nvSpPr>
          <p:cNvPr id="7" name="TextBox 6"/>
          <p:cNvSpPr txBox="1"/>
          <p:nvPr/>
        </p:nvSpPr>
        <p:spPr>
          <a:xfrm>
            <a:off x="887221" y="703702"/>
            <a:ext cx="9675567" cy="3539430"/>
          </a:xfrm>
          <a:prstGeom prst="rect">
            <a:avLst/>
          </a:prstGeom>
          <a:solidFill>
            <a:schemeClr val="tx1">
              <a:lumMod val="95000"/>
            </a:schemeClr>
          </a:solidFill>
          <a:ln w="38100" cmpd="thickThin">
            <a:solidFill>
              <a:schemeClr val="accent1"/>
            </a:solidFill>
          </a:ln>
        </p:spPr>
        <p:txBody>
          <a:bodyPr wrap="square" rtlCol="0">
            <a:spAutoFit/>
          </a:bodyPr>
          <a:lstStyle/>
          <a:p>
            <a:pPr marL="285750" indent="-285750">
              <a:buFont typeface="Arial" panose="020B0604020202020204" pitchFamily="34" charset="0"/>
              <a:buChar char="•"/>
            </a:pPr>
            <a:r>
              <a:rPr lang="en-US" sz="1600" dirty="0">
                <a:solidFill>
                  <a:prstClr val="black"/>
                </a:solidFill>
                <a:latin typeface="Cambria Math" panose="02040503050406030204" pitchFamily="18" charset="0"/>
                <a:ea typeface="Cambria Math" panose="02040503050406030204" pitchFamily="18" charset="0"/>
              </a:rPr>
              <a:t>How many nodes, loops, meshes and branches does the circuit below contain?</a:t>
            </a:r>
          </a:p>
          <a:p>
            <a:pPr marL="285750" indent="-285750">
              <a:buFont typeface="Arial" panose="020B0604020202020204" pitchFamily="34" charset="0"/>
              <a:buChar char="•"/>
            </a:pPr>
            <a:endParaRPr lang="en-US" sz="1600" dirty="0">
              <a:solidFill>
                <a:schemeClr val="bg1"/>
              </a:solidFill>
              <a:latin typeface="Cambria Math" panose="02040503050406030204" pitchFamily="18" charset="0"/>
              <a:ea typeface="Cambria Math" panose="02040503050406030204" pitchFamily="18" charset="0"/>
            </a:endParaRPr>
          </a:p>
          <a:p>
            <a:r>
              <a:rPr lang="en-US" sz="1600" dirty="0">
                <a:solidFill>
                  <a:schemeClr val="bg1"/>
                </a:solidFill>
                <a:latin typeface="Cambria Math" panose="02040503050406030204" pitchFamily="18" charset="0"/>
                <a:ea typeface="Cambria Math" panose="02040503050406030204" pitchFamily="18" charset="0"/>
              </a:rPr>
              <a:t>The circuit below has 4 nodes, 6 loops, 3 meshes and 6 branches.</a:t>
            </a:r>
          </a:p>
          <a:p>
            <a:pPr marL="285750" indent="-285750">
              <a:buFont typeface="Arial" panose="020B0604020202020204" pitchFamily="34" charset="0"/>
              <a:buChar char="•"/>
            </a:pPr>
            <a:endParaRPr lang="en-US" sz="1600"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1600" dirty="0">
                <a:solidFill>
                  <a:schemeClr val="bg1"/>
                </a:solidFill>
                <a:latin typeface="Cambria Math" panose="02040503050406030204" pitchFamily="18" charset="0"/>
                <a:ea typeface="Cambria Math" panose="02040503050406030204" pitchFamily="18" charset="0"/>
              </a:rPr>
              <a:t>Which elements are connected in series in the circuit below?</a:t>
            </a:r>
          </a:p>
          <a:p>
            <a:pPr marL="285750" indent="-285750">
              <a:buFont typeface="Arial" panose="020B0604020202020204" pitchFamily="34" charset="0"/>
              <a:buChar char="•"/>
            </a:pPr>
            <a:endParaRPr lang="en-US" sz="1600" dirty="0">
              <a:solidFill>
                <a:schemeClr val="bg1"/>
              </a:solidFill>
              <a:latin typeface="Cambria Math" panose="02040503050406030204" pitchFamily="18" charset="0"/>
              <a:ea typeface="Cambria Math" panose="02040503050406030204" pitchFamily="18" charset="0"/>
            </a:endParaRPr>
          </a:p>
          <a:p>
            <a:r>
              <a:rPr lang="en-US" sz="1600" dirty="0">
                <a:solidFill>
                  <a:schemeClr val="bg1"/>
                </a:solidFill>
                <a:latin typeface="Cambria Math" panose="02040503050406030204" pitchFamily="18" charset="0"/>
                <a:ea typeface="Cambria Math" panose="02040503050406030204" pitchFamily="18" charset="0"/>
              </a:rPr>
              <a:t> v1 &amp; R1 are connected in series as they share a single node, i.e. n1.</a:t>
            </a:r>
          </a:p>
          <a:p>
            <a:pPr marL="285750" indent="-285750">
              <a:buFont typeface="Arial" panose="020B0604020202020204" pitchFamily="34" charset="0"/>
              <a:buChar char="•"/>
            </a:pPr>
            <a:endParaRPr lang="en-US" sz="1600"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1600" dirty="0">
                <a:solidFill>
                  <a:schemeClr val="bg1"/>
                </a:solidFill>
                <a:latin typeface="Cambria Math" panose="02040503050406030204" pitchFamily="18" charset="0"/>
                <a:ea typeface="Cambria Math" panose="02040503050406030204" pitchFamily="18" charset="0"/>
              </a:rPr>
              <a:t>Which elements are connected in parallel in the circuit below?</a:t>
            </a:r>
          </a:p>
          <a:p>
            <a:pPr marL="285750" indent="-285750">
              <a:buFont typeface="Arial" panose="020B0604020202020204" pitchFamily="34" charset="0"/>
              <a:buChar char="•"/>
            </a:pPr>
            <a:endParaRPr lang="en-US" sz="1600" dirty="0">
              <a:solidFill>
                <a:schemeClr val="bg1"/>
              </a:solidFill>
              <a:latin typeface="Cambria Math" panose="02040503050406030204" pitchFamily="18" charset="0"/>
              <a:ea typeface="Cambria Math" panose="02040503050406030204" pitchFamily="18" charset="0"/>
            </a:endParaRPr>
          </a:p>
          <a:p>
            <a:r>
              <a:rPr lang="en-US" sz="1600" dirty="0">
                <a:solidFill>
                  <a:schemeClr val="bg1"/>
                </a:solidFill>
                <a:latin typeface="Cambria Math" panose="02040503050406030204" pitchFamily="18" charset="0"/>
                <a:ea typeface="Cambria Math" panose="02040503050406030204" pitchFamily="18" charset="0"/>
              </a:rPr>
              <a:t>R4 &amp; i1 are connected in parallel as they are connected to the same two nodes n3 and n4.</a:t>
            </a:r>
          </a:p>
          <a:p>
            <a:endParaRPr lang="en-US" sz="1600" dirty="0">
              <a:solidFill>
                <a:schemeClr val="bg1"/>
              </a:solidFill>
              <a:latin typeface="Cambria Math" panose="02040503050406030204" pitchFamily="18" charset="0"/>
              <a:ea typeface="Cambria Math" panose="02040503050406030204" pitchFamily="18" charset="0"/>
            </a:endParaRPr>
          </a:p>
          <a:p>
            <a:r>
              <a:rPr lang="en-US" sz="1600" dirty="0">
                <a:solidFill>
                  <a:schemeClr val="bg1"/>
                </a:solidFill>
                <a:latin typeface="Cambria Math" panose="02040503050406030204" pitchFamily="18" charset="0"/>
                <a:ea typeface="Cambria Math" panose="02040503050406030204" pitchFamily="18" charset="0"/>
              </a:rPr>
              <a:t>Check:  (Eq. 2.12) branches = meshes + nodes – 1 = 3 + 4 – 1 = 6. Branches = 6.</a:t>
            </a:r>
          </a:p>
          <a:p>
            <a:pPr marL="285750" indent="-285750">
              <a:buFont typeface="Arial" panose="020B0604020202020204" pitchFamily="34" charset="0"/>
              <a:buChar char="•"/>
            </a:pPr>
            <a:endParaRPr lang="en-US" sz="1600" dirty="0">
              <a:solidFill>
                <a:schemeClr val="bg1"/>
              </a:solidFill>
              <a:latin typeface="Cambria Math" panose="02040503050406030204" pitchFamily="18" charset="0"/>
              <a:ea typeface="Cambria Math" panose="02040503050406030204" pitchFamily="18" charset="0"/>
            </a:endParaRPr>
          </a:p>
        </p:txBody>
      </p:sp>
      <p:sp>
        <p:nvSpPr>
          <p:cNvPr id="9" name="TextBox 8"/>
          <p:cNvSpPr txBox="1"/>
          <p:nvPr/>
        </p:nvSpPr>
        <p:spPr>
          <a:xfrm>
            <a:off x="1475183" y="4392375"/>
            <a:ext cx="356188" cy="276999"/>
          </a:xfrm>
          <a:prstGeom prst="rect">
            <a:avLst/>
          </a:prstGeom>
          <a:noFill/>
        </p:spPr>
        <p:txBody>
          <a:bodyPr wrap="none" rtlCol="0">
            <a:spAutoFit/>
          </a:bodyPr>
          <a:lstStyle/>
          <a:p>
            <a:r>
              <a:rPr lang="en-US" sz="1200" dirty="0">
                <a:solidFill>
                  <a:schemeClr val="bg1"/>
                </a:solidFill>
                <a:latin typeface="Cambria Math" panose="02040503050406030204" pitchFamily="18" charset="0"/>
                <a:ea typeface="Cambria Math" panose="02040503050406030204" pitchFamily="18" charset="0"/>
              </a:rPr>
              <a:t>n1</a:t>
            </a:r>
          </a:p>
        </p:txBody>
      </p:sp>
      <p:sp>
        <p:nvSpPr>
          <p:cNvPr id="11" name="TextBox 10"/>
          <p:cNvSpPr txBox="1"/>
          <p:nvPr/>
        </p:nvSpPr>
        <p:spPr>
          <a:xfrm>
            <a:off x="2886676" y="4377914"/>
            <a:ext cx="356188" cy="276999"/>
          </a:xfrm>
          <a:prstGeom prst="rect">
            <a:avLst/>
          </a:prstGeom>
          <a:noFill/>
        </p:spPr>
        <p:txBody>
          <a:bodyPr wrap="none" rtlCol="0">
            <a:spAutoFit/>
          </a:bodyPr>
          <a:lstStyle/>
          <a:p>
            <a:r>
              <a:rPr lang="en-US" sz="1200" dirty="0">
                <a:solidFill>
                  <a:schemeClr val="bg1"/>
                </a:solidFill>
                <a:latin typeface="Cambria Math" panose="02040503050406030204" pitchFamily="18" charset="0"/>
                <a:ea typeface="Cambria Math" panose="02040503050406030204" pitchFamily="18" charset="0"/>
              </a:rPr>
              <a:t>n2</a:t>
            </a:r>
          </a:p>
        </p:txBody>
      </p:sp>
      <p:sp>
        <p:nvSpPr>
          <p:cNvPr id="12" name="TextBox 11"/>
          <p:cNvSpPr txBox="1"/>
          <p:nvPr/>
        </p:nvSpPr>
        <p:spPr>
          <a:xfrm>
            <a:off x="4542829" y="4392375"/>
            <a:ext cx="356188" cy="276999"/>
          </a:xfrm>
          <a:prstGeom prst="rect">
            <a:avLst/>
          </a:prstGeom>
          <a:noFill/>
        </p:spPr>
        <p:txBody>
          <a:bodyPr wrap="none" rtlCol="0">
            <a:spAutoFit/>
          </a:bodyPr>
          <a:lstStyle/>
          <a:p>
            <a:r>
              <a:rPr lang="en-US" sz="1200" dirty="0">
                <a:solidFill>
                  <a:schemeClr val="bg1"/>
                </a:solidFill>
                <a:latin typeface="Cambria Math" panose="02040503050406030204" pitchFamily="18" charset="0"/>
                <a:ea typeface="Cambria Math" panose="02040503050406030204" pitchFamily="18" charset="0"/>
              </a:rPr>
              <a:t>n3</a:t>
            </a:r>
          </a:p>
        </p:txBody>
      </p:sp>
      <p:sp>
        <p:nvSpPr>
          <p:cNvPr id="13" name="TextBox 12"/>
          <p:cNvSpPr txBox="1"/>
          <p:nvPr/>
        </p:nvSpPr>
        <p:spPr>
          <a:xfrm>
            <a:off x="3336381" y="6237064"/>
            <a:ext cx="356188" cy="276999"/>
          </a:xfrm>
          <a:prstGeom prst="rect">
            <a:avLst/>
          </a:prstGeom>
          <a:noFill/>
        </p:spPr>
        <p:txBody>
          <a:bodyPr wrap="none" rtlCol="0">
            <a:spAutoFit/>
          </a:bodyPr>
          <a:lstStyle/>
          <a:p>
            <a:r>
              <a:rPr lang="en-US" sz="1200" dirty="0">
                <a:solidFill>
                  <a:schemeClr val="bg1"/>
                </a:solidFill>
                <a:latin typeface="Cambria Math" panose="02040503050406030204" pitchFamily="18" charset="0"/>
                <a:ea typeface="Cambria Math" panose="02040503050406030204" pitchFamily="18" charset="0"/>
              </a:rPr>
              <a:t>n4</a:t>
            </a:r>
          </a:p>
        </p:txBody>
      </p:sp>
    </p:spTree>
    <p:extLst>
      <p:ext uri="{BB962C8B-B14F-4D97-AF65-F5344CB8AC3E}">
        <p14:creationId xmlns:p14="http://schemas.microsoft.com/office/powerpoint/2010/main" val="3721780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 calcmode="lin" valueType="num">
                                      <p:cBhvr additive="base">
                                        <p:cTn id="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anim calcmode="lin" valueType="num">
                                      <p:cBhvr additive="base">
                                        <p:cTn id="35"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7">
                                            <p:txEl>
                                              <p:pRg st="6" end="6"/>
                                            </p:txEl>
                                          </p:spTgt>
                                        </p:tgtEl>
                                        <p:attrNameLst>
                                          <p:attrName>style.visibility</p:attrName>
                                        </p:attrNameLst>
                                      </p:cBhvr>
                                      <p:to>
                                        <p:strVal val="visible"/>
                                      </p:to>
                                    </p:set>
                                    <p:anim calcmode="lin" valueType="num">
                                      <p:cBhvr additive="base">
                                        <p:cTn id="41"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7">
                                            <p:txEl>
                                              <p:pRg st="8" end="8"/>
                                            </p:txEl>
                                          </p:spTgt>
                                        </p:tgtEl>
                                        <p:attrNameLst>
                                          <p:attrName>style.visibility</p:attrName>
                                        </p:attrNameLst>
                                      </p:cBhvr>
                                      <p:to>
                                        <p:strVal val="visible"/>
                                      </p:to>
                                    </p:set>
                                    <p:anim calcmode="lin" valueType="num">
                                      <p:cBhvr additive="base">
                                        <p:cTn id="47"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7">
                                            <p:txEl>
                                              <p:pRg st="10" end="10"/>
                                            </p:txEl>
                                          </p:spTgt>
                                        </p:tgtEl>
                                        <p:attrNameLst>
                                          <p:attrName>style.visibility</p:attrName>
                                        </p:attrNameLst>
                                      </p:cBhvr>
                                      <p:to>
                                        <p:strVal val="visible"/>
                                      </p:to>
                                    </p:set>
                                    <p:anim calcmode="lin" valueType="num">
                                      <p:cBhvr additive="base">
                                        <p:cTn id="53"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7">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7">
                                            <p:txEl>
                                              <p:pRg st="12" end="12"/>
                                            </p:txEl>
                                          </p:spTgt>
                                        </p:tgtEl>
                                        <p:attrNameLst>
                                          <p:attrName>style.visibility</p:attrName>
                                        </p:attrNameLst>
                                      </p:cBhvr>
                                      <p:to>
                                        <p:strVal val="visible"/>
                                      </p:to>
                                    </p:set>
                                    <p:anim calcmode="lin" valueType="num">
                                      <p:cBhvr additive="base">
                                        <p:cTn id="59" dur="500" fill="hold"/>
                                        <p:tgtEl>
                                          <p:spTgt spid="7">
                                            <p:txEl>
                                              <p:pRg st="12" end="12"/>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7">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P spid="11" grpId="0"/>
      <p:bldP spid="12"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4043449" y="1"/>
            <a:ext cx="5531049" cy="692349"/>
          </a:xfrm>
        </p:spPr>
        <p:txBody>
          <a:bodyPr/>
          <a:lstStyle/>
          <a:p>
            <a:r>
              <a:rPr lang="en-US" sz="4000" dirty="0">
                <a:latin typeface="+mn-lt"/>
              </a:rPr>
              <a:t>Notational Summary</a:t>
            </a:r>
          </a:p>
        </p:txBody>
      </p:sp>
      <p:sp>
        <p:nvSpPr>
          <p:cNvPr id="7" name="Rectangle 6"/>
          <p:cNvSpPr/>
          <p:nvPr/>
        </p:nvSpPr>
        <p:spPr>
          <a:xfrm>
            <a:off x="408373" y="641093"/>
            <a:ext cx="11425561" cy="563231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14313" indent="-214313">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Capital (upper case) letters generally used for constant (time invariant) quantities like DC voltage and DC current sources.</a:t>
            </a:r>
            <a:endParaRPr lang="en-US" dirty="0">
              <a:solidFill>
                <a:schemeClr val="bg1"/>
              </a:solidFill>
              <a:latin typeface="Arial" panose="020B0604020202020204" pitchFamily="34" charset="0"/>
              <a:cs typeface="Arial" panose="020B0604020202020204" pitchFamily="34" charset="0"/>
            </a:endParaRPr>
          </a:p>
          <a:p>
            <a:endPar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endParaRPr>
          </a:p>
          <a:p>
            <a:pPr marL="214313" indent="-214313">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Lower case letters are used for time varying quantities, including AC voltages and current along with transients. </a:t>
            </a:r>
          </a:p>
          <a:p>
            <a:pPr marL="214313" indent="-214313">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endParaRPr>
          </a:p>
          <a:p>
            <a:pPr marL="214313" indent="-214313">
              <a:buFont typeface="Arial" panose="020B0604020202020204" pitchFamily="34" charset="0"/>
              <a:buChar char="•"/>
            </a:pPr>
            <a:r>
              <a:rPr lang="en-US" b="1" dirty="0">
                <a:solidFill>
                  <a:schemeClr val="bg1"/>
                </a:solidFill>
                <a:latin typeface="Cambria Math" panose="02040503050406030204" pitchFamily="18" charset="0"/>
                <a:ea typeface="Cambria Math" panose="02040503050406030204" pitchFamily="18" charset="0"/>
                <a:cs typeface="Arial" panose="020B0604020202020204" pitchFamily="34" charset="0"/>
              </a:rPr>
              <a:t>Lower case letters are considered more general than upper case letters </a:t>
            </a:r>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and so are often used when results are valid for either time varying and time invariant quantities, as is the case with our text.</a:t>
            </a:r>
          </a:p>
          <a:p>
            <a:pPr marL="214313" indent="-214313">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endParaRPr>
          </a:p>
          <a:p>
            <a:pPr marL="214313" indent="-214313">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V, v, or v(t) used for voltage. (Some disciplines use E instead of V for dc voltage).</a:t>
            </a:r>
          </a:p>
          <a:p>
            <a:pPr marL="214313" indent="-214313">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endParaRPr>
          </a:p>
          <a:p>
            <a:pPr marL="214313" indent="-214313">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I, i, or i(t) used for current.</a:t>
            </a:r>
          </a:p>
          <a:p>
            <a:pPr marL="214313" indent="-214313">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endParaRPr>
          </a:p>
          <a:p>
            <a:pPr marL="214313" indent="-214313">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Q, q or q(t) used for charge.</a:t>
            </a:r>
          </a:p>
          <a:p>
            <a:pPr marL="214313" indent="-214313">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endParaRPr>
          </a:p>
          <a:p>
            <a:pPr marL="214313" indent="-214313">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P, p, or p(t) used for electrical power.</a:t>
            </a:r>
          </a:p>
          <a:p>
            <a:pPr marL="214313" indent="-214313">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endParaRPr>
          </a:p>
          <a:p>
            <a:pPr marL="214313" indent="-214313">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R used for resistance that is independent of time and/or voltage.</a:t>
            </a:r>
          </a:p>
          <a:p>
            <a:endPar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endParaRPr>
          </a:p>
          <a:p>
            <a:pPr marL="214313" indent="-214313">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Multiplication indicated by VI rather than V·I, as V·I is often used to denote multiplication via the vector dot product.</a:t>
            </a:r>
          </a:p>
        </p:txBody>
      </p:sp>
    </p:spTree>
    <p:extLst>
      <p:ext uri="{BB962C8B-B14F-4D97-AF65-F5344CB8AC3E}">
        <p14:creationId xmlns:p14="http://schemas.microsoft.com/office/powerpoint/2010/main" val="2830954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anim calcmode="lin" valueType="num">
                                      <p:cBhvr additive="base">
                                        <p:cTn id="7"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anim calcmode="lin" valueType="num">
                                      <p:cBhvr additive="base">
                                        <p:cTn id="11"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8" end="8"/>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xEl>
                                              <p:pRg st="10" end="10"/>
                                            </p:txEl>
                                          </p:spTgt>
                                        </p:tgtEl>
                                        <p:attrNameLst>
                                          <p:attrName>style.visibility</p:attrName>
                                        </p:attrNameLst>
                                      </p:cBhvr>
                                      <p:to>
                                        <p:strVal val="visible"/>
                                      </p:to>
                                    </p:set>
                                    <p:anim calcmode="lin" valueType="num">
                                      <p:cBhvr additive="base">
                                        <p:cTn id="15"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10" end="10"/>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
                                            <p:txEl>
                                              <p:pRg st="12" end="12"/>
                                            </p:txEl>
                                          </p:spTgt>
                                        </p:tgtEl>
                                        <p:attrNameLst>
                                          <p:attrName>style.visibility</p:attrName>
                                        </p:attrNameLst>
                                      </p:cBhvr>
                                      <p:to>
                                        <p:strVal val="visible"/>
                                      </p:to>
                                    </p:set>
                                    <p:anim calcmode="lin" valueType="num">
                                      <p:cBhvr additive="base">
                                        <p:cTn id="19" dur="500" fill="hold"/>
                                        <p:tgtEl>
                                          <p:spTgt spid="7">
                                            <p:txEl>
                                              <p:pRg st="12" end="1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12" end="1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
                                            <p:txEl>
                                              <p:pRg st="14" end="14"/>
                                            </p:txEl>
                                          </p:spTgt>
                                        </p:tgtEl>
                                        <p:attrNameLst>
                                          <p:attrName>style.visibility</p:attrName>
                                        </p:attrNameLst>
                                      </p:cBhvr>
                                      <p:to>
                                        <p:strVal val="visible"/>
                                      </p:to>
                                    </p:set>
                                    <p:anim calcmode="lin" valueType="num">
                                      <p:cBhvr additive="base">
                                        <p:cTn id="23" dur="500" fill="hold"/>
                                        <p:tgtEl>
                                          <p:spTgt spid="7">
                                            <p:txEl>
                                              <p:pRg st="14" end="1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7">
                                            <p:txEl>
                                              <p:pRg st="16" end="16"/>
                                            </p:txEl>
                                          </p:spTgt>
                                        </p:tgtEl>
                                        <p:attrNameLst>
                                          <p:attrName>style.visibility</p:attrName>
                                        </p:attrNameLst>
                                      </p:cBhvr>
                                      <p:to>
                                        <p:strVal val="visible"/>
                                      </p:to>
                                    </p:set>
                                    <p:anim calcmode="lin" valueType="num">
                                      <p:cBhvr additive="base">
                                        <p:cTn id="29" dur="500" fill="hold"/>
                                        <p:tgtEl>
                                          <p:spTgt spid="7">
                                            <p:txEl>
                                              <p:pRg st="16" end="1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1800" y="219364"/>
            <a:ext cx="6392333" cy="533400"/>
          </a:xfrm>
        </p:spPr>
        <p:txBody>
          <a:bodyPr>
            <a:noAutofit/>
          </a:bodyPr>
          <a:lstStyle/>
          <a:p>
            <a:pPr algn="ctr"/>
            <a:r>
              <a:rPr lang="en-US" sz="4000" dirty="0"/>
              <a:t>Resistor Examples</a:t>
            </a:r>
          </a:p>
        </p:txBody>
      </p:sp>
      <p:pic>
        <p:nvPicPr>
          <p:cNvPr id="4" name="Picture 3" title="digram of a wire wound resistor"/>
          <p:cNvPicPr>
            <a:picLocks noChangeAspect="1"/>
          </p:cNvPicPr>
          <p:nvPr/>
        </p:nvPicPr>
        <p:blipFill rotWithShape="1">
          <a:blip r:embed="rId3">
            <a:extLst>
              <a:ext uri="{28A0092B-C50C-407E-A947-70E740481C1C}">
                <a14:useLocalDpi xmlns:a14="http://schemas.microsoft.com/office/drawing/2010/main" val="0"/>
              </a:ext>
            </a:extLst>
          </a:blip>
          <a:srcRect l="2566" r="2566"/>
          <a:stretch/>
        </p:blipFill>
        <p:spPr>
          <a:xfrm>
            <a:off x="6359770" y="1336427"/>
            <a:ext cx="4083464" cy="1973873"/>
          </a:xfrm>
          <a:prstGeom prst="rect">
            <a:avLst/>
          </a:prstGeom>
        </p:spPr>
      </p:pic>
      <p:pic>
        <p:nvPicPr>
          <p:cNvPr id="3" name="Picture 2" title="diagram of a carbon resistor"/>
          <p:cNvPicPr>
            <a:picLocks noChangeAspect="1"/>
          </p:cNvPicPr>
          <p:nvPr/>
        </p:nvPicPr>
        <p:blipFill rotWithShape="1">
          <a:blip r:embed="rId4">
            <a:extLst>
              <a:ext uri="{28A0092B-C50C-407E-A947-70E740481C1C}">
                <a14:useLocalDpi xmlns:a14="http://schemas.microsoft.com/office/drawing/2010/main" val="0"/>
              </a:ext>
            </a:extLst>
          </a:blip>
          <a:srcRect l="2720" r="2720"/>
          <a:stretch/>
        </p:blipFill>
        <p:spPr>
          <a:xfrm>
            <a:off x="1761977" y="1336427"/>
            <a:ext cx="4070254" cy="1973873"/>
          </a:xfrm>
          <a:prstGeom prst="rect">
            <a:avLst/>
          </a:prstGeom>
        </p:spPr>
      </p:pic>
      <p:pic>
        <p:nvPicPr>
          <p:cNvPr id="6" name="Picture 5" title="diagram of a film resistor"/>
          <p:cNvPicPr>
            <a:picLocks noChangeAspect="1"/>
          </p:cNvPicPr>
          <p:nvPr/>
        </p:nvPicPr>
        <p:blipFill rotWithShape="1">
          <a:blip r:embed="rId5">
            <a:extLst>
              <a:ext uri="{28A0092B-C50C-407E-A947-70E740481C1C}">
                <a14:useLocalDpi xmlns:a14="http://schemas.microsoft.com/office/drawing/2010/main" val="0"/>
              </a:ext>
            </a:extLst>
          </a:blip>
          <a:srcRect l="2327" r="2327"/>
          <a:stretch/>
        </p:blipFill>
        <p:spPr>
          <a:xfrm>
            <a:off x="4047391" y="3893961"/>
            <a:ext cx="4097218" cy="1970586"/>
          </a:xfrm>
          <a:prstGeom prst="rect">
            <a:avLst/>
          </a:prstGeom>
        </p:spPr>
      </p:pic>
    </p:spTree>
    <p:extLst>
      <p:ext uri="{BB962C8B-B14F-4D97-AF65-F5344CB8AC3E}">
        <p14:creationId xmlns:p14="http://schemas.microsoft.com/office/powerpoint/2010/main" val="1002060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9345" y="0"/>
            <a:ext cx="6733309" cy="533400"/>
          </a:xfrm>
        </p:spPr>
        <p:txBody>
          <a:bodyPr>
            <a:noAutofit/>
          </a:bodyPr>
          <a:lstStyle/>
          <a:p>
            <a:pPr algn="ctr"/>
            <a:r>
              <a:rPr lang="en-US" sz="4000" dirty="0"/>
              <a:t>Resistor Color Code</a:t>
            </a:r>
          </a:p>
        </p:txBody>
      </p:sp>
      <p:sp>
        <p:nvSpPr>
          <p:cNvPr id="11" name="Rectangle 10"/>
          <p:cNvSpPr/>
          <p:nvPr/>
        </p:nvSpPr>
        <p:spPr>
          <a:xfrm>
            <a:off x="7634726" y="1158615"/>
            <a:ext cx="2804746" cy="4524315"/>
          </a:xfrm>
          <a:prstGeom prst="rect">
            <a:avLst/>
          </a:prstGeom>
          <a:solidFill>
            <a:schemeClr val="tx1">
              <a:lumMod val="95000"/>
            </a:schemeClr>
          </a:solidFill>
          <a:ln w="38100" cmpd="thickThin">
            <a:solidFill>
              <a:schemeClr val="accent1"/>
            </a:solidFill>
          </a:ln>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sng"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Mnemonic</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Better	   -    Black</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Be	   -    Brown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Right	   -    Red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Or	   -    Orange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Your	   -    Yellow</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Great	   -    Green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Big	   -    Blue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Venture -    Violet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Goes	   -    Grey</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Wrong    -    White</a:t>
            </a:r>
          </a:p>
        </p:txBody>
      </p:sp>
      <p:sp>
        <p:nvSpPr>
          <p:cNvPr id="7" name="TextBox 6">
            <a:extLst>
              <a:ext uri="{FF2B5EF4-FFF2-40B4-BE49-F238E27FC236}">
                <a16:creationId xmlns:a16="http://schemas.microsoft.com/office/drawing/2014/main" id="{EE70F09C-74CC-45C6-AE16-65B8D70F616A}"/>
              </a:ext>
            </a:extLst>
          </p:cNvPr>
          <p:cNvSpPr txBox="1"/>
          <p:nvPr/>
        </p:nvSpPr>
        <p:spPr>
          <a:xfrm>
            <a:off x="690283" y="6408996"/>
            <a:ext cx="9395011" cy="367152"/>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By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Adim</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Kassn</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 https://commons.wikimedia.org/wiki/File:Resistor_color_code.png</a:t>
            </a:r>
          </a:p>
        </p:txBody>
      </p:sp>
      <p:pic>
        <p:nvPicPr>
          <p:cNvPr id="4" name="Picture 3" descr="Chart, bar chart&#10;&#10;Description automatically generated">
            <a:extLst>
              <a:ext uri="{FF2B5EF4-FFF2-40B4-BE49-F238E27FC236}">
                <a16:creationId xmlns:a16="http://schemas.microsoft.com/office/drawing/2014/main" id="{4ADA91BC-B99B-468E-9B2F-DE1BC57BAD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720" y="552450"/>
            <a:ext cx="5268060" cy="5887272"/>
          </a:xfrm>
          <a:prstGeom prst="rect">
            <a:avLst/>
          </a:prstGeom>
        </p:spPr>
      </p:pic>
    </p:spTree>
    <p:extLst>
      <p:ext uri="{BB962C8B-B14F-4D97-AF65-F5344CB8AC3E}">
        <p14:creationId xmlns:p14="http://schemas.microsoft.com/office/powerpoint/2010/main" val="174924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700"/>
            <a:ext cx="9144000" cy="533400"/>
          </a:xfrm>
        </p:spPr>
        <p:txBody>
          <a:bodyPr>
            <a:noAutofit/>
          </a:bodyPr>
          <a:lstStyle/>
          <a:p>
            <a:pPr algn="ctr"/>
            <a:r>
              <a:rPr lang="en-US" sz="4000" dirty="0"/>
              <a:t>Resistor 4-Band Color Code Examples</a:t>
            </a:r>
          </a:p>
        </p:txBody>
      </p:sp>
      <p:sp>
        <p:nvSpPr>
          <p:cNvPr id="5" name="TextBox 4"/>
          <p:cNvSpPr txBox="1"/>
          <p:nvPr/>
        </p:nvSpPr>
        <p:spPr>
          <a:xfrm>
            <a:off x="6757116" y="1269324"/>
            <a:ext cx="3877632" cy="3970318"/>
          </a:xfrm>
          <a:prstGeom prst="rect">
            <a:avLst/>
          </a:prstGeom>
          <a:solidFill>
            <a:schemeClr val="tx1">
              <a:lumMod val="95000"/>
            </a:schemeClr>
          </a:solidFill>
          <a:ln w="38100" cmpd="thickThin">
            <a:solidFill>
              <a:schemeClr val="accent1"/>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Ex. 1. Brown – Black – Red – Gold.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What is resistor value and tolerance?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10 x 10</a:t>
            </a:r>
            <a:r>
              <a:rPr kumimoji="0" lang="en-US" sz="1800" b="0" i="0" u="none" strike="noStrike" kern="1200" cap="none" spc="0" normalizeH="0" baseline="30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2</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1000 → 1 k</a:t>
            </a:r>
            <a:r>
              <a:rPr kumimoji="0" lang="el-GR"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Ω</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±5%.</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Ex. 2. Red – Red – Black – Gold.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What is resistor value and tolerance?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22 x 10</a:t>
            </a:r>
            <a:r>
              <a:rPr kumimoji="0" lang="en-US" sz="1800" b="0" i="0" u="none" strike="noStrike" kern="1200" cap="none" spc="0" normalizeH="0" baseline="30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0</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22 → 22 </a:t>
            </a:r>
            <a:r>
              <a:rPr kumimoji="0" lang="el-GR"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Ω</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±5%.</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Ex. 3. Red – Violet – Gold – Gold.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What is resistor value and tolerance?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27 x 0.1 = 2.7 → 2.7 </a:t>
            </a:r>
            <a:r>
              <a:rPr kumimoji="0" lang="el-GR"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Ω</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±5%.</a:t>
            </a:r>
          </a:p>
        </p:txBody>
      </p:sp>
      <p:sp>
        <p:nvSpPr>
          <p:cNvPr id="7" name="TextBox 6">
            <a:extLst>
              <a:ext uri="{FF2B5EF4-FFF2-40B4-BE49-F238E27FC236}">
                <a16:creationId xmlns:a16="http://schemas.microsoft.com/office/drawing/2014/main" id="{DC503483-36E6-40D9-9A9E-53C713854B04}"/>
              </a:ext>
            </a:extLst>
          </p:cNvPr>
          <p:cNvSpPr txBox="1"/>
          <p:nvPr/>
        </p:nvSpPr>
        <p:spPr>
          <a:xfrm>
            <a:off x="690283" y="6436451"/>
            <a:ext cx="9395011" cy="367152"/>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By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Adim</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Kassn</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 https://commons.wikimedia.org/wiki/File:Resistor_color_code.png</a:t>
            </a:r>
          </a:p>
        </p:txBody>
      </p:sp>
      <p:pic>
        <p:nvPicPr>
          <p:cNvPr id="8" name="Picture 7" descr="Chart, bar chart&#10;&#10;Description automatically generated">
            <a:extLst>
              <a:ext uri="{FF2B5EF4-FFF2-40B4-BE49-F238E27FC236}">
                <a16:creationId xmlns:a16="http://schemas.microsoft.com/office/drawing/2014/main" id="{FCA30512-2B2C-4793-8137-0A12A9BD4A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145" y="571500"/>
            <a:ext cx="5268060" cy="5887272"/>
          </a:xfrm>
          <a:prstGeom prst="rect">
            <a:avLst/>
          </a:prstGeom>
        </p:spPr>
      </p:pic>
    </p:spTree>
    <p:extLst>
      <p:ext uri="{BB962C8B-B14F-4D97-AF65-F5344CB8AC3E}">
        <p14:creationId xmlns:p14="http://schemas.microsoft.com/office/powerpoint/2010/main" val="3458219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 calcmode="lin" valueType="num">
                                      <p:cBhvr additive="base">
                                        <p:cTn id="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 calcmode="lin" valueType="num">
                                      <p:cBhvr additive="base">
                                        <p:cTn id="13"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 calcmode="lin" valueType="num">
                                      <p:cBhvr additive="base">
                                        <p:cTn id="19"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anim calcmode="lin" valueType="num">
                                      <p:cBhvr additive="base">
                                        <p:cTn id="25"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anim calcmode="lin" valueType="num">
                                      <p:cBhvr additive="base">
                                        <p:cTn id="31"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11" end="11"/>
                                            </p:txEl>
                                          </p:spTgt>
                                        </p:tgtEl>
                                        <p:attrNameLst>
                                          <p:attrName>style.visibility</p:attrName>
                                        </p:attrNameLst>
                                      </p:cBhvr>
                                      <p:to>
                                        <p:strVal val="visible"/>
                                      </p:to>
                                    </p:set>
                                    <p:anim calcmode="lin" valueType="num">
                                      <p:cBhvr additive="base">
                                        <p:cTn id="37"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xEl>
                                              <p:pRg st="13" end="13"/>
                                            </p:txEl>
                                          </p:spTgt>
                                        </p:tgtEl>
                                        <p:attrNameLst>
                                          <p:attrName>style.visibility</p:attrName>
                                        </p:attrNameLst>
                                      </p:cBhvr>
                                      <p:to>
                                        <p:strVal val="visible"/>
                                      </p:to>
                                    </p:set>
                                    <p:anim calcmode="lin" valueType="num">
                                      <p:cBhvr additive="base">
                                        <p:cTn id="43" dur="500" fill="hold"/>
                                        <p:tgtEl>
                                          <p:spTgt spid="5">
                                            <p:txEl>
                                              <p:pRg st="13" end="1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0220" y="85541"/>
            <a:ext cx="8271164" cy="533400"/>
          </a:xfrm>
        </p:spPr>
        <p:txBody>
          <a:bodyPr>
            <a:noAutofit/>
          </a:bodyPr>
          <a:lstStyle/>
          <a:p>
            <a:pPr algn="ctr"/>
            <a:r>
              <a:rPr lang="en-US" sz="4400" dirty="0">
                <a:latin typeface="Cambria Math" panose="02040503050406030204" pitchFamily="18" charset="0"/>
                <a:ea typeface="Cambria Math" panose="02040503050406030204" pitchFamily="18" charset="0"/>
              </a:rPr>
              <a:t>Kirchhoff’s Current Law (KCL)</a:t>
            </a:r>
          </a:p>
        </p:txBody>
      </p:sp>
      <mc:AlternateContent xmlns:mc="http://schemas.openxmlformats.org/markup-compatibility/2006" xmlns:a14="http://schemas.microsoft.com/office/drawing/2010/main">
        <mc:Choice Requires="a14">
          <p:sp>
            <p:nvSpPr>
              <p:cNvPr id="7" name="TextBox 6"/>
              <p:cNvSpPr txBox="1"/>
              <p:nvPr/>
            </p:nvSpPr>
            <p:spPr>
              <a:xfrm>
                <a:off x="230820" y="865521"/>
                <a:ext cx="11656380" cy="5740098"/>
              </a:xfrm>
              <a:prstGeom prst="rect">
                <a:avLst/>
              </a:prstGeom>
              <a:solidFill>
                <a:schemeClr val="tx1">
                  <a:lumMod val="95000"/>
                </a:schemeClr>
              </a:solidFill>
              <a:ln w="38100" cmpd="thickThin">
                <a:solidFill>
                  <a:schemeClr val="accent1"/>
                </a:solidFill>
              </a:ln>
            </p:spPr>
            <p:txBody>
              <a:bodyPr wrap="square" rtlCol="0">
                <a:spAutoFit/>
              </a:bodyPr>
              <a:lstStyle/>
              <a:p>
                <a:pPr marL="285750" indent="-285750">
                  <a:buFont typeface="Arial" panose="020B0604020202020204" pitchFamily="34" charset="0"/>
                  <a:buChar char="•"/>
                </a:pPr>
                <a:r>
                  <a:rPr lang="en-US" sz="2000" dirty="0">
                    <a:solidFill>
                      <a:srgbClr val="000000"/>
                    </a:solidFill>
                    <a:latin typeface="Cambria Math" panose="02040503050406030204" pitchFamily="18" charset="0"/>
                    <a:ea typeface="Cambria Math" panose="02040503050406030204" pitchFamily="18" charset="0"/>
                  </a:rPr>
                  <a:t>Algebraic sum of currents entering a node (or closed boundary) equals zero. </a:t>
                </a:r>
              </a:p>
              <a:p>
                <a:pPr marL="285750" indent="-285750">
                  <a:buFont typeface="Arial" panose="020B0604020202020204" pitchFamily="34" charset="0"/>
                  <a:buChar char="•"/>
                </a:pPr>
                <a:endParaRPr lang="en-US" sz="2000" dirty="0">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nary>
                        <m:naryPr>
                          <m:chr m:val="∑"/>
                          <m:ctrlPr>
                            <a:rPr lang="en-US" i="1" smtClean="0">
                              <a:solidFill>
                                <a:srgbClr val="000000"/>
                              </a:solidFill>
                              <a:latin typeface="Cambria Math" panose="02040503050406030204" pitchFamily="18" charset="0"/>
                              <a:ea typeface="Cambria Math" panose="02040503050406030204" pitchFamily="18" charset="0"/>
                            </a:rPr>
                          </m:ctrlPr>
                        </m:naryPr>
                        <m:sub>
                          <m:r>
                            <m:rPr>
                              <m:sty m:val="p"/>
                              <m:brk m:alnAt="23"/>
                            </m:rPr>
                            <a:rPr lang="en-US" smtClean="0">
                              <a:solidFill>
                                <a:srgbClr val="000000"/>
                              </a:solidFill>
                              <a:latin typeface="Cambria Math" panose="02040503050406030204" pitchFamily="18" charset="0"/>
                              <a:ea typeface="Cambria Math" panose="02040503050406030204" pitchFamily="18" charset="0"/>
                            </a:rPr>
                            <m:t>n</m:t>
                          </m:r>
                          <m:r>
                            <a:rPr lang="en-US" smtClean="0">
                              <a:solidFill>
                                <a:srgbClr val="000000"/>
                              </a:solidFill>
                              <a:latin typeface="Cambria Math" panose="02040503050406030204" pitchFamily="18" charset="0"/>
                              <a:ea typeface="Cambria Math" panose="02040503050406030204" pitchFamily="18" charset="0"/>
                            </a:rPr>
                            <m:t>=1</m:t>
                          </m:r>
                        </m:sub>
                        <m:sup>
                          <m:r>
                            <m:rPr>
                              <m:sty m:val="p"/>
                            </m:rPr>
                            <a:rPr lang="en-US" smtClean="0">
                              <a:solidFill>
                                <a:srgbClr val="000000"/>
                              </a:solidFill>
                              <a:latin typeface="Cambria Math" panose="02040503050406030204" pitchFamily="18" charset="0"/>
                              <a:ea typeface="Cambria Math" panose="02040503050406030204" pitchFamily="18" charset="0"/>
                            </a:rPr>
                            <m:t>N</m:t>
                          </m:r>
                        </m:sup>
                        <m:e>
                          <m:sSub>
                            <m:sSubPr>
                              <m:ctrlPr>
                                <a:rPr lang="en-US" i="1" smtClean="0">
                                  <a:solidFill>
                                    <a:srgbClr val="000000"/>
                                  </a:solidFill>
                                  <a:latin typeface="Cambria Math" panose="02040503050406030204" pitchFamily="18" charset="0"/>
                                  <a:ea typeface="Cambria Math" panose="02040503050406030204" pitchFamily="18" charset="0"/>
                                </a:rPr>
                              </m:ctrlPr>
                            </m:sSubPr>
                            <m:e>
                              <m:r>
                                <m:rPr>
                                  <m:sty m:val="p"/>
                                </m:rPr>
                                <a:rPr lang="en-US" smtClean="0">
                                  <a:solidFill>
                                    <a:srgbClr val="000000"/>
                                  </a:solidFill>
                                  <a:latin typeface="Cambria Math" panose="02040503050406030204" pitchFamily="18" charset="0"/>
                                  <a:ea typeface="Cambria Math" panose="02040503050406030204" pitchFamily="18" charset="0"/>
                                </a:rPr>
                                <m:t>i</m:t>
                              </m:r>
                            </m:e>
                            <m:sub>
                              <m:r>
                                <m:rPr>
                                  <m:sty m:val="p"/>
                                </m:rPr>
                                <a:rPr lang="en-US" smtClean="0">
                                  <a:solidFill>
                                    <a:srgbClr val="000000"/>
                                  </a:solidFill>
                                  <a:latin typeface="Cambria Math" panose="02040503050406030204" pitchFamily="18" charset="0"/>
                                  <a:ea typeface="Cambria Math" panose="02040503050406030204" pitchFamily="18" charset="0"/>
                                </a:rPr>
                                <m:t>n</m:t>
                              </m:r>
                            </m:sub>
                          </m:sSub>
                          <m:r>
                            <a:rPr lang="en-US" smtClean="0">
                              <a:solidFill>
                                <a:srgbClr val="000000"/>
                              </a:solidFill>
                              <a:latin typeface="Cambria Math" panose="02040503050406030204" pitchFamily="18" charset="0"/>
                              <a:ea typeface="Cambria Math" panose="02040503050406030204" pitchFamily="18" charset="0"/>
                            </a:rPr>
                            <m:t>=0.</m:t>
                          </m:r>
                        </m:e>
                      </m:nary>
                    </m:oMath>
                  </m:oMathPara>
                </a14:m>
                <a:endParaRPr lang="en-US" dirty="0">
                  <a:solidFill>
                    <a:srgbClr val="000000"/>
                  </a:solidFill>
                  <a:latin typeface="Cambria Math" panose="02040503050406030204" pitchFamily="18" charset="0"/>
                  <a:ea typeface="Cambria Math" panose="02040503050406030204" pitchFamily="18" charset="0"/>
                </a:endParaRPr>
              </a:p>
              <a:p>
                <a:endParaRPr lang="en-US" sz="2000" dirty="0">
                  <a:solidFill>
                    <a:srgbClr val="000000"/>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2000" dirty="0">
                    <a:solidFill>
                      <a:srgbClr val="000000"/>
                    </a:solidFill>
                    <a:latin typeface="Cambria Math" panose="02040503050406030204" pitchFamily="18" charset="0"/>
                    <a:ea typeface="Cambria Math" panose="02040503050406030204" pitchFamily="18" charset="0"/>
                  </a:rPr>
                  <a:t>N is the number of branches, whereas i</a:t>
                </a:r>
                <a:r>
                  <a:rPr lang="en-US" sz="2000" baseline="-25000" dirty="0">
                    <a:solidFill>
                      <a:srgbClr val="000000"/>
                    </a:solidFill>
                    <a:latin typeface="Cambria Math" panose="02040503050406030204" pitchFamily="18" charset="0"/>
                    <a:ea typeface="Cambria Math" panose="02040503050406030204" pitchFamily="18" charset="0"/>
                  </a:rPr>
                  <a:t>n</a:t>
                </a:r>
                <a:r>
                  <a:rPr lang="en-US" sz="2000" dirty="0">
                    <a:solidFill>
                      <a:srgbClr val="000000"/>
                    </a:solidFill>
                    <a:latin typeface="Cambria Math" panose="02040503050406030204" pitchFamily="18" charset="0"/>
                    <a:ea typeface="Cambria Math" panose="02040503050406030204" pitchFamily="18" charset="0"/>
                  </a:rPr>
                  <a:t> is the nth current entering or leaving a node. </a:t>
                </a:r>
              </a:p>
              <a:p>
                <a:pPr marL="285750" indent="-285750">
                  <a:buFont typeface="Arial" panose="020B0604020202020204" pitchFamily="34" charset="0"/>
                  <a:buChar char="•"/>
                </a:pPr>
                <a:endParaRPr lang="en-US" sz="2000" dirty="0">
                  <a:solidFill>
                    <a:srgbClr val="000000"/>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2000" dirty="0">
                    <a:solidFill>
                      <a:srgbClr val="000000"/>
                    </a:solidFill>
                    <a:latin typeface="Cambria Math" panose="02040503050406030204" pitchFamily="18" charset="0"/>
                    <a:ea typeface="Cambria Math" panose="02040503050406030204" pitchFamily="18" charset="0"/>
                  </a:rPr>
                  <a:t>Sum of the currents entering a node equals the sum of current leaving the node, or closed boundary.</a:t>
                </a:r>
              </a:p>
              <a:p>
                <a:pPr marL="285750" indent="-285750">
                  <a:buFont typeface="Arial" panose="020B0604020202020204" pitchFamily="34" charset="0"/>
                  <a:buChar char="•"/>
                </a:pPr>
                <a:endParaRPr lang="en-US" sz="2000" dirty="0">
                  <a:solidFill>
                    <a:srgbClr val="000000"/>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2000" dirty="0">
                    <a:solidFill>
                      <a:srgbClr val="000000"/>
                    </a:solidFill>
                    <a:latin typeface="Cambria Math" panose="02040503050406030204" pitchFamily="18" charset="0"/>
                    <a:ea typeface="Cambria Math" panose="02040503050406030204" pitchFamily="18" charset="0"/>
                  </a:rPr>
                  <a:t>Conservation of charge.</a:t>
                </a:r>
              </a:p>
              <a:p>
                <a:pPr marL="285750" indent="-285750">
                  <a:buFont typeface="Arial" panose="020B0604020202020204" pitchFamily="34" charset="0"/>
                  <a:buChar char="•"/>
                </a:pPr>
                <a:endParaRPr lang="en-US" sz="2000" dirty="0">
                  <a:solidFill>
                    <a:srgbClr val="000000"/>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2000" dirty="0">
                    <a:solidFill>
                      <a:schemeClr val="bg1"/>
                    </a:solidFill>
                    <a:latin typeface="Cambria Math" panose="02040503050406030204" pitchFamily="18" charset="0"/>
                    <a:ea typeface="Cambria Math" panose="02040503050406030204" pitchFamily="18" charset="0"/>
                  </a:rPr>
                  <a:t>What is the relationship between i</a:t>
                </a:r>
                <a:r>
                  <a:rPr lang="en-US" sz="2000" baseline="-25000" dirty="0">
                    <a:solidFill>
                      <a:schemeClr val="bg1"/>
                    </a:solidFill>
                    <a:latin typeface="Cambria Math" panose="02040503050406030204" pitchFamily="18" charset="0"/>
                    <a:ea typeface="Cambria Math" panose="02040503050406030204" pitchFamily="18" charset="0"/>
                  </a:rPr>
                  <a:t>1</a:t>
                </a:r>
                <a:r>
                  <a:rPr lang="en-US" sz="2000" dirty="0">
                    <a:solidFill>
                      <a:schemeClr val="bg1"/>
                    </a:solidFill>
                    <a:latin typeface="Cambria Math" panose="02040503050406030204" pitchFamily="18" charset="0"/>
                    <a:ea typeface="Cambria Math" panose="02040503050406030204" pitchFamily="18" charset="0"/>
                  </a:rPr>
                  <a:t> through i</a:t>
                </a:r>
                <a:r>
                  <a:rPr lang="en-US" sz="2000" baseline="-25000" dirty="0">
                    <a:solidFill>
                      <a:schemeClr val="bg1"/>
                    </a:solidFill>
                    <a:latin typeface="Cambria Math" panose="02040503050406030204" pitchFamily="18" charset="0"/>
                    <a:ea typeface="Cambria Math" panose="02040503050406030204" pitchFamily="18" charset="0"/>
                  </a:rPr>
                  <a:t>6</a:t>
                </a:r>
                <a:r>
                  <a:rPr lang="en-US" sz="2000" dirty="0">
                    <a:solidFill>
                      <a:schemeClr val="bg1"/>
                    </a:solidFill>
                    <a:latin typeface="Cambria Math" panose="02040503050406030204" pitchFamily="18" charset="0"/>
                    <a:ea typeface="Cambria Math" panose="02040503050406030204" pitchFamily="18" charset="0"/>
                  </a:rPr>
                  <a:t> in the adjacent diagram?</a:t>
                </a:r>
              </a:p>
              <a:p>
                <a:pPr marL="285750" indent="-285750">
                  <a:buFont typeface="Arial" panose="020B0604020202020204" pitchFamily="34" charset="0"/>
                  <a:buChar char="•"/>
                </a:pPr>
                <a:endParaRPr lang="en-US" sz="2000" dirty="0">
                  <a:solidFill>
                    <a:schemeClr val="bg1"/>
                  </a:solidFill>
                  <a:latin typeface="Cambria Math" panose="02040503050406030204" pitchFamily="18" charset="0"/>
                  <a:ea typeface="Cambria Math" panose="02040503050406030204" pitchFamily="18" charset="0"/>
                </a:endParaRPr>
              </a:p>
              <a:p>
                <a:pPr lvl="1"/>
                <a14:m>
                  <m:oMathPara xmlns:m="http://schemas.openxmlformats.org/officeDocument/2006/math">
                    <m:oMathParaPr>
                      <m:jc m:val="left"/>
                    </m:oMathParaPr>
                    <m:oMath xmlns:m="http://schemas.openxmlformats.org/officeDocument/2006/math">
                      <m:nary>
                        <m:naryPr>
                          <m:chr m:val="∑"/>
                          <m:ctrlPr>
                            <a:rPr lang="en-US" sz="2000" i="1">
                              <a:solidFill>
                                <a:srgbClr val="000000"/>
                              </a:solidFill>
                              <a:latin typeface="Cambria Math" panose="02040503050406030204" pitchFamily="18" charset="0"/>
                              <a:ea typeface="Cambria Math" panose="02040503050406030204" pitchFamily="18" charset="0"/>
                            </a:rPr>
                          </m:ctrlPr>
                        </m:naryPr>
                        <m:sub>
                          <m:r>
                            <m:rPr>
                              <m:sty m:val="p"/>
                              <m:brk m:alnAt="23"/>
                            </m:rPr>
                            <a:rPr lang="en-US" sz="2000">
                              <a:solidFill>
                                <a:srgbClr val="000000"/>
                              </a:solidFill>
                              <a:latin typeface="Cambria Math" panose="02040503050406030204" pitchFamily="18" charset="0"/>
                              <a:ea typeface="Cambria Math" panose="02040503050406030204" pitchFamily="18" charset="0"/>
                            </a:rPr>
                            <m:t>n</m:t>
                          </m:r>
                          <m:r>
                            <a:rPr lang="en-US" sz="2000">
                              <a:solidFill>
                                <a:srgbClr val="000000"/>
                              </a:solidFill>
                              <a:latin typeface="Cambria Math" panose="02040503050406030204" pitchFamily="18" charset="0"/>
                              <a:ea typeface="Cambria Math" panose="02040503050406030204" pitchFamily="18" charset="0"/>
                            </a:rPr>
                            <m:t>=1</m:t>
                          </m:r>
                        </m:sub>
                        <m:sup>
                          <m:r>
                            <a:rPr lang="en-US" sz="2000" b="0" i="0" smtClean="0">
                              <a:solidFill>
                                <a:srgbClr val="000000"/>
                              </a:solidFill>
                              <a:latin typeface="Cambria Math" panose="02040503050406030204" pitchFamily="18" charset="0"/>
                              <a:ea typeface="Cambria Math" panose="02040503050406030204" pitchFamily="18" charset="0"/>
                            </a:rPr>
                            <m:t>6</m:t>
                          </m:r>
                        </m:sup>
                        <m:e>
                          <m:sSub>
                            <m:sSubPr>
                              <m:ctrlPr>
                                <a:rPr lang="en-US" sz="2000" i="1">
                                  <a:solidFill>
                                    <a:srgbClr val="000000"/>
                                  </a:solidFill>
                                  <a:latin typeface="Cambria Math" panose="02040503050406030204" pitchFamily="18" charset="0"/>
                                  <a:ea typeface="Cambria Math" panose="02040503050406030204" pitchFamily="18" charset="0"/>
                                </a:rPr>
                              </m:ctrlPr>
                            </m:sSubPr>
                            <m:e>
                              <m:r>
                                <m:rPr>
                                  <m:sty m:val="p"/>
                                </m:rPr>
                                <a:rPr lang="en-US" sz="2000">
                                  <a:solidFill>
                                    <a:srgbClr val="000000"/>
                                  </a:solidFill>
                                  <a:latin typeface="Cambria Math" panose="02040503050406030204" pitchFamily="18" charset="0"/>
                                  <a:ea typeface="Cambria Math" panose="02040503050406030204" pitchFamily="18" charset="0"/>
                                </a:rPr>
                                <m:t>i</m:t>
                              </m:r>
                            </m:e>
                            <m:sub>
                              <m:r>
                                <m:rPr>
                                  <m:sty m:val="p"/>
                                </m:rPr>
                                <a:rPr lang="en-US" sz="2000">
                                  <a:solidFill>
                                    <a:srgbClr val="000000"/>
                                  </a:solidFill>
                                  <a:latin typeface="Cambria Math" panose="02040503050406030204" pitchFamily="18" charset="0"/>
                                  <a:ea typeface="Cambria Math" panose="02040503050406030204" pitchFamily="18" charset="0"/>
                                </a:rPr>
                                <m:t>n</m:t>
                              </m:r>
                            </m:sub>
                          </m:sSub>
                          <m:r>
                            <a:rPr lang="en-US" sz="2000">
                              <a:solidFill>
                                <a:srgbClr val="000000"/>
                              </a:solidFill>
                              <a:latin typeface="Cambria Math" panose="02040503050406030204" pitchFamily="18" charset="0"/>
                              <a:ea typeface="Cambria Math" panose="02040503050406030204" pitchFamily="18" charset="0"/>
                            </a:rPr>
                            <m:t>=0.</m:t>
                          </m:r>
                        </m:e>
                      </m:nary>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m:rPr>
                              <m:sty m:val="p"/>
                            </m:rPr>
                            <a:rPr lang="en-US" sz="2000" b="0" i="0" smtClean="0">
                              <a:solidFill>
                                <a:srgbClr val="000000"/>
                              </a:solidFill>
                              <a:latin typeface="Cambria Math" panose="02040503050406030204" pitchFamily="18" charset="0"/>
                              <a:ea typeface="Cambria Math" panose="02040503050406030204" pitchFamily="18" charset="0"/>
                            </a:rPr>
                            <m:t>i</m:t>
                          </m:r>
                        </m:e>
                        <m:sub>
                          <m:r>
                            <a:rPr lang="en-US" sz="2000" b="0" i="0" smtClean="0">
                              <a:solidFill>
                                <a:srgbClr val="000000"/>
                              </a:solidFill>
                              <a:latin typeface="Cambria Math" panose="02040503050406030204" pitchFamily="18" charset="0"/>
                              <a:ea typeface="Cambria Math" panose="02040503050406030204" pitchFamily="18" charset="0"/>
                            </a:rPr>
                            <m:t>1</m:t>
                          </m:r>
                        </m:sub>
                      </m:sSub>
                      <m:r>
                        <a:rPr lang="en-US" sz="2000" b="0" i="0"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m:rPr>
                              <m:sty m:val="p"/>
                            </m:rPr>
                            <a:rPr lang="en-US" sz="2000" b="0" i="0" smtClean="0">
                              <a:solidFill>
                                <a:srgbClr val="000000"/>
                              </a:solidFill>
                              <a:latin typeface="Cambria Math" panose="02040503050406030204" pitchFamily="18" charset="0"/>
                              <a:ea typeface="Cambria Math" panose="02040503050406030204" pitchFamily="18" charset="0"/>
                            </a:rPr>
                            <m:t>i</m:t>
                          </m:r>
                        </m:e>
                        <m:sub>
                          <m:r>
                            <a:rPr lang="en-US" sz="2000" b="0" i="0" smtClean="0">
                              <a:solidFill>
                                <a:srgbClr val="000000"/>
                              </a:solidFill>
                              <a:latin typeface="Cambria Math" panose="02040503050406030204" pitchFamily="18" charset="0"/>
                              <a:ea typeface="Cambria Math" panose="02040503050406030204" pitchFamily="18" charset="0"/>
                            </a:rPr>
                            <m:t>2</m:t>
                          </m:r>
                        </m:sub>
                      </m:sSub>
                      <m:r>
                        <a:rPr lang="en-US" sz="2000" b="0" i="0"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m:rPr>
                              <m:sty m:val="p"/>
                            </m:rPr>
                            <a:rPr lang="en-US" sz="2000" b="0" i="0" smtClean="0">
                              <a:solidFill>
                                <a:srgbClr val="000000"/>
                              </a:solidFill>
                              <a:latin typeface="Cambria Math" panose="02040503050406030204" pitchFamily="18" charset="0"/>
                              <a:ea typeface="Cambria Math" panose="02040503050406030204" pitchFamily="18" charset="0"/>
                            </a:rPr>
                            <m:t>i</m:t>
                          </m:r>
                        </m:e>
                        <m:sub>
                          <m:r>
                            <a:rPr lang="en-US" sz="2000" b="0" i="0" smtClean="0">
                              <a:solidFill>
                                <a:srgbClr val="000000"/>
                              </a:solidFill>
                              <a:latin typeface="Cambria Math" panose="02040503050406030204" pitchFamily="18" charset="0"/>
                              <a:ea typeface="Cambria Math" panose="02040503050406030204" pitchFamily="18" charset="0"/>
                            </a:rPr>
                            <m:t>3</m:t>
                          </m:r>
                        </m:sub>
                      </m:sSub>
                      <m:r>
                        <a:rPr lang="en-US" sz="2000" b="0" i="0"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m:rPr>
                              <m:sty m:val="p"/>
                            </m:rPr>
                            <a:rPr lang="en-US" sz="2000" b="0" i="0" smtClean="0">
                              <a:solidFill>
                                <a:srgbClr val="000000"/>
                              </a:solidFill>
                              <a:latin typeface="Cambria Math" panose="02040503050406030204" pitchFamily="18" charset="0"/>
                              <a:ea typeface="Cambria Math" panose="02040503050406030204" pitchFamily="18" charset="0"/>
                            </a:rPr>
                            <m:t>i</m:t>
                          </m:r>
                        </m:e>
                        <m:sub>
                          <m:r>
                            <a:rPr lang="en-US" sz="2000" b="0" i="0" smtClean="0">
                              <a:solidFill>
                                <a:srgbClr val="000000"/>
                              </a:solidFill>
                              <a:latin typeface="Cambria Math" panose="02040503050406030204" pitchFamily="18" charset="0"/>
                              <a:ea typeface="Cambria Math" panose="02040503050406030204" pitchFamily="18" charset="0"/>
                            </a:rPr>
                            <m:t>4</m:t>
                          </m:r>
                        </m:sub>
                      </m:sSub>
                      <m:r>
                        <a:rPr lang="en-US" sz="2000" b="0" i="0"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m:rPr>
                              <m:sty m:val="p"/>
                            </m:rPr>
                            <a:rPr lang="en-US" sz="2000" b="0" i="0" smtClean="0">
                              <a:solidFill>
                                <a:srgbClr val="000000"/>
                              </a:solidFill>
                              <a:latin typeface="Cambria Math" panose="02040503050406030204" pitchFamily="18" charset="0"/>
                              <a:ea typeface="Cambria Math" panose="02040503050406030204" pitchFamily="18" charset="0"/>
                            </a:rPr>
                            <m:t>i</m:t>
                          </m:r>
                        </m:e>
                        <m:sub>
                          <m:r>
                            <a:rPr lang="en-US" sz="2000" b="0" i="0" smtClean="0">
                              <a:solidFill>
                                <a:srgbClr val="000000"/>
                              </a:solidFill>
                              <a:latin typeface="Cambria Math" panose="02040503050406030204" pitchFamily="18" charset="0"/>
                              <a:ea typeface="Cambria Math" panose="02040503050406030204" pitchFamily="18" charset="0"/>
                            </a:rPr>
                            <m:t>5</m:t>
                          </m:r>
                        </m:sub>
                      </m:sSub>
                      <m:r>
                        <a:rPr lang="en-US" sz="2000" b="0" i="0"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m:rPr>
                              <m:sty m:val="p"/>
                            </m:rPr>
                            <a:rPr lang="en-US" sz="2000" b="0" i="0" smtClean="0">
                              <a:solidFill>
                                <a:srgbClr val="000000"/>
                              </a:solidFill>
                              <a:latin typeface="Cambria Math" panose="02040503050406030204" pitchFamily="18" charset="0"/>
                              <a:ea typeface="Cambria Math" panose="02040503050406030204" pitchFamily="18" charset="0"/>
                            </a:rPr>
                            <m:t>i</m:t>
                          </m:r>
                        </m:e>
                        <m:sub>
                          <m:r>
                            <a:rPr lang="en-US" sz="2000" b="0" i="0" smtClean="0">
                              <a:solidFill>
                                <a:srgbClr val="000000"/>
                              </a:solidFill>
                              <a:latin typeface="Cambria Math" panose="02040503050406030204" pitchFamily="18" charset="0"/>
                              <a:ea typeface="Cambria Math" panose="02040503050406030204" pitchFamily="18" charset="0"/>
                            </a:rPr>
                            <m:t>6</m:t>
                          </m:r>
                        </m:sub>
                      </m:sSub>
                      <m:r>
                        <a:rPr lang="en-US" sz="2000" b="0" i="0" smtClean="0">
                          <a:solidFill>
                            <a:srgbClr val="000000"/>
                          </a:solidFill>
                          <a:latin typeface="Cambria Math" panose="02040503050406030204" pitchFamily="18" charset="0"/>
                          <a:ea typeface="Cambria Math" panose="02040503050406030204" pitchFamily="18" charset="0"/>
                        </a:rPr>
                        <m:t>=0</m:t>
                      </m:r>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m:rPr>
                              <m:sty m:val="p"/>
                            </m:rPr>
                            <a:rPr lang="en-US" sz="2000">
                              <a:solidFill>
                                <a:srgbClr val="000000"/>
                              </a:solidFill>
                              <a:latin typeface="Cambria Math" panose="02040503050406030204" pitchFamily="18" charset="0"/>
                              <a:ea typeface="Cambria Math" panose="02040503050406030204" pitchFamily="18" charset="0"/>
                            </a:rPr>
                            <m:t>i</m:t>
                          </m:r>
                        </m:e>
                        <m:sub>
                          <m:r>
                            <a:rPr lang="en-US" sz="2000">
                              <a:solidFill>
                                <a:srgbClr val="000000"/>
                              </a:solidFill>
                              <a:latin typeface="Cambria Math" panose="02040503050406030204" pitchFamily="18" charset="0"/>
                              <a:ea typeface="Cambria Math" panose="02040503050406030204" pitchFamily="18" charset="0"/>
                            </a:rPr>
                            <m:t>1</m:t>
                          </m:r>
                        </m:sub>
                      </m:sSub>
                      <m:r>
                        <a:rPr lang="en-US" sz="200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m:rPr>
                              <m:sty m:val="p"/>
                            </m:rPr>
                            <a:rPr lang="en-US" sz="2000">
                              <a:solidFill>
                                <a:srgbClr val="000000"/>
                              </a:solidFill>
                              <a:latin typeface="Cambria Math" panose="02040503050406030204" pitchFamily="18" charset="0"/>
                              <a:ea typeface="Cambria Math" panose="02040503050406030204" pitchFamily="18" charset="0"/>
                            </a:rPr>
                            <m:t>i</m:t>
                          </m:r>
                        </m:e>
                        <m:sub>
                          <m:r>
                            <a:rPr lang="en-US" sz="2000">
                              <a:solidFill>
                                <a:srgbClr val="000000"/>
                              </a:solidFill>
                              <a:latin typeface="Cambria Math" panose="02040503050406030204" pitchFamily="18" charset="0"/>
                              <a:ea typeface="Cambria Math" panose="02040503050406030204" pitchFamily="18" charset="0"/>
                            </a:rPr>
                            <m:t>2</m:t>
                          </m:r>
                        </m:sub>
                      </m:sSub>
                      <m:r>
                        <a:rPr lang="en-US" sz="200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m:rPr>
                              <m:sty m:val="p"/>
                            </m:rPr>
                            <a:rPr lang="en-US" sz="2000">
                              <a:solidFill>
                                <a:srgbClr val="000000"/>
                              </a:solidFill>
                              <a:latin typeface="Cambria Math" panose="02040503050406030204" pitchFamily="18" charset="0"/>
                              <a:ea typeface="Cambria Math" panose="02040503050406030204" pitchFamily="18" charset="0"/>
                            </a:rPr>
                            <m:t>i</m:t>
                          </m:r>
                        </m:e>
                        <m:sub>
                          <m:r>
                            <a:rPr lang="en-US" sz="2000">
                              <a:solidFill>
                                <a:srgbClr val="000000"/>
                              </a:solidFill>
                              <a:latin typeface="Cambria Math" panose="02040503050406030204" pitchFamily="18" charset="0"/>
                              <a:ea typeface="Cambria Math" panose="02040503050406030204" pitchFamily="18" charset="0"/>
                            </a:rPr>
                            <m:t>4</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m:rPr>
                              <m:sty m:val="p"/>
                            </m:rPr>
                            <a:rPr lang="en-US" sz="2000">
                              <a:solidFill>
                                <a:srgbClr val="000000"/>
                              </a:solidFill>
                              <a:latin typeface="Cambria Math" panose="02040503050406030204" pitchFamily="18" charset="0"/>
                              <a:ea typeface="Cambria Math" panose="02040503050406030204" pitchFamily="18" charset="0"/>
                            </a:rPr>
                            <m:t>i</m:t>
                          </m:r>
                        </m:e>
                        <m:sub>
                          <m:r>
                            <a:rPr lang="en-US" sz="2000">
                              <a:solidFill>
                                <a:srgbClr val="000000"/>
                              </a:solidFill>
                              <a:latin typeface="Cambria Math" panose="02040503050406030204" pitchFamily="18" charset="0"/>
                              <a:ea typeface="Cambria Math" panose="02040503050406030204" pitchFamily="18" charset="0"/>
                            </a:rPr>
                            <m:t>3</m:t>
                          </m:r>
                        </m:sub>
                      </m:sSub>
                      <m:r>
                        <a:rPr lang="en-US" sz="2000" b="0" i="0"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m:rPr>
                              <m:sty m:val="p"/>
                            </m:rPr>
                            <a:rPr lang="en-US" sz="2000">
                              <a:solidFill>
                                <a:srgbClr val="000000"/>
                              </a:solidFill>
                              <a:latin typeface="Cambria Math" panose="02040503050406030204" pitchFamily="18" charset="0"/>
                              <a:ea typeface="Cambria Math" panose="02040503050406030204" pitchFamily="18" charset="0"/>
                            </a:rPr>
                            <m:t>i</m:t>
                          </m:r>
                        </m:e>
                        <m:sub>
                          <m:r>
                            <a:rPr lang="en-US" sz="2000">
                              <a:solidFill>
                                <a:srgbClr val="000000"/>
                              </a:solidFill>
                              <a:latin typeface="Cambria Math" panose="02040503050406030204" pitchFamily="18" charset="0"/>
                              <a:ea typeface="Cambria Math" panose="02040503050406030204" pitchFamily="18" charset="0"/>
                            </a:rPr>
                            <m:t>5</m:t>
                          </m:r>
                        </m:sub>
                      </m:sSub>
                      <m:r>
                        <a:rPr lang="en-US" sz="2000" b="0" i="0"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m:rPr>
                              <m:sty m:val="p"/>
                            </m:rPr>
                            <a:rPr lang="en-US" sz="2000">
                              <a:solidFill>
                                <a:srgbClr val="000000"/>
                              </a:solidFill>
                              <a:latin typeface="Cambria Math" panose="02040503050406030204" pitchFamily="18" charset="0"/>
                              <a:ea typeface="Cambria Math" panose="02040503050406030204" pitchFamily="18" charset="0"/>
                            </a:rPr>
                            <m:t>i</m:t>
                          </m:r>
                        </m:e>
                        <m:sub>
                          <m:r>
                            <a:rPr lang="en-US" sz="2000">
                              <a:solidFill>
                                <a:srgbClr val="000000"/>
                              </a:solidFill>
                              <a:latin typeface="Cambria Math" panose="02040503050406030204" pitchFamily="18" charset="0"/>
                              <a:ea typeface="Cambria Math" panose="02040503050406030204" pitchFamily="18" charset="0"/>
                            </a:rPr>
                            <m:t>6</m:t>
                          </m:r>
                        </m:sub>
                      </m:sSub>
                      <m:r>
                        <a:rPr lang="en-US" sz="2000" b="0" i="1" smtClean="0">
                          <a:solidFill>
                            <a:srgbClr val="000000"/>
                          </a:solidFill>
                          <a:latin typeface="Cambria Math" panose="02040503050406030204" pitchFamily="18" charset="0"/>
                          <a:ea typeface="Cambria Math" panose="02040503050406030204" pitchFamily="18" charset="0"/>
                        </a:rPr>
                        <m:t>. </m:t>
                      </m:r>
                    </m:oMath>
                  </m:oMathPara>
                </a14:m>
                <a:endParaRPr lang="en-US" sz="2000" dirty="0">
                  <a:solidFill>
                    <a:schemeClr val="bg1"/>
                  </a:solidFill>
                  <a:latin typeface="Cambria Math" panose="02040503050406030204" pitchFamily="18" charset="0"/>
                  <a:ea typeface="Cambria Math" panose="02040503050406030204" pitchFamily="18" charset="0"/>
                </a:endParaRPr>
              </a:p>
              <a:p>
                <a:endParaRPr lang="en-US" sz="2000" dirty="0">
                  <a:solidFill>
                    <a:schemeClr val="bg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rPr>
                        <m:t>Could</m:t>
                      </m:r>
                      <m:r>
                        <a:rPr lang="en-US" sz="2000" b="0" i="0" smtClean="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also</m:t>
                      </m:r>
                      <m:r>
                        <a:rPr lang="en-US" sz="2000" b="0" i="0" smtClean="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write</m:t>
                      </m:r>
                      <m:r>
                        <a:rPr lang="en-US" sz="2000" b="0" i="0" smtClean="0">
                          <a:solidFill>
                            <a:srgbClr val="000000"/>
                          </a:solidFill>
                          <a:latin typeface="Cambria Math" panose="02040503050406030204" pitchFamily="18" charset="0"/>
                          <a:ea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m:rPr>
                              <m:sty m:val="p"/>
                            </m:rPr>
                            <a:rPr lang="en-US" sz="2000">
                              <a:solidFill>
                                <a:srgbClr val="000000"/>
                              </a:solidFill>
                              <a:latin typeface="Cambria Math" panose="02040503050406030204" pitchFamily="18" charset="0"/>
                              <a:ea typeface="Cambria Math" panose="02040503050406030204" pitchFamily="18" charset="0"/>
                            </a:rPr>
                            <m:t>i</m:t>
                          </m:r>
                        </m:e>
                        <m:sub>
                          <m:r>
                            <a:rPr lang="en-US" sz="2000">
                              <a:solidFill>
                                <a:srgbClr val="000000"/>
                              </a:solidFill>
                              <a:latin typeface="Cambria Math" panose="02040503050406030204" pitchFamily="18" charset="0"/>
                              <a:ea typeface="Cambria Math" panose="02040503050406030204" pitchFamily="18" charset="0"/>
                            </a:rPr>
                            <m:t>1</m:t>
                          </m:r>
                        </m:sub>
                      </m:sSub>
                      <m:r>
                        <a:rPr lang="en-US" sz="2000" b="0" i="0"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m:rPr>
                              <m:sty m:val="p"/>
                            </m:rPr>
                            <a:rPr lang="en-US" sz="2000">
                              <a:solidFill>
                                <a:srgbClr val="000000"/>
                              </a:solidFill>
                              <a:latin typeface="Cambria Math" panose="02040503050406030204" pitchFamily="18" charset="0"/>
                              <a:ea typeface="Cambria Math" panose="02040503050406030204" pitchFamily="18" charset="0"/>
                            </a:rPr>
                            <m:t>i</m:t>
                          </m:r>
                        </m:e>
                        <m:sub>
                          <m:r>
                            <a:rPr lang="en-US" sz="2000">
                              <a:solidFill>
                                <a:srgbClr val="000000"/>
                              </a:solidFill>
                              <a:latin typeface="Cambria Math" panose="02040503050406030204" pitchFamily="18" charset="0"/>
                              <a:ea typeface="Cambria Math" panose="02040503050406030204" pitchFamily="18" charset="0"/>
                            </a:rPr>
                            <m:t>2</m:t>
                          </m:r>
                        </m:sub>
                      </m:sSub>
                      <m:r>
                        <a:rPr lang="en-US" sz="2000" b="0" i="0"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m:rPr>
                              <m:sty m:val="p"/>
                            </m:rPr>
                            <a:rPr lang="en-US" sz="2000">
                              <a:solidFill>
                                <a:srgbClr val="000000"/>
                              </a:solidFill>
                              <a:latin typeface="Cambria Math" panose="02040503050406030204" pitchFamily="18" charset="0"/>
                              <a:ea typeface="Cambria Math" panose="02040503050406030204" pitchFamily="18" charset="0"/>
                            </a:rPr>
                            <m:t>i</m:t>
                          </m:r>
                        </m:e>
                        <m:sub>
                          <m:r>
                            <a:rPr lang="en-US" sz="2000">
                              <a:solidFill>
                                <a:srgbClr val="000000"/>
                              </a:solidFill>
                              <a:latin typeface="Cambria Math" panose="02040503050406030204" pitchFamily="18" charset="0"/>
                              <a:ea typeface="Cambria Math" panose="02040503050406030204" pitchFamily="18" charset="0"/>
                            </a:rPr>
                            <m:t>3</m:t>
                          </m:r>
                        </m:sub>
                      </m:sSub>
                      <m:r>
                        <a:rPr lang="en-US" sz="2000" b="0" i="0"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m:rPr>
                              <m:sty m:val="p"/>
                            </m:rPr>
                            <a:rPr lang="en-US" sz="2000">
                              <a:solidFill>
                                <a:srgbClr val="000000"/>
                              </a:solidFill>
                              <a:latin typeface="Cambria Math" panose="02040503050406030204" pitchFamily="18" charset="0"/>
                              <a:ea typeface="Cambria Math" panose="02040503050406030204" pitchFamily="18" charset="0"/>
                            </a:rPr>
                            <m:t>i</m:t>
                          </m:r>
                        </m:e>
                        <m:sub>
                          <m:r>
                            <a:rPr lang="en-US" sz="2000">
                              <a:solidFill>
                                <a:srgbClr val="000000"/>
                              </a:solidFill>
                              <a:latin typeface="Cambria Math" panose="02040503050406030204" pitchFamily="18" charset="0"/>
                              <a:ea typeface="Cambria Math" panose="02040503050406030204" pitchFamily="18" charset="0"/>
                            </a:rPr>
                            <m:t>4</m:t>
                          </m:r>
                        </m:sub>
                      </m:sSub>
                      <m:r>
                        <a:rPr lang="en-US" sz="2000" b="0" i="0"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m:rPr>
                              <m:sty m:val="p"/>
                            </m:rPr>
                            <a:rPr lang="en-US" sz="2000">
                              <a:solidFill>
                                <a:srgbClr val="000000"/>
                              </a:solidFill>
                              <a:latin typeface="Cambria Math" panose="02040503050406030204" pitchFamily="18" charset="0"/>
                              <a:ea typeface="Cambria Math" panose="02040503050406030204" pitchFamily="18" charset="0"/>
                            </a:rPr>
                            <m:t>i</m:t>
                          </m:r>
                        </m:e>
                        <m:sub>
                          <m:r>
                            <a:rPr lang="en-US" sz="2000">
                              <a:solidFill>
                                <a:srgbClr val="000000"/>
                              </a:solidFill>
                              <a:latin typeface="Cambria Math" panose="02040503050406030204" pitchFamily="18" charset="0"/>
                              <a:ea typeface="Cambria Math" panose="02040503050406030204" pitchFamily="18" charset="0"/>
                            </a:rPr>
                            <m:t>5</m:t>
                          </m:r>
                        </m:sub>
                      </m:sSub>
                      <m:r>
                        <a:rPr lang="en-US" sz="2000" b="0" i="0"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m:rPr>
                              <m:sty m:val="p"/>
                            </m:rPr>
                            <a:rPr lang="en-US" sz="2000">
                              <a:solidFill>
                                <a:srgbClr val="000000"/>
                              </a:solidFill>
                              <a:latin typeface="Cambria Math" panose="02040503050406030204" pitchFamily="18" charset="0"/>
                              <a:ea typeface="Cambria Math" panose="02040503050406030204" pitchFamily="18" charset="0"/>
                            </a:rPr>
                            <m:t>i</m:t>
                          </m:r>
                        </m:e>
                        <m:sub>
                          <m:r>
                            <a:rPr lang="en-US" sz="2000">
                              <a:solidFill>
                                <a:srgbClr val="000000"/>
                              </a:solidFill>
                              <a:latin typeface="Cambria Math" panose="02040503050406030204" pitchFamily="18" charset="0"/>
                              <a:ea typeface="Cambria Math" panose="02040503050406030204" pitchFamily="18" charset="0"/>
                            </a:rPr>
                            <m:t>6</m:t>
                          </m:r>
                        </m:sub>
                      </m:sSub>
                      <m:r>
                        <a:rPr lang="en-US" sz="2000">
                          <a:solidFill>
                            <a:srgbClr val="000000"/>
                          </a:solidFill>
                          <a:latin typeface="Cambria Math" panose="02040503050406030204" pitchFamily="18" charset="0"/>
                          <a:ea typeface="Cambria Math" panose="02040503050406030204" pitchFamily="18" charset="0"/>
                        </a:rPr>
                        <m:t>=0</m:t>
                      </m:r>
                      <m:r>
                        <a:rPr lang="en-US" sz="2000" b="0" i="1" smtClean="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with</m:t>
                      </m:r>
                      <m:r>
                        <a:rPr lang="en-US" sz="2000" b="0" i="0" smtClean="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the</m:t>
                      </m:r>
                      <m:r>
                        <a:rPr lang="en-US" sz="2000" b="0" i="0" smtClean="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same</m:t>
                      </m:r>
                      <m:r>
                        <a:rPr lang="en-US" sz="2000" b="0" i="0" smtClean="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end</m:t>
                      </m:r>
                      <m:r>
                        <a:rPr lang="en-US" sz="2000" b="0" i="0" smtClean="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result</m:t>
                      </m:r>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m:rPr>
                              <m:sty m:val="p"/>
                            </m:rPr>
                            <a:rPr lang="en-US" sz="2000">
                              <a:solidFill>
                                <a:srgbClr val="000000"/>
                              </a:solidFill>
                              <a:latin typeface="Cambria Math" panose="02040503050406030204" pitchFamily="18" charset="0"/>
                              <a:ea typeface="Cambria Math" panose="02040503050406030204" pitchFamily="18" charset="0"/>
                            </a:rPr>
                            <m:t>i</m:t>
                          </m:r>
                        </m:e>
                        <m:sub>
                          <m:r>
                            <a:rPr lang="en-US" sz="2000">
                              <a:solidFill>
                                <a:srgbClr val="000000"/>
                              </a:solidFill>
                              <a:latin typeface="Cambria Math" panose="02040503050406030204" pitchFamily="18" charset="0"/>
                              <a:ea typeface="Cambria Math" panose="02040503050406030204" pitchFamily="18" charset="0"/>
                            </a:rPr>
                            <m:t>1</m:t>
                          </m:r>
                        </m:sub>
                      </m:sSub>
                      <m:r>
                        <a:rPr lang="en-US" sz="200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m:rPr>
                              <m:sty m:val="p"/>
                            </m:rPr>
                            <a:rPr lang="en-US" sz="2000">
                              <a:solidFill>
                                <a:srgbClr val="000000"/>
                              </a:solidFill>
                              <a:latin typeface="Cambria Math" panose="02040503050406030204" pitchFamily="18" charset="0"/>
                              <a:ea typeface="Cambria Math" panose="02040503050406030204" pitchFamily="18" charset="0"/>
                            </a:rPr>
                            <m:t>i</m:t>
                          </m:r>
                        </m:e>
                        <m:sub>
                          <m:r>
                            <a:rPr lang="en-US" sz="2000">
                              <a:solidFill>
                                <a:srgbClr val="000000"/>
                              </a:solidFill>
                              <a:latin typeface="Cambria Math" panose="02040503050406030204" pitchFamily="18" charset="0"/>
                              <a:ea typeface="Cambria Math" panose="02040503050406030204" pitchFamily="18" charset="0"/>
                            </a:rPr>
                            <m:t>2</m:t>
                          </m:r>
                        </m:sub>
                      </m:sSub>
                      <m:r>
                        <a:rPr lang="en-US" sz="200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m:rPr>
                              <m:sty m:val="p"/>
                            </m:rPr>
                            <a:rPr lang="en-US" sz="2000">
                              <a:solidFill>
                                <a:srgbClr val="000000"/>
                              </a:solidFill>
                              <a:latin typeface="Cambria Math" panose="02040503050406030204" pitchFamily="18" charset="0"/>
                              <a:ea typeface="Cambria Math" panose="02040503050406030204" pitchFamily="18" charset="0"/>
                            </a:rPr>
                            <m:t>i</m:t>
                          </m:r>
                        </m:e>
                        <m:sub>
                          <m:r>
                            <a:rPr lang="en-US" sz="2000">
                              <a:solidFill>
                                <a:srgbClr val="000000"/>
                              </a:solidFill>
                              <a:latin typeface="Cambria Math" panose="02040503050406030204" pitchFamily="18" charset="0"/>
                              <a:ea typeface="Cambria Math" panose="02040503050406030204" pitchFamily="18" charset="0"/>
                            </a:rPr>
                            <m:t>4</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m:rPr>
                              <m:sty m:val="p"/>
                            </m:rPr>
                            <a:rPr lang="en-US" sz="2000">
                              <a:solidFill>
                                <a:srgbClr val="000000"/>
                              </a:solidFill>
                              <a:latin typeface="Cambria Math" panose="02040503050406030204" pitchFamily="18" charset="0"/>
                              <a:ea typeface="Cambria Math" panose="02040503050406030204" pitchFamily="18" charset="0"/>
                            </a:rPr>
                            <m:t>i</m:t>
                          </m:r>
                        </m:e>
                        <m:sub>
                          <m:r>
                            <a:rPr lang="en-US" sz="2000">
                              <a:solidFill>
                                <a:srgbClr val="000000"/>
                              </a:solidFill>
                              <a:latin typeface="Cambria Math" panose="02040503050406030204" pitchFamily="18" charset="0"/>
                              <a:ea typeface="Cambria Math" panose="02040503050406030204" pitchFamily="18" charset="0"/>
                            </a:rPr>
                            <m:t>3</m:t>
                          </m:r>
                        </m:sub>
                      </m:sSub>
                      <m:r>
                        <a:rPr lang="en-US" sz="200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m:rPr>
                              <m:sty m:val="p"/>
                            </m:rPr>
                            <a:rPr lang="en-US" sz="2000">
                              <a:solidFill>
                                <a:srgbClr val="000000"/>
                              </a:solidFill>
                              <a:latin typeface="Cambria Math" panose="02040503050406030204" pitchFamily="18" charset="0"/>
                              <a:ea typeface="Cambria Math" panose="02040503050406030204" pitchFamily="18" charset="0"/>
                            </a:rPr>
                            <m:t>i</m:t>
                          </m:r>
                        </m:e>
                        <m:sub>
                          <m:r>
                            <a:rPr lang="en-US" sz="2000">
                              <a:solidFill>
                                <a:srgbClr val="000000"/>
                              </a:solidFill>
                              <a:latin typeface="Cambria Math" panose="02040503050406030204" pitchFamily="18" charset="0"/>
                              <a:ea typeface="Cambria Math" panose="02040503050406030204" pitchFamily="18" charset="0"/>
                            </a:rPr>
                            <m:t>5</m:t>
                          </m:r>
                        </m:sub>
                      </m:sSub>
                      <m:r>
                        <a:rPr lang="en-US" sz="200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m:rPr>
                              <m:sty m:val="p"/>
                            </m:rPr>
                            <a:rPr lang="en-US" sz="2000">
                              <a:solidFill>
                                <a:srgbClr val="000000"/>
                              </a:solidFill>
                              <a:latin typeface="Cambria Math" panose="02040503050406030204" pitchFamily="18" charset="0"/>
                              <a:ea typeface="Cambria Math" panose="02040503050406030204" pitchFamily="18" charset="0"/>
                            </a:rPr>
                            <m:t>i</m:t>
                          </m:r>
                        </m:e>
                        <m:sub>
                          <m:r>
                            <a:rPr lang="en-US" sz="2000">
                              <a:solidFill>
                                <a:srgbClr val="000000"/>
                              </a:solidFill>
                              <a:latin typeface="Cambria Math" panose="02040503050406030204" pitchFamily="18" charset="0"/>
                              <a:ea typeface="Cambria Math" panose="02040503050406030204" pitchFamily="18" charset="0"/>
                            </a:rPr>
                            <m:t>6</m:t>
                          </m:r>
                        </m:sub>
                      </m:sSub>
                      <m:r>
                        <a:rPr lang="en-US" sz="2000" i="1">
                          <a:solidFill>
                            <a:srgbClr val="000000"/>
                          </a:solidFill>
                          <a:latin typeface="Cambria Math" panose="02040503050406030204" pitchFamily="18" charset="0"/>
                          <a:ea typeface="Cambria Math" panose="02040503050406030204" pitchFamily="18" charset="0"/>
                        </a:rPr>
                        <m:t>. </m:t>
                      </m:r>
                    </m:oMath>
                  </m:oMathPara>
                </a14:m>
                <a:endParaRPr lang="en-US" sz="2000" dirty="0">
                  <a:solidFill>
                    <a:srgbClr val="000000"/>
                  </a:solidFill>
                  <a:latin typeface="Cambria Math" panose="02040503050406030204" pitchFamily="18" charset="0"/>
                  <a:ea typeface="Cambria Math" panose="020405030504060302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30820" y="865521"/>
                <a:ext cx="11656380" cy="5740098"/>
              </a:xfrm>
              <a:prstGeom prst="rect">
                <a:avLst/>
              </a:prstGeom>
              <a:blipFill>
                <a:blip r:embed="rId3"/>
                <a:stretch>
                  <a:fillRect l="-313" t="-316"/>
                </a:stretch>
              </a:blipFill>
              <a:ln w="38100" cmpd="thickThin">
                <a:solidFill>
                  <a:schemeClr val="accent1"/>
                </a:solidFill>
              </a:ln>
            </p:spPr>
            <p:txBody>
              <a:bodyPr/>
              <a:lstStyle/>
              <a:p>
                <a:r>
                  <a:rPr lang="en-US">
                    <a:noFill/>
                  </a:rPr>
                  <a:t> </a:t>
                </a:r>
              </a:p>
            </p:txBody>
          </p:sp>
        </mc:Fallback>
      </mc:AlternateContent>
      <p:pic>
        <p:nvPicPr>
          <p:cNvPr id="6" name="Picture 5">
            <a:extLst>
              <a:ext uri="{FF2B5EF4-FFF2-40B4-BE49-F238E27FC236}">
                <a16:creationId xmlns:a16="http://schemas.microsoft.com/office/drawing/2014/main" id="{085D65EE-043D-4A6B-8684-D715C8497336}"/>
              </a:ext>
            </a:extLst>
          </p:cNvPr>
          <p:cNvPicPr>
            <a:picLocks noChangeAspect="1"/>
          </p:cNvPicPr>
          <p:nvPr/>
        </p:nvPicPr>
        <p:blipFill>
          <a:blip r:embed="rId4"/>
          <a:stretch>
            <a:fillRect/>
          </a:stretch>
        </p:blipFill>
        <p:spPr>
          <a:xfrm>
            <a:off x="8882306" y="3611529"/>
            <a:ext cx="2941689" cy="2407530"/>
          </a:xfrm>
          <a:prstGeom prst="rect">
            <a:avLst/>
          </a:prstGeom>
        </p:spPr>
      </p:pic>
    </p:spTree>
    <p:extLst>
      <p:ext uri="{BB962C8B-B14F-4D97-AF65-F5344CB8AC3E}">
        <p14:creationId xmlns:p14="http://schemas.microsoft.com/office/powerpoint/2010/main" val="819504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anim calcmode="lin" valueType="num">
                                      <p:cBhvr additive="base">
                                        <p:cTn id="7"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anim calcmode="lin" valueType="num">
                                      <p:cBhvr additive="base">
                                        <p:cTn id="11"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
                                            <p:txEl>
                                              <p:pRg st="10" end="10"/>
                                            </p:txEl>
                                          </p:spTgt>
                                        </p:tgtEl>
                                        <p:attrNameLst>
                                          <p:attrName>style.visibility</p:attrName>
                                        </p:attrNameLst>
                                      </p:cBhvr>
                                      <p:to>
                                        <p:strVal val="visible"/>
                                      </p:to>
                                    </p:set>
                                    <p:anim calcmode="lin" valueType="num">
                                      <p:cBhvr additive="base">
                                        <p:cTn id="23"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7">
                                            <p:txEl>
                                              <p:pRg st="12" end="12"/>
                                            </p:txEl>
                                          </p:spTgt>
                                        </p:tgtEl>
                                        <p:attrNameLst>
                                          <p:attrName>style.visibility</p:attrName>
                                        </p:attrNameLst>
                                      </p:cBhvr>
                                      <p:to>
                                        <p:strVal val="visible"/>
                                      </p:to>
                                    </p:set>
                                    <p:anim calcmode="lin" valueType="num">
                                      <p:cBhvr additive="base">
                                        <p:cTn id="29" dur="500" fill="hold"/>
                                        <p:tgtEl>
                                          <p:spTgt spid="7">
                                            <p:txEl>
                                              <p:pRg st="12" end="1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
                                            <p:txEl>
                                              <p:pRg st="12" end="12"/>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7">
                                            <p:txEl>
                                              <p:pRg st="14" end="14"/>
                                            </p:txEl>
                                          </p:spTgt>
                                        </p:tgtEl>
                                        <p:attrNameLst>
                                          <p:attrName>style.visibility</p:attrName>
                                        </p:attrNameLst>
                                      </p:cBhvr>
                                      <p:to>
                                        <p:strVal val="visible"/>
                                      </p:to>
                                    </p:set>
                                    <p:anim calcmode="lin" valueType="num">
                                      <p:cBhvr additive="base">
                                        <p:cTn id="33" dur="500" fill="hold"/>
                                        <p:tgtEl>
                                          <p:spTgt spid="7">
                                            <p:txEl>
                                              <p:pRg st="14" end="1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2257" y="32273"/>
            <a:ext cx="10210564" cy="533400"/>
          </a:xfrm>
        </p:spPr>
        <p:txBody>
          <a:bodyPr>
            <a:noAutofit/>
          </a:bodyPr>
          <a:lstStyle/>
          <a:p>
            <a:pPr algn="ctr"/>
            <a:r>
              <a:rPr lang="en-US" sz="4400" dirty="0">
                <a:latin typeface="Cambria Math" panose="02040503050406030204" pitchFamily="18" charset="0"/>
                <a:ea typeface="Cambria Math" panose="02040503050406030204" pitchFamily="18" charset="0"/>
              </a:rPr>
              <a:t>Kirchhoff’s Current Law (KCL) (Continued)</a:t>
            </a:r>
          </a:p>
        </p:txBody>
      </p:sp>
      <mc:AlternateContent xmlns:mc="http://schemas.openxmlformats.org/markup-compatibility/2006" xmlns:a14="http://schemas.microsoft.com/office/drawing/2010/main">
        <mc:Choice Requires="a14">
          <p:sp>
            <p:nvSpPr>
              <p:cNvPr id="7" name="TextBox 6"/>
              <p:cNvSpPr txBox="1"/>
              <p:nvPr/>
            </p:nvSpPr>
            <p:spPr>
              <a:xfrm>
                <a:off x="230820" y="821131"/>
                <a:ext cx="11656380" cy="5819414"/>
              </a:xfrm>
              <a:prstGeom prst="rect">
                <a:avLst/>
              </a:prstGeom>
              <a:solidFill>
                <a:schemeClr val="tx1">
                  <a:lumMod val="95000"/>
                </a:schemeClr>
              </a:solidFill>
              <a:ln w="38100" cmpd="thickThin">
                <a:solidFill>
                  <a:schemeClr val="accent1"/>
                </a:solidFill>
              </a:ln>
            </p:spPr>
            <p:txBody>
              <a:bodyPr wrap="square" rtlCol="0">
                <a:spAutoFit/>
              </a:bodyPr>
              <a:lstStyle/>
              <a:p>
                <a:pPr marL="285750" indent="-285750">
                  <a:buFont typeface="Arial" panose="020B0604020202020204" pitchFamily="34" charset="0"/>
                  <a:buChar char="•"/>
                </a:pPr>
                <a:r>
                  <a:rPr lang="en-US" sz="2000" dirty="0">
                    <a:solidFill>
                      <a:schemeClr val="bg1"/>
                    </a:solidFill>
                    <a:latin typeface="Cambria Math" panose="02040503050406030204" pitchFamily="18" charset="0"/>
                    <a:ea typeface="Cambria Math" panose="02040503050406030204" pitchFamily="18" charset="0"/>
                  </a:rPr>
                  <a:t>What is the relationship between i</a:t>
                </a:r>
                <a:r>
                  <a:rPr lang="en-US" sz="2000" baseline="-25000" dirty="0">
                    <a:solidFill>
                      <a:schemeClr val="bg1"/>
                    </a:solidFill>
                    <a:latin typeface="Cambria Math" panose="02040503050406030204" pitchFamily="18" charset="0"/>
                    <a:ea typeface="Cambria Math" panose="02040503050406030204" pitchFamily="18" charset="0"/>
                  </a:rPr>
                  <a:t>1</a:t>
                </a:r>
                <a:r>
                  <a:rPr lang="en-US" sz="2000" dirty="0">
                    <a:solidFill>
                      <a:schemeClr val="bg1"/>
                    </a:solidFill>
                    <a:latin typeface="Cambria Math" panose="02040503050406030204" pitchFamily="18" charset="0"/>
                    <a:ea typeface="Cambria Math" panose="02040503050406030204" pitchFamily="18" charset="0"/>
                  </a:rPr>
                  <a:t> through i</a:t>
                </a:r>
                <a:r>
                  <a:rPr lang="en-US" sz="2000" baseline="-25000" dirty="0">
                    <a:solidFill>
                      <a:schemeClr val="bg1"/>
                    </a:solidFill>
                    <a:latin typeface="Cambria Math" panose="02040503050406030204" pitchFamily="18" charset="0"/>
                    <a:ea typeface="Cambria Math" panose="02040503050406030204" pitchFamily="18" charset="0"/>
                  </a:rPr>
                  <a:t>3</a:t>
                </a:r>
                <a:r>
                  <a:rPr lang="en-US" sz="2000" dirty="0">
                    <a:solidFill>
                      <a:schemeClr val="bg1"/>
                    </a:solidFill>
                    <a:latin typeface="Cambria Math" panose="02040503050406030204" pitchFamily="18" charset="0"/>
                    <a:ea typeface="Cambria Math" panose="02040503050406030204" pitchFamily="18" charset="0"/>
                  </a:rPr>
                  <a:t> in the adjacent diagram?</a:t>
                </a:r>
              </a:p>
              <a:p>
                <a:pPr marL="285750" indent="-285750">
                  <a:buFont typeface="Arial" panose="020B0604020202020204" pitchFamily="34" charset="0"/>
                  <a:buChar char="•"/>
                </a:pPr>
                <a:endParaRPr lang="en-US" sz="2000" dirty="0">
                  <a:solidFill>
                    <a:schemeClr val="bg1"/>
                  </a:solidFill>
                  <a:latin typeface="Cambria Math" panose="02040503050406030204" pitchFamily="18" charset="0"/>
                  <a:ea typeface="Cambria Math" panose="02040503050406030204" pitchFamily="18" charset="0"/>
                </a:endParaRPr>
              </a:p>
              <a:p>
                <a:pPr lvl="2"/>
                <a14:m>
                  <m:oMathPara xmlns:m="http://schemas.openxmlformats.org/officeDocument/2006/math">
                    <m:oMathParaPr>
                      <m:jc m:val="left"/>
                    </m:oMathParaPr>
                    <m:oMath xmlns:m="http://schemas.openxmlformats.org/officeDocument/2006/math">
                      <m:nary>
                        <m:naryPr>
                          <m:chr m:val="∑"/>
                          <m:ctrlPr>
                            <a:rPr lang="en-US" sz="2000" i="1">
                              <a:solidFill>
                                <a:srgbClr val="000000"/>
                              </a:solidFill>
                              <a:latin typeface="Cambria Math" panose="02040503050406030204" pitchFamily="18" charset="0"/>
                              <a:ea typeface="Cambria Math" panose="02040503050406030204" pitchFamily="18" charset="0"/>
                            </a:rPr>
                          </m:ctrlPr>
                        </m:naryPr>
                        <m:sub>
                          <m:r>
                            <m:rPr>
                              <m:sty m:val="p"/>
                              <m:brk m:alnAt="23"/>
                            </m:rPr>
                            <a:rPr lang="en-US" sz="2000">
                              <a:solidFill>
                                <a:srgbClr val="000000"/>
                              </a:solidFill>
                              <a:latin typeface="Cambria Math" panose="02040503050406030204" pitchFamily="18" charset="0"/>
                              <a:ea typeface="Cambria Math" panose="02040503050406030204" pitchFamily="18" charset="0"/>
                            </a:rPr>
                            <m:t>n</m:t>
                          </m:r>
                          <m:r>
                            <a:rPr lang="en-US" sz="2000">
                              <a:solidFill>
                                <a:srgbClr val="000000"/>
                              </a:solidFill>
                              <a:latin typeface="Cambria Math" panose="02040503050406030204" pitchFamily="18" charset="0"/>
                              <a:ea typeface="Cambria Math" panose="02040503050406030204" pitchFamily="18" charset="0"/>
                            </a:rPr>
                            <m:t>=1</m:t>
                          </m:r>
                        </m:sub>
                        <m:sup>
                          <m:r>
                            <a:rPr lang="en-US" sz="2000" b="0" i="1" smtClean="0">
                              <a:solidFill>
                                <a:srgbClr val="000000"/>
                              </a:solidFill>
                              <a:latin typeface="Cambria Math" panose="02040503050406030204" pitchFamily="18" charset="0"/>
                              <a:ea typeface="Cambria Math" panose="02040503050406030204" pitchFamily="18" charset="0"/>
                            </a:rPr>
                            <m:t>3</m:t>
                          </m:r>
                        </m:sup>
                        <m:e>
                          <m:sSub>
                            <m:sSubPr>
                              <m:ctrlPr>
                                <a:rPr lang="en-US" sz="2000" i="1">
                                  <a:solidFill>
                                    <a:srgbClr val="000000"/>
                                  </a:solidFill>
                                  <a:latin typeface="Cambria Math" panose="02040503050406030204" pitchFamily="18" charset="0"/>
                                  <a:ea typeface="Cambria Math" panose="02040503050406030204" pitchFamily="18" charset="0"/>
                                </a:rPr>
                              </m:ctrlPr>
                            </m:sSubPr>
                            <m:e>
                              <m:r>
                                <m:rPr>
                                  <m:sty m:val="p"/>
                                </m:rPr>
                                <a:rPr lang="en-US" sz="2000">
                                  <a:solidFill>
                                    <a:srgbClr val="000000"/>
                                  </a:solidFill>
                                  <a:latin typeface="Cambria Math" panose="02040503050406030204" pitchFamily="18" charset="0"/>
                                  <a:ea typeface="Cambria Math" panose="02040503050406030204" pitchFamily="18" charset="0"/>
                                </a:rPr>
                                <m:t>i</m:t>
                              </m:r>
                            </m:e>
                            <m:sub>
                              <m:r>
                                <m:rPr>
                                  <m:sty m:val="p"/>
                                </m:rPr>
                                <a:rPr lang="en-US" sz="2000">
                                  <a:solidFill>
                                    <a:srgbClr val="000000"/>
                                  </a:solidFill>
                                  <a:latin typeface="Cambria Math" panose="02040503050406030204" pitchFamily="18" charset="0"/>
                                  <a:ea typeface="Cambria Math" panose="02040503050406030204" pitchFamily="18" charset="0"/>
                                </a:rPr>
                                <m:t>n</m:t>
                              </m:r>
                            </m:sub>
                          </m:sSub>
                          <m:r>
                            <a:rPr lang="en-US" sz="2000">
                              <a:solidFill>
                                <a:srgbClr val="000000"/>
                              </a:solidFill>
                              <a:latin typeface="Cambria Math" panose="02040503050406030204" pitchFamily="18" charset="0"/>
                              <a:ea typeface="Cambria Math" panose="02040503050406030204" pitchFamily="18" charset="0"/>
                            </a:rPr>
                            <m:t>=0.</m:t>
                          </m:r>
                        </m:e>
                      </m:nary>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m:rPr>
                              <m:sty m:val="p"/>
                            </m:rPr>
                            <a:rPr lang="en-US" sz="2000" b="0" i="0" smtClean="0">
                              <a:solidFill>
                                <a:srgbClr val="000000"/>
                              </a:solidFill>
                              <a:latin typeface="Cambria Math" panose="02040503050406030204" pitchFamily="18" charset="0"/>
                              <a:ea typeface="Cambria Math" panose="02040503050406030204" pitchFamily="18" charset="0"/>
                            </a:rPr>
                            <m:t>i</m:t>
                          </m:r>
                        </m:e>
                        <m:sub>
                          <m:r>
                            <a:rPr lang="en-US" sz="2000" b="0" i="0" smtClean="0">
                              <a:solidFill>
                                <a:srgbClr val="000000"/>
                              </a:solidFill>
                              <a:latin typeface="Cambria Math" panose="02040503050406030204" pitchFamily="18" charset="0"/>
                              <a:ea typeface="Cambria Math" panose="02040503050406030204" pitchFamily="18" charset="0"/>
                            </a:rPr>
                            <m:t>1</m:t>
                          </m:r>
                        </m:sub>
                      </m:sSub>
                      <m:r>
                        <a:rPr lang="en-US" sz="2000" b="0" i="0"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m:rPr>
                              <m:sty m:val="p"/>
                            </m:rPr>
                            <a:rPr lang="en-US" sz="2000" b="0" i="0" smtClean="0">
                              <a:solidFill>
                                <a:srgbClr val="000000"/>
                              </a:solidFill>
                              <a:latin typeface="Cambria Math" panose="02040503050406030204" pitchFamily="18" charset="0"/>
                              <a:ea typeface="Cambria Math" panose="02040503050406030204" pitchFamily="18" charset="0"/>
                            </a:rPr>
                            <m:t>i</m:t>
                          </m:r>
                        </m:e>
                        <m:sub>
                          <m:r>
                            <a:rPr lang="en-US" sz="2000" b="0" i="0" smtClean="0">
                              <a:solidFill>
                                <a:srgbClr val="000000"/>
                              </a:solidFill>
                              <a:latin typeface="Cambria Math" panose="02040503050406030204" pitchFamily="18" charset="0"/>
                              <a:ea typeface="Cambria Math" panose="02040503050406030204" pitchFamily="18" charset="0"/>
                            </a:rPr>
                            <m:t>2</m:t>
                          </m:r>
                        </m:sub>
                      </m:sSub>
                      <m:r>
                        <a:rPr lang="en-US" sz="2000" b="0" i="0"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m:rPr>
                              <m:sty m:val="p"/>
                            </m:rPr>
                            <a:rPr lang="en-US" sz="2000" b="0" i="0" smtClean="0">
                              <a:solidFill>
                                <a:srgbClr val="000000"/>
                              </a:solidFill>
                              <a:latin typeface="Cambria Math" panose="02040503050406030204" pitchFamily="18" charset="0"/>
                              <a:ea typeface="Cambria Math" panose="02040503050406030204" pitchFamily="18" charset="0"/>
                            </a:rPr>
                            <m:t>i</m:t>
                          </m:r>
                        </m:e>
                        <m:sub>
                          <m:r>
                            <a:rPr lang="en-US" sz="2000" b="0" i="0" smtClean="0">
                              <a:solidFill>
                                <a:srgbClr val="000000"/>
                              </a:solidFill>
                              <a:latin typeface="Cambria Math" panose="02040503050406030204" pitchFamily="18" charset="0"/>
                              <a:ea typeface="Cambria Math" panose="02040503050406030204" pitchFamily="18" charset="0"/>
                            </a:rPr>
                            <m:t>3</m:t>
                          </m:r>
                        </m:sub>
                      </m:sSub>
                      <m:r>
                        <a:rPr lang="en-US" sz="2000" b="0" i="0" smtClean="0">
                          <a:solidFill>
                            <a:srgbClr val="000000"/>
                          </a:solidFill>
                          <a:latin typeface="Cambria Math" panose="02040503050406030204" pitchFamily="18" charset="0"/>
                          <a:ea typeface="Cambria Math" panose="02040503050406030204" pitchFamily="18" charset="0"/>
                        </a:rPr>
                        <m:t>=0</m:t>
                      </m:r>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m:rPr>
                              <m:sty m:val="p"/>
                            </m:rPr>
                            <a:rPr lang="en-US" sz="2000">
                              <a:solidFill>
                                <a:srgbClr val="000000"/>
                              </a:solidFill>
                              <a:latin typeface="Cambria Math" panose="02040503050406030204" pitchFamily="18" charset="0"/>
                              <a:ea typeface="Cambria Math" panose="02040503050406030204" pitchFamily="18" charset="0"/>
                            </a:rPr>
                            <m:t>i</m:t>
                          </m:r>
                        </m:e>
                        <m:sub>
                          <m:r>
                            <a:rPr lang="en-US" sz="2000">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m:rPr>
                              <m:sty m:val="p"/>
                            </m:rPr>
                            <a:rPr lang="en-US" sz="2000">
                              <a:solidFill>
                                <a:srgbClr val="000000"/>
                              </a:solidFill>
                              <a:latin typeface="Cambria Math" panose="02040503050406030204" pitchFamily="18" charset="0"/>
                              <a:ea typeface="Cambria Math" panose="02040503050406030204" pitchFamily="18" charset="0"/>
                            </a:rPr>
                            <m:t>i</m:t>
                          </m:r>
                        </m:e>
                        <m:sub>
                          <m:r>
                            <a:rPr lang="en-US" sz="2000" b="0" i="0" smtClean="0">
                              <a:solidFill>
                                <a:srgbClr val="000000"/>
                              </a:solidFill>
                              <a:latin typeface="Cambria Math" panose="02040503050406030204" pitchFamily="18" charset="0"/>
                              <a:ea typeface="Cambria Math" panose="02040503050406030204" pitchFamily="18" charset="0"/>
                            </a:rPr>
                            <m:t>2</m:t>
                          </m:r>
                        </m:sub>
                      </m:sSub>
                      <m:r>
                        <a:rPr lang="en-US" sz="2000" b="0" i="0"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m:rPr>
                              <m:sty m:val="p"/>
                            </m:rPr>
                            <a:rPr lang="en-US" sz="2000">
                              <a:solidFill>
                                <a:srgbClr val="000000"/>
                              </a:solidFill>
                              <a:latin typeface="Cambria Math" panose="02040503050406030204" pitchFamily="18" charset="0"/>
                              <a:ea typeface="Cambria Math" panose="02040503050406030204" pitchFamily="18" charset="0"/>
                            </a:rPr>
                            <m:t>i</m:t>
                          </m:r>
                        </m:e>
                        <m:sub>
                          <m:r>
                            <a:rPr lang="en-US" sz="2000" b="0" i="0" smtClean="0">
                              <a:solidFill>
                                <a:srgbClr val="000000"/>
                              </a:solidFill>
                              <a:latin typeface="Cambria Math" panose="02040503050406030204" pitchFamily="18" charset="0"/>
                              <a:ea typeface="Cambria Math" panose="02040503050406030204" pitchFamily="18" charset="0"/>
                            </a:rPr>
                            <m:t>3</m:t>
                          </m:r>
                        </m:sub>
                      </m:sSub>
                      <m:r>
                        <a:rPr lang="en-US" sz="2000" b="0" i="1" smtClean="0">
                          <a:solidFill>
                            <a:srgbClr val="000000"/>
                          </a:solidFill>
                          <a:latin typeface="Cambria Math" panose="02040503050406030204" pitchFamily="18" charset="0"/>
                          <a:ea typeface="Cambria Math" panose="02040503050406030204" pitchFamily="18" charset="0"/>
                        </a:rPr>
                        <m:t>. </m:t>
                      </m:r>
                    </m:oMath>
                  </m:oMathPara>
                </a14:m>
                <a:endParaRPr lang="en-US" sz="2000" dirty="0">
                  <a:solidFill>
                    <a:schemeClr val="bg1"/>
                  </a:solidFill>
                  <a:latin typeface="Cambria Math" panose="02040503050406030204" pitchFamily="18" charset="0"/>
                  <a:ea typeface="Cambria Math" panose="02040503050406030204" pitchFamily="18" charset="0"/>
                </a:endParaRPr>
              </a:p>
              <a:p>
                <a:endParaRPr lang="en-US" sz="2000" dirty="0">
                  <a:solidFill>
                    <a:schemeClr val="bg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rPr>
                        <m:t>Could</m:t>
                      </m:r>
                      <m:r>
                        <a:rPr lang="en-US" sz="2000" b="0" i="0" smtClean="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also</m:t>
                      </m:r>
                      <m:r>
                        <a:rPr lang="en-US" sz="2000" b="0" i="0" smtClean="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write</m:t>
                      </m:r>
                      <m:r>
                        <a:rPr lang="en-US" sz="2000" b="0" i="0" smtClean="0">
                          <a:solidFill>
                            <a:srgbClr val="000000"/>
                          </a:solidFill>
                          <a:latin typeface="Cambria Math" panose="02040503050406030204" pitchFamily="18" charset="0"/>
                          <a:ea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m:rPr>
                              <m:sty m:val="p"/>
                            </m:rPr>
                            <a:rPr lang="en-US" sz="2000">
                              <a:solidFill>
                                <a:srgbClr val="000000"/>
                              </a:solidFill>
                              <a:latin typeface="Cambria Math" panose="02040503050406030204" pitchFamily="18" charset="0"/>
                              <a:ea typeface="Cambria Math" panose="02040503050406030204" pitchFamily="18" charset="0"/>
                            </a:rPr>
                            <m:t>i</m:t>
                          </m:r>
                        </m:e>
                        <m:sub>
                          <m:r>
                            <a:rPr lang="en-US" sz="2000">
                              <a:solidFill>
                                <a:srgbClr val="000000"/>
                              </a:solidFill>
                              <a:latin typeface="Cambria Math" panose="02040503050406030204" pitchFamily="18" charset="0"/>
                              <a:ea typeface="Cambria Math" panose="02040503050406030204" pitchFamily="18" charset="0"/>
                            </a:rPr>
                            <m:t>1</m:t>
                          </m:r>
                        </m:sub>
                      </m:sSub>
                      <m:r>
                        <a:rPr lang="en-US" sz="2000" b="0" i="0"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m:rPr>
                              <m:sty m:val="p"/>
                            </m:rPr>
                            <a:rPr lang="en-US" sz="2000">
                              <a:solidFill>
                                <a:srgbClr val="000000"/>
                              </a:solidFill>
                              <a:latin typeface="Cambria Math" panose="02040503050406030204" pitchFamily="18" charset="0"/>
                              <a:ea typeface="Cambria Math" panose="02040503050406030204" pitchFamily="18" charset="0"/>
                            </a:rPr>
                            <m:t>i</m:t>
                          </m:r>
                        </m:e>
                        <m:sub>
                          <m:r>
                            <a:rPr lang="en-US" sz="2000">
                              <a:solidFill>
                                <a:srgbClr val="000000"/>
                              </a:solidFill>
                              <a:latin typeface="Cambria Math" panose="02040503050406030204" pitchFamily="18" charset="0"/>
                              <a:ea typeface="Cambria Math" panose="02040503050406030204" pitchFamily="18" charset="0"/>
                            </a:rPr>
                            <m:t>2</m:t>
                          </m:r>
                        </m:sub>
                      </m:sSub>
                      <m:r>
                        <a:rPr lang="en-US" sz="200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m:rPr>
                              <m:sty m:val="p"/>
                            </m:rPr>
                            <a:rPr lang="en-US" sz="2000">
                              <a:solidFill>
                                <a:srgbClr val="000000"/>
                              </a:solidFill>
                              <a:latin typeface="Cambria Math" panose="02040503050406030204" pitchFamily="18" charset="0"/>
                              <a:ea typeface="Cambria Math" panose="02040503050406030204" pitchFamily="18" charset="0"/>
                            </a:rPr>
                            <m:t>i</m:t>
                          </m:r>
                        </m:e>
                        <m:sub>
                          <m:r>
                            <a:rPr lang="en-US" sz="2000">
                              <a:solidFill>
                                <a:srgbClr val="000000"/>
                              </a:solidFill>
                              <a:latin typeface="Cambria Math" panose="02040503050406030204" pitchFamily="18" charset="0"/>
                              <a:ea typeface="Cambria Math" panose="02040503050406030204" pitchFamily="18" charset="0"/>
                            </a:rPr>
                            <m:t>3</m:t>
                          </m:r>
                        </m:sub>
                      </m:sSub>
                      <m:r>
                        <a:rPr lang="en-US" sz="2000">
                          <a:solidFill>
                            <a:srgbClr val="000000"/>
                          </a:solidFill>
                          <a:latin typeface="Cambria Math" panose="02040503050406030204" pitchFamily="18" charset="0"/>
                          <a:ea typeface="Cambria Math" panose="02040503050406030204" pitchFamily="18" charset="0"/>
                        </a:rPr>
                        <m:t>=0</m:t>
                      </m:r>
                      <m:r>
                        <a:rPr lang="en-US" sz="2000" b="0" i="1" smtClean="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with</m:t>
                      </m:r>
                      <m:r>
                        <a:rPr lang="en-US" sz="2000" b="0" i="0" smtClean="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the</m:t>
                      </m:r>
                      <m:r>
                        <a:rPr lang="en-US" sz="2000" b="0" i="0" smtClean="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same</m:t>
                      </m:r>
                      <m:r>
                        <a:rPr lang="en-US" sz="2000" b="0" i="0" smtClean="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end</m:t>
                      </m:r>
                      <m:r>
                        <a:rPr lang="en-US" sz="2000" b="0" i="0" smtClean="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result</m:t>
                      </m:r>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m:rPr>
                              <m:sty m:val="p"/>
                            </m:rPr>
                            <a:rPr lang="en-US" sz="2000">
                              <a:solidFill>
                                <a:srgbClr val="000000"/>
                              </a:solidFill>
                              <a:latin typeface="Cambria Math" panose="02040503050406030204" pitchFamily="18" charset="0"/>
                              <a:ea typeface="Cambria Math" panose="02040503050406030204" pitchFamily="18" charset="0"/>
                            </a:rPr>
                            <m:t>i</m:t>
                          </m:r>
                        </m:e>
                        <m:sub>
                          <m:r>
                            <a:rPr lang="en-US" sz="2000">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m:rPr>
                              <m:sty m:val="p"/>
                            </m:rPr>
                            <a:rPr lang="en-US" sz="2000">
                              <a:solidFill>
                                <a:srgbClr val="000000"/>
                              </a:solidFill>
                              <a:latin typeface="Cambria Math" panose="02040503050406030204" pitchFamily="18" charset="0"/>
                              <a:ea typeface="Cambria Math" panose="02040503050406030204" pitchFamily="18" charset="0"/>
                            </a:rPr>
                            <m:t>i</m:t>
                          </m:r>
                        </m:e>
                        <m:sub>
                          <m:r>
                            <a:rPr lang="en-US" sz="2000" b="0" i="0" smtClean="0">
                              <a:solidFill>
                                <a:srgbClr val="000000"/>
                              </a:solidFill>
                              <a:latin typeface="Cambria Math" panose="02040503050406030204" pitchFamily="18" charset="0"/>
                              <a:ea typeface="Cambria Math" panose="02040503050406030204" pitchFamily="18" charset="0"/>
                            </a:rPr>
                            <m:t>2</m:t>
                          </m:r>
                        </m:sub>
                      </m:sSub>
                      <m:r>
                        <a:rPr lang="en-US" sz="200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m:rPr>
                              <m:sty m:val="p"/>
                            </m:rPr>
                            <a:rPr lang="en-US" sz="2000">
                              <a:solidFill>
                                <a:srgbClr val="000000"/>
                              </a:solidFill>
                              <a:latin typeface="Cambria Math" panose="02040503050406030204" pitchFamily="18" charset="0"/>
                              <a:ea typeface="Cambria Math" panose="02040503050406030204" pitchFamily="18" charset="0"/>
                            </a:rPr>
                            <m:t>i</m:t>
                          </m:r>
                        </m:e>
                        <m:sub>
                          <m:r>
                            <a:rPr lang="en-US" sz="2000" b="0" i="0" smtClean="0">
                              <a:solidFill>
                                <a:srgbClr val="000000"/>
                              </a:solidFill>
                              <a:latin typeface="Cambria Math" panose="02040503050406030204" pitchFamily="18" charset="0"/>
                              <a:ea typeface="Cambria Math" panose="02040503050406030204" pitchFamily="18" charset="0"/>
                            </a:rPr>
                            <m:t>3</m:t>
                          </m:r>
                        </m:sub>
                      </m:sSub>
                      <m:r>
                        <a:rPr lang="en-US" sz="2000" i="1">
                          <a:solidFill>
                            <a:srgbClr val="000000"/>
                          </a:solidFill>
                          <a:latin typeface="Cambria Math" panose="02040503050406030204" pitchFamily="18" charset="0"/>
                          <a:ea typeface="Cambria Math" panose="02040503050406030204" pitchFamily="18" charset="0"/>
                        </a:rPr>
                        <m:t>. </m:t>
                      </m:r>
                    </m:oMath>
                  </m:oMathPara>
                </a14:m>
                <a:endParaRPr lang="en-US" sz="2000" dirty="0">
                  <a:solidFill>
                    <a:srgbClr val="000000"/>
                  </a:solidFill>
                  <a:latin typeface="Cambria Math" panose="02040503050406030204" pitchFamily="18" charset="0"/>
                  <a:ea typeface="Cambria Math" panose="02040503050406030204" pitchFamily="18" charset="0"/>
                </a:endParaRPr>
              </a:p>
              <a:p>
                <a:endParaRPr lang="en-US" sz="2000" dirty="0">
                  <a:solidFill>
                    <a:srgbClr val="000000"/>
                  </a:solidFill>
                  <a:latin typeface="Cambria Math" panose="02040503050406030204" pitchFamily="18" charset="0"/>
                  <a:ea typeface="Cambria Math" panose="02040503050406030204" pitchFamily="18" charset="0"/>
                </a:endParaRPr>
              </a:p>
              <a:p>
                <a:endParaRPr lang="en-US" sz="2000" dirty="0">
                  <a:solidFill>
                    <a:srgbClr val="000000"/>
                  </a:solidFill>
                  <a:latin typeface="Cambria Math" panose="02040503050406030204" pitchFamily="18" charset="0"/>
                  <a:ea typeface="Cambria Math" panose="02040503050406030204" pitchFamily="18" charset="0"/>
                </a:endParaRPr>
              </a:p>
              <a:p>
                <a:endParaRPr lang="en-US" sz="2000" dirty="0">
                  <a:solidFill>
                    <a:srgbClr val="000000"/>
                  </a:solidFill>
                  <a:latin typeface="Cambria Math" panose="02040503050406030204" pitchFamily="18" charset="0"/>
                  <a:ea typeface="Cambria Math" panose="02040503050406030204" pitchFamily="18" charset="0"/>
                </a:endParaRPr>
              </a:p>
              <a:p>
                <a:endParaRPr lang="en-US" sz="2000" dirty="0">
                  <a:solidFill>
                    <a:srgbClr val="000000"/>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sz="2000" dirty="0">
                    <a:solidFill>
                      <a:schemeClr val="bg1"/>
                    </a:solidFill>
                    <a:latin typeface="Cambria Math" panose="02040503050406030204" pitchFamily="18" charset="0"/>
                    <a:ea typeface="Cambria Math" panose="02040503050406030204" pitchFamily="18" charset="0"/>
                  </a:rPr>
                  <a:t>What is the relationship between the currents into and out of</a:t>
                </a:r>
              </a:p>
              <a:p>
                <a:r>
                  <a:rPr lang="en-US" sz="2000" dirty="0">
                    <a:solidFill>
                      <a:schemeClr val="bg1"/>
                    </a:solidFill>
                    <a:latin typeface="Cambria Math" panose="02040503050406030204" pitchFamily="18" charset="0"/>
                    <a:ea typeface="Cambria Math" panose="02040503050406030204" pitchFamily="18" charset="0"/>
                  </a:rPr>
                  <a:t>the closed boundary, i.e. i</a:t>
                </a:r>
                <a:r>
                  <a:rPr lang="en-US" sz="2000" baseline="-25000" dirty="0">
                    <a:solidFill>
                      <a:schemeClr val="bg1"/>
                    </a:solidFill>
                    <a:latin typeface="Cambria Math" panose="02040503050406030204" pitchFamily="18" charset="0"/>
                    <a:ea typeface="Cambria Math" panose="02040503050406030204" pitchFamily="18" charset="0"/>
                  </a:rPr>
                  <a:t>1</a:t>
                </a:r>
                <a:r>
                  <a:rPr lang="en-US" sz="2000" dirty="0">
                    <a:solidFill>
                      <a:schemeClr val="bg1"/>
                    </a:solidFill>
                    <a:latin typeface="Cambria Math" panose="02040503050406030204" pitchFamily="18" charset="0"/>
                    <a:ea typeface="Cambria Math" panose="02040503050406030204" pitchFamily="18" charset="0"/>
                  </a:rPr>
                  <a:t>, i</a:t>
                </a:r>
                <a:r>
                  <a:rPr lang="en-US" sz="2000" baseline="-25000" dirty="0">
                    <a:solidFill>
                      <a:schemeClr val="bg1"/>
                    </a:solidFill>
                    <a:latin typeface="Cambria Math" panose="02040503050406030204" pitchFamily="18" charset="0"/>
                    <a:ea typeface="Cambria Math" panose="02040503050406030204" pitchFamily="18" charset="0"/>
                  </a:rPr>
                  <a:t>2</a:t>
                </a:r>
                <a:r>
                  <a:rPr lang="en-US" sz="2000" dirty="0">
                    <a:solidFill>
                      <a:schemeClr val="bg1"/>
                    </a:solidFill>
                    <a:latin typeface="Cambria Math" panose="02040503050406030204" pitchFamily="18" charset="0"/>
                    <a:ea typeface="Cambria Math" panose="02040503050406030204" pitchFamily="18" charset="0"/>
                  </a:rPr>
                  <a:t>, i</a:t>
                </a:r>
                <a:r>
                  <a:rPr lang="en-US" sz="2000" baseline="-25000" dirty="0">
                    <a:solidFill>
                      <a:schemeClr val="bg1"/>
                    </a:solidFill>
                    <a:latin typeface="Cambria Math" panose="02040503050406030204" pitchFamily="18" charset="0"/>
                    <a:ea typeface="Cambria Math" panose="02040503050406030204" pitchFamily="18" charset="0"/>
                  </a:rPr>
                  <a:t>4</a:t>
                </a:r>
                <a:r>
                  <a:rPr lang="en-US" sz="2000" dirty="0">
                    <a:solidFill>
                      <a:schemeClr val="bg1"/>
                    </a:solidFill>
                    <a:latin typeface="Cambria Math" panose="02040503050406030204" pitchFamily="18" charset="0"/>
                    <a:ea typeface="Cambria Math" panose="02040503050406030204" pitchFamily="18" charset="0"/>
                  </a:rPr>
                  <a:t> and i</a:t>
                </a:r>
                <a:r>
                  <a:rPr lang="en-US" sz="2000" baseline="-25000" dirty="0">
                    <a:solidFill>
                      <a:schemeClr val="bg1"/>
                    </a:solidFill>
                    <a:latin typeface="Cambria Math" panose="02040503050406030204" pitchFamily="18" charset="0"/>
                    <a:ea typeface="Cambria Math" panose="02040503050406030204" pitchFamily="18" charset="0"/>
                  </a:rPr>
                  <a:t>5</a:t>
                </a:r>
                <a:r>
                  <a:rPr lang="en-US" sz="2000" dirty="0">
                    <a:solidFill>
                      <a:schemeClr val="bg1"/>
                    </a:solidFill>
                    <a:latin typeface="Cambria Math" panose="02040503050406030204" pitchFamily="18" charset="0"/>
                    <a:ea typeface="Cambria Math" panose="02040503050406030204" pitchFamily="18" charset="0"/>
                  </a:rPr>
                  <a:t> in the adjacent circuit?</a:t>
                </a:r>
              </a:p>
              <a:p>
                <a:endParaRPr lang="en-US" sz="2000" dirty="0">
                  <a:solidFill>
                    <a:srgbClr val="000000"/>
                  </a:solidFill>
                  <a:latin typeface="Cambria Math" panose="02040503050406030204" pitchFamily="18" charset="0"/>
                  <a:ea typeface="Cambria Math" panose="02040503050406030204" pitchFamily="18" charset="0"/>
                </a:endParaRPr>
              </a:p>
              <a:p>
                <a:pPr lvl="1"/>
                <a14:m>
                  <m:oMathPara xmlns:m="http://schemas.openxmlformats.org/officeDocument/2006/math">
                    <m:oMathParaPr>
                      <m:jc m:val="left"/>
                    </m:oMathParaPr>
                    <m:oMath xmlns:m="http://schemas.openxmlformats.org/officeDocument/2006/math">
                      <m:nary>
                        <m:naryPr>
                          <m:chr m:val="∑"/>
                          <m:ctrlPr>
                            <a:rPr lang="en-US" sz="2000" i="1">
                              <a:solidFill>
                                <a:srgbClr val="000000"/>
                              </a:solidFill>
                              <a:latin typeface="Cambria Math" panose="02040503050406030204" pitchFamily="18" charset="0"/>
                              <a:ea typeface="Cambria Math" panose="02040503050406030204" pitchFamily="18" charset="0"/>
                            </a:rPr>
                          </m:ctrlPr>
                        </m:naryPr>
                        <m:sub>
                          <m:r>
                            <m:rPr>
                              <m:sty m:val="p"/>
                              <m:brk m:alnAt="23"/>
                            </m:rPr>
                            <a:rPr lang="en-US" sz="2000">
                              <a:solidFill>
                                <a:srgbClr val="000000"/>
                              </a:solidFill>
                              <a:latin typeface="Cambria Math" panose="02040503050406030204" pitchFamily="18" charset="0"/>
                              <a:ea typeface="Cambria Math" panose="02040503050406030204" pitchFamily="18" charset="0"/>
                            </a:rPr>
                            <m:t>n</m:t>
                          </m:r>
                          <m:r>
                            <a:rPr lang="en-US" sz="2000">
                              <a:solidFill>
                                <a:srgbClr val="000000"/>
                              </a:solidFill>
                              <a:latin typeface="Cambria Math" panose="02040503050406030204" pitchFamily="18" charset="0"/>
                              <a:ea typeface="Cambria Math" panose="02040503050406030204" pitchFamily="18" charset="0"/>
                            </a:rPr>
                            <m:t>=1</m:t>
                          </m:r>
                        </m:sub>
                        <m:sup>
                          <m:r>
                            <a:rPr lang="en-US" sz="2000" b="0" i="1" smtClean="0">
                              <a:solidFill>
                                <a:srgbClr val="000000"/>
                              </a:solidFill>
                              <a:latin typeface="Cambria Math" panose="02040503050406030204" pitchFamily="18" charset="0"/>
                              <a:ea typeface="Cambria Math" panose="02040503050406030204" pitchFamily="18" charset="0"/>
                            </a:rPr>
                            <m:t>4</m:t>
                          </m:r>
                        </m:sup>
                        <m:e>
                          <m:sSub>
                            <m:sSubPr>
                              <m:ctrlPr>
                                <a:rPr lang="en-US" sz="2000" i="1">
                                  <a:solidFill>
                                    <a:srgbClr val="000000"/>
                                  </a:solidFill>
                                  <a:latin typeface="Cambria Math" panose="02040503050406030204" pitchFamily="18" charset="0"/>
                                  <a:ea typeface="Cambria Math" panose="02040503050406030204" pitchFamily="18" charset="0"/>
                                </a:rPr>
                              </m:ctrlPr>
                            </m:sSubPr>
                            <m:e>
                              <m:r>
                                <m:rPr>
                                  <m:sty m:val="p"/>
                                </m:rPr>
                                <a:rPr lang="en-US" sz="2000">
                                  <a:solidFill>
                                    <a:srgbClr val="000000"/>
                                  </a:solidFill>
                                  <a:latin typeface="Cambria Math" panose="02040503050406030204" pitchFamily="18" charset="0"/>
                                  <a:ea typeface="Cambria Math" panose="02040503050406030204" pitchFamily="18" charset="0"/>
                                </a:rPr>
                                <m:t>i</m:t>
                              </m:r>
                            </m:e>
                            <m:sub>
                              <m:r>
                                <m:rPr>
                                  <m:sty m:val="p"/>
                                </m:rPr>
                                <a:rPr lang="en-US" sz="2000">
                                  <a:solidFill>
                                    <a:srgbClr val="000000"/>
                                  </a:solidFill>
                                  <a:latin typeface="Cambria Math" panose="02040503050406030204" pitchFamily="18" charset="0"/>
                                  <a:ea typeface="Cambria Math" panose="02040503050406030204" pitchFamily="18" charset="0"/>
                                </a:rPr>
                                <m:t>n</m:t>
                              </m:r>
                            </m:sub>
                          </m:sSub>
                          <m:r>
                            <a:rPr lang="en-US" sz="2000">
                              <a:solidFill>
                                <a:srgbClr val="000000"/>
                              </a:solidFill>
                              <a:latin typeface="Cambria Math" panose="02040503050406030204" pitchFamily="18" charset="0"/>
                              <a:ea typeface="Cambria Math" panose="02040503050406030204" pitchFamily="18" charset="0"/>
                            </a:rPr>
                            <m:t>=0.</m:t>
                          </m:r>
                        </m:e>
                      </m:nary>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m:rPr>
                              <m:sty m:val="p"/>
                            </m:rPr>
                            <a:rPr lang="en-US" sz="2000">
                              <a:solidFill>
                                <a:srgbClr val="000000"/>
                              </a:solidFill>
                              <a:latin typeface="Cambria Math" panose="02040503050406030204" pitchFamily="18" charset="0"/>
                              <a:ea typeface="Cambria Math" panose="02040503050406030204" pitchFamily="18" charset="0"/>
                            </a:rPr>
                            <m:t>i</m:t>
                          </m:r>
                        </m:e>
                        <m:sub>
                          <m:r>
                            <a:rPr lang="en-US" sz="2000">
                              <a:solidFill>
                                <a:srgbClr val="000000"/>
                              </a:solidFill>
                              <a:latin typeface="Cambria Math" panose="02040503050406030204" pitchFamily="18" charset="0"/>
                              <a:ea typeface="Cambria Math" panose="02040503050406030204" pitchFamily="18" charset="0"/>
                            </a:rPr>
                            <m:t>1</m:t>
                          </m:r>
                        </m:sub>
                      </m:sSub>
                      <m:r>
                        <a:rPr lang="en-US" sz="200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m:rPr>
                              <m:sty m:val="p"/>
                            </m:rPr>
                            <a:rPr lang="en-US" sz="2000">
                              <a:solidFill>
                                <a:srgbClr val="000000"/>
                              </a:solidFill>
                              <a:latin typeface="Cambria Math" panose="02040503050406030204" pitchFamily="18" charset="0"/>
                              <a:ea typeface="Cambria Math" panose="02040503050406030204" pitchFamily="18" charset="0"/>
                            </a:rPr>
                            <m:t>i</m:t>
                          </m:r>
                        </m:e>
                        <m:sub>
                          <m:r>
                            <a:rPr lang="en-US" sz="2000">
                              <a:solidFill>
                                <a:srgbClr val="000000"/>
                              </a:solidFill>
                              <a:latin typeface="Cambria Math" panose="02040503050406030204" pitchFamily="18" charset="0"/>
                              <a:ea typeface="Cambria Math" panose="02040503050406030204" pitchFamily="18" charset="0"/>
                            </a:rPr>
                            <m:t>2</m:t>
                          </m:r>
                        </m:sub>
                      </m:sSub>
                      <m:r>
                        <a:rPr lang="en-US" sz="200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m:rPr>
                              <m:sty m:val="p"/>
                            </m:rPr>
                            <a:rPr lang="en-US" sz="2000">
                              <a:solidFill>
                                <a:srgbClr val="000000"/>
                              </a:solidFill>
                              <a:latin typeface="Cambria Math" panose="02040503050406030204" pitchFamily="18" charset="0"/>
                              <a:ea typeface="Cambria Math" panose="02040503050406030204" pitchFamily="18" charset="0"/>
                            </a:rPr>
                            <m:t>i</m:t>
                          </m:r>
                        </m:e>
                        <m:sub>
                          <m:r>
                            <a:rPr lang="en-US" sz="2000" b="0" i="0" smtClean="0">
                              <a:solidFill>
                                <a:srgbClr val="000000"/>
                              </a:solidFill>
                              <a:latin typeface="Cambria Math" panose="02040503050406030204" pitchFamily="18" charset="0"/>
                              <a:ea typeface="Cambria Math" panose="02040503050406030204" pitchFamily="18" charset="0"/>
                            </a:rPr>
                            <m:t>4</m:t>
                          </m:r>
                        </m:sub>
                      </m:sSub>
                      <m:r>
                        <a:rPr lang="en-US" sz="200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m:rPr>
                              <m:sty m:val="p"/>
                            </m:rPr>
                            <a:rPr lang="en-US" sz="2000">
                              <a:solidFill>
                                <a:srgbClr val="000000"/>
                              </a:solidFill>
                              <a:latin typeface="Cambria Math" panose="02040503050406030204" pitchFamily="18" charset="0"/>
                              <a:ea typeface="Cambria Math" panose="02040503050406030204" pitchFamily="18" charset="0"/>
                            </a:rPr>
                            <m:t>i</m:t>
                          </m:r>
                        </m:e>
                        <m:sub>
                          <m:r>
                            <a:rPr lang="en-US" sz="2000" b="0" i="0" smtClean="0">
                              <a:solidFill>
                                <a:srgbClr val="000000"/>
                              </a:solidFill>
                              <a:latin typeface="Cambria Math" panose="02040503050406030204" pitchFamily="18" charset="0"/>
                              <a:ea typeface="Cambria Math" panose="02040503050406030204" pitchFamily="18" charset="0"/>
                            </a:rPr>
                            <m:t>5</m:t>
                          </m:r>
                        </m:sub>
                      </m:sSub>
                      <m:r>
                        <a:rPr lang="en-US" sz="2000">
                          <a:solidFill>
                            <a:srgbClr val="000000"/>
                          </a:solidFill>
                          <a:latin typeface="Cambria Math" panose="02040503050406030204" pitchFamily="18" charset="0"/>
                          <a:ea typeface="Cambria Math" panose="02040503050406030204" pitchFamily="18" charset="0"/>
                        </a:rPr>
                        <m:t>=0</m:t>
                      </m:r>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m:rPr>
                              <m:sty m:val="p"/>
                            </m:rPr>
                            <a:rPr lang="en-US" sz="2000">
                              <a:solidFill>
                                <a:srgbClr val="000000"/>
                              </a:solidFill>
                              <a:latin typeface="Cambria Math" panose="02040503050406030204" pitchFamily="18" charset="0"/>
                              <a:ea typeface="Cambria Math" panose="02040503050406030204" pitchFamily="18" charset="0"/>
                            </a:rPr>
                            <m:t>i</m:t>
                          </m:r>
                        </m:e>
                        <m:sub>
                          <m:r>
                            <a:rPr lang="en-US" sz="2000">
                              <a:solidFill>
                                <a:srgbClr val="000000"/>
                              </a:solidFill>
                              <a:latin typeface="Cambria Math" panose="02040503050406030204" pitchFamily="18" charset="0"/>
                              <a:ea typeface="Cambria Math" panose="02040503050406030204" pitchFamily="18" charset="0"/>
                            </a:rPr>
                            <m:t>1</m:t>
                          </m:r>
                        </m:sub>
                      </m:sSub>
                      <m:r>
                        <a:rPr lang="en-US" sz="200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m:rPr>
                              <m:sty m:val="p"/>
                            </m:rPr>
                            <a:rPr lang="en-US" sz="2000">
                              <a:solidFill>
                                <a:srgbClr val="000000"/>
                              </a:solidFill>
                              <a:latin typeface="Cambria Math" panose="02040503050406030204" pitchFamily="18" charset="0"/>
                              <a:ea typeface="Cambria Math" panose="02040503050406030204" pitchFamily="18" charset="0"/>
                            </a:rPr>
                            <m:t>i</m:t>
                          </m:r>
                        </m:e>
                        <m:sub>
                          <m:r>
                            <a:rPr lang="en-US" sz="2000" b="0" i="0" smtClean="0">
                              <a:solidFill>
                                <a:srgbClr val="000000"/>
                              </a:solidFill>
                              <a:latin typeface="Cambria Math" panose="02040503050406030204" pitchFamily="18" charset="0"/>
                              <a:ea typeface="Cambria Math" panose="02040503050406030204" pitchFamily="18" charset="0"/>
                            </a:rPr>
                            <m:t>5</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m:rPr>
                              <m:sty m:val="p"/>
                            </m:rPr>
                            <a:rPr lang="en-US" sz="2000">
                              <a:solidFill>
                                <a:srgbClr val="000000"/>
                              </a:solidFill>
                              <a:latin typeface="Cambria Math" panose="02040503050406030204" pitchFamily="18" charset="0"/>
                              <a:ea typeface="Cambria Math" panose="02040503050406030204" pitchFamily="18" charset="0"/>
                            </a:rPr>
                            <m:t>i</m:t>
                          </m:r>
                        </m:e>
                        <m:sub>
                          <m:r>
                            <a:rPr lang="en-US" sz="2000">
                              <a:solidFill>
                                <a:srgbClr val="000000"/>
                              </a:solidFill>
                              <a:latin typeface="Cambria Math" panose="02040503050406030204" pitchFamily="18" charset="0"/>
                              <a:ea typeface="Cambria Math" panose="02040503050406030204" pitchFamily="18" charset="0"/>
                            </a:rPr>
                            <m:t>2</m:t>
                          </m:r>
                        </m:sub>
                      </m:sSub>
                      <m:r>
                        <a:rPr lang="en-US" sz="200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m:rPr>
                              <m:sty m:val="p"/>
                            </m:rPr>
                            <a:rPr lang="en-US" sz="2000">
                              <a:solidFill>
                                <a:srgbClr val="000000"/>
                              </a:solidFill>
                              <a:latin typeface="Cambria Math" panose="02040503050406030204" pitchFamily="18" charset="0"/>
                              <a:ea typeface="Cambria Math" panose="02040503050406030204" pitchFamily="18" charset="0"/>
                            </a:rPr>
                            <m:t>i</m:t>
                          </m:r>
                        </m:e>
                        <m:sub>
                          <m:r>
                            <a:rPr lang="en-US" sz="2000" b="0" i="0" smtClean="0">
                              <a:solidFill>
                                <a:srgbClr val="000000"/>
                              </a:solidFill>
                              <a:latin typeface="Cambria Math" panose="02040503050406030204" pitchFamily="18" charset="0"/>
                              <a:ea typeface="Cambria Math" panose="02040503050406030204" pitchFamily="18" charset="0"/>
                            </a:rPr>
                            <m:t>4</m:t>
                          </m:r>
                        </m:sub>
                      </m:sSub>
                      <m:r>
                        <a:rPr lang="en-US" sz="2000" i="1">
                          <a:solidFill>
                            <a:srgbClr val="000000"/>
                          </a:solidFill>
                          <a:latin typeface="Cambria Math" panose="02040503050406030204" pitchFamily="18" charset="0"/>
                          <a:ea typeface="Cambria Math" panose="02040503050406030204" pitchFamily="18" charset="0"/>
                        </a:rPr>
                        <m:t>.</m:t>
                      </m:r>
                    </m:oMath>
                  </m:oMathPara>
                </a14:m>
                <a:endParaRPr lang="en-US" sz="2000" dirty="0">
                  <a:solidFill>
                    <a:srgbClr val="000000"/>
                  </a:solidFill>
                  <a:latin typeface="Cambria Math" panose="02040503050406030204" pitchFamily="18" charset="0"/>
                  <a:ea typeface="Cambria Math" panose="02040503050406030204" pitchFamily="18" charset="0"/>
                </a:endParaRPr>
              </a:p>
              <a:p>
                <a:endParaRPr lang="en-US" sz="2000" dirty="0">
                  <a:solidFill>
                    <a:schemeClr val="bg1"/>
                  </a:solidFill>
                  <a:latin typeface="Cambria Math" panose="02040503050406030204" pitchFamily="18" charset="0"/>
                  <a:ea typeface="Cambria Math" panose="02040503050406030204" pitchFamily="18" charset="0"/>
                </a:endParaRPr>
              </a:p>
              <a:p>
                <a:endParaRPr lang="en-US" sz="2000" dirty="0">
                  <a:solidFill>
                    <a:schemeClr val="bg1"/>
                  </a:solidFill>
                  <a:latin typeface="Cambria Math" panose="02040503050406030204" pitchFamily="18" charset="0"/>
                  <a:ea typeface="Cambria Math" panose="020405030504060302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30820" y="821131"/>
                <a:ext cx="11656380" cy="5819414"/>
              </a:xfrm>
              <a:prstGeom prst="rect">
                <a:avLst/>
              </a:prstGeom>
              <a:blipFill>
                <a:blip r:embed="rId3"/>
                <a:stretch>
                  <a:fillRect l="-417" t="-313"/>
                </a:stretch>
              </a:blipFill>
              <a:ln w="38100" cmpd="thickThin">
                <a:solidFill>
                  <a:schemeClr val="accent1"/>
                </a:solidFill>
              </a:ln>
            </p:spPr>
            <p:txBody>
              <a:bodyPr/>
              <a:lstStyle/>
              <a:p>
                <a:r>
                  <a:rPr lang="en-US">
                    <a:noFill/>
                  </a:rPr>
                  <a:t> </a:t>
                </a:r>
              </a:p>
            </p:txBody>
          </p:sp>
        </mc:Fallback>
      </mc:AlternateContent>
      <p:pic>
        <p:nvPicPr>
          <p:cNvPr id="8" name="Picture 7">
            <a:extLst>
              <a:ext uri="{FF2B5EF4-FFF2-40B4-BE49-F238E27FC236}">
                <a16:creationId xmlns:a16="http://schemas.microsoft.com/office/drawing/2014/main" id="{AAADD703-6EA0-4956-9951-E71140652A9D}"/>
              </a:ext>
            </a:extLst>
          </p:cNvPr>
          <p:cNvPicPr>
            <a:picLocks noChangeAspect="1"/>
          </p:cNvPicPr>
          <p:nvPr/>
        </p:nvPicPr>
        <p:blipFill>
          <a:blip r:embed="rId4"/>
          <a:stretch>
            <a:fillRect/>
          </a:stretch>
        </p:blipFill>
        <p:spPr>
          <a:xfrm>
            <a:off x="9365942" y="861131"/>
            <a:ext cx="2458236" cy="2314514"/>
          </a:xfrm>
          <a:prstGeom prst="rect">
            <a:avLst/>
          </a:prstGeom>
        </p:spPr>
      </p:pic>
      <p:pic>
        <p:nvPicPr>
          <p:cNvPr id="14" name="Picture 13" descr="Diagram, schematic&#10;&#10;Description automatically generated">
            <a:extLst>
              <a:ext uri="{FF2B5EF4-FFF2-40B4-BE49-F238E27FC236}">
                <a16:creationId xmlns:a16="http://schemas.microsoft.com/office/drawing/2014/main" id="{54708F97-DEE5-4310-A09F-2B07B7CB3B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32222" y="4061279"/>
            <a:ext cx="4291956" cy="2462997"/>
          </a:xfrm>
          <a:prstGeom prst="rect">
            <a:avLst/>
          </a:prstGeom>
        </p:spPr>
      </p:pic>
    </p:spTree>
    <p:extLst>
      <p:ext uri="{BB962C8B-B14F-4D97-AF65-F5344CB8AC3E}">
        <p14:creationId xmlns:p14="http://schemas.microsoft.com/office/powerpoint/2010/main" val="300499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 calcmode="lin" valueType="num">
                                      <p:cBhvr additive="base">
                                        <p:cTn id="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anim calcmode="lin" valueType="num">
                                      <p:cBhvr additive="base">
                                        <p:cTn id="1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
                                            <p:txEl>
                                              <p:pRg st="9" end="9"/>
                                            </p:txEl>
                                          </p:spTgt>
                                        </p:tgtEl>
                                        <p:attrNameLst>
                                          <p:attrName>style.visibility</p:attrName>
                                        </p:attrNameLst>
                                      </p:cBhvr>
                                      <p:to>
                                        <p:strVal val="visible"/>
                                      </p:to>
                                    </p:set>
                                    <p:anim calcmode="lin" valueType="num">
                                      <p:cBhvr additive="base">
                                        <p:cTn id="23"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9" end="9"/>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anim calcmode="lin" valueType="num">
                                      <p:cBhvr additive="base">
                                        <p:cTn id="27"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7">
                                            <p:txEl>
                                              <p:pRg st="12" end="12"/>
                                            </p:txEl>
                                          </p:spTgt>
                                        </p:tgtEl>
                                        <p:attrNameLst>
                                          <p:attrName>style.visibility</p:attrName>
                                        </p:attrNameLst>
                                      </p:cBhvr>
                                      <p:to>
                                        <p:strVal val="visible"/>
                                      </p:to>
                                    </p:set>
                                    <p:anim calcmode="lin" valueType="num">
                                      <p:cBhvr additive="base">
                                        <p:cTn id="33" dur="500" fill="hold"/>
                                        <p:tgtEl>
                                          <p:spTgt spid="7">
                                            <p:txEl>
                                              <p:pRg st="12" end="1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8750" y="-19581"/>
            <a:ext cx="7783767" cy="533400"/>
          </a:xfrm>
        </p:spPr>
        <p:txBody>
          <a:bodyPr>
            <a:noAutofit/>
          </a:bodyPr>
          <a:lstStyle/>
          <a:p>
            <a:pPr algn="ctr"/>
            <a:r>
              <a:rPr lang="en-US" sz="4000" dirty="0">
                <a:latin typeface="Cambria Math" panose="02040503050406030204" pitchFamily="18" charset="0"/>
                <a:ea typeface="Cambria Math" panose="02040503050406030204" pitchFamily="18" charset="0"/>
              </a:rPr>
              <a:t>KCL Current Source Example</a:t>
            </a:r>
          </a:p>
        </p:txBody>
      </p:sp>
      <p:sp>
        <p:nvSpPr>
          <p:cNvPr id="7" name="TextBox 6"/>
          <p:cNvSpPr txBox="1"/>
          <p:nvPr/>
        </p:nvSpPr>
        <p:spPr>
          <a:xfrm>
            <a:off x="284085" y="604557"/>
            <a:ext cx="11736280" cy="6170920"/>
          </a:xfrm>
          <a:prstGeom prst="rect">
            <a:avLst/>
          </a:prstGeom>
          <a:solidFill>
            <a:schemeClr val="tx1">
              <a:lumMod val="95000"/>
            </a:schemeClr>
          </a:solidFill>
          <a:ln w="38100" cmpd="thickThin">
            <a:solidFill>
              <a:schemeClr val="accent1"/>
            </a:solidFill>
          </a:ln>
        </p:spPr>
        <p:txBody>
          <a:bodyPr wrap="square" rtlCol="0">
            <a:spAutoFit/>
          </a:bodyPr>
          <a:lstStyle/>
          <a:p>
            <a:pPr marL="342900" indent="-342900">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rPr>
              <a:t>What is the current through resistor R1, i.e., i</a:t>
            </a:r>
            <a:r>
              <a:rPr lang="en-US" baseline="-25000" dirty="0">
                <a:solidFill>
                  <a:srgbClr val="000000"/>
                </a:solidFill>
                <a:latin typeface="Cambria Math" panose="02040503050406030204" pitchFamily="18" charset="0"/>
                <a:ea typeface="Cambria Math" panose="02040503050406030204" pitchFamily="18" charset="0"/>
              </a:rPr>
              <a:t>R1</a:t>
            </a:r>
            <a:r>
              <a:rPr lang="en-US" dirty="0">
                <a:solidFill>
                  <a:srgbClr val="000000"/>
                </a:solidFill>
                <a:latin typeface="Cambria Math" panose="02040503050406030204" pitchFamily="18" charset="0"/>
                <a:ea typeface="Cambria Math" panose="02040503050406030204" pitchFamily="18" charset="0"/>
              </a:rPr>
              <a:t>, </a:t>
            </a:r>
          </a:p>
          <a:p>
            <a:r>
              <a:rPr lang="en-US" dirty="0">
                <a:solidFill>
                  <a:srgbClr val="000000"/>
                </a:solidFill>
                <a:latin typeface="Cambria Math" panose="02040503050406030204" pitchFamily="18" charset="0"/>
                <a:ea typeface="Cambria Math" panose="02040503050406030204" pitchFamily="18" charset="0"/>
              </a:rPr>
              <a:t>for the adjacent circuit?</a:t>
            </a:r>
          </a:p>
          <a:p>
            <a:endParaRPr lang="en-US" dirty="0">
              <a:solidFill>
                <a:srgbClr val="000000"/>
              </a:solidFill>
              <a:latin typeface="Cambria Math" panose="02040503050406030204" pitchFamily="18" charset="0"/>
              <a:ea typeface="Cambria Math" panose="02040503050406030204" pitchFamily="18" charset="0"/>
            </a:endParaRPr>
          </a:p>
          <a:p>
            <a:endParaRPr lang="en-US" dirty="0">
              <a:solidFill>
                <a:srgbClr val="000000"/>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rPr>
              <a:t>KCL says sum of the currents entering a node </a:t>
            </a:r>
          </a:p>
          <a:p>
            <a:pPr>
              <a:spcAft>
                <a:spcPts val="600"/>
              </a:spcAft>
            </a:pPr>
            <a:r>
              <a:rPr lang="en-US" dirty="0">
                <a:solidFill>
                  <a:srgbClr val="000000"/>
                </a:solidFill>
                <a:latin typeface="Cambria Math" panose="02040503050406030204" pitchFamily="18" charset="0"/>
                <a:ea typeface="Cambria Math" panose="02040503050406030204" pitchFamily="18" charset="0"/>
              </a:rPr>
              <a:t>equals the sum of current leaving the node.</a:t>
            </a:r>
          </a:p>
          <a:p>
            <a:pPr>
              <a:spcAft>
                <a:spcPts val="1200"/>
              </a:spcAft>
            </a:pPr>
            <a:endParaRPr lang="en-US" dirty="0">
              <a:solidFill>
                <a:srgbClr val="000000"/>
              </a:solidFill>
              <a:latin typeface="Cambria Math" panose="02040503050406030204" pitchFamily="18" charset="0"/>
              <a:ea typeface="Cambria Math" panose="02040503050406030204" pitchFamily="18" charset="0"/>
            </a:endParaRPr>
          </a:p>
          <a:p>
            <a:r>
              <a:rPr lang="en-US" dirty="0">
                <a:solidFill>
                  <a:srgbClr val="000000"/>
                </a:solidFill>
                <a:latin typeface="Cambria Math" panose="02040503050406030204" pitchFamily="18" charset="0"/>
                <a:ea typeface="Cambria Math" panose="02040503050406030204" pitchFamily="18" charset="0"/>
              </a:rPr>
              <a:t>KCL: i1 – i2 + i3 - i</a:t>
            </a:r>
            <a:r>
              <a:rPr lang="en-US" baseline="-25000" dirty="0">
                <a:solidFill>
                  <a:srgbClr val="000000"/>
                </a:solidFill>
                <a:latin typeface="Cambria Math" panose="02040503050406030204" pitchFamily="18" charset="0"/>
                <a:ea typeface="Cambria Math" panose="02040503050406030204" pitchFamily="18" charset="0"/>
              </a:rPr>
              <a:t>R1</a:t>
            </a:r>
            <a:r>
              <a:rPr lang="en-US" dirty="0">
                <a:solidFill>
                  <a:srgbClr val="000000"/>
                </a:solidFill>
                <a:latin typeface="Cambria Math" panose="02040503050406030204" pitchFamily="18" charset="0"/>
                <a:ea typeface="Cambria Math" panose="02040503050406030204" pitchFamily="18" charset="0"/>
              </a:rPr>
              <a:t> = 0.    i1 –i2 + i3 = i</a:t>
            </a:r>
            <a:r>
              <a:rPr lang="en-US" baseline="-25000" dirty="0">
                <a:solidFill>
                  <a:srgbClr val="000000"/>
                </a:solidFill>
                <a:latin typeface="Cambria Math" panose="02040503050406030204" pitchFamily="18" charset="0"/>
                <a:ea typeface="Cambria Math" panose="02040503050406030204" pitchFamily="18" charset="0"/>
              </a:rPr>
              <a:t>R1</a:t>
            </a:r>
            <a:r>
              <a:rPr lang="en-US" dirty="0">
                <a:solidFill>
                  <a:srgbClr val="000000"/>
                </a:solidFill>
                <a:latin typeface="Cambria Math" panose="02040503050406030204" pitchFamily="18" charset="0"/>
                <a:ea typeface="Cambria Math" panose="02040503050406030204" pitchFamily="18" charset="0"/>
              </a:rPr>
              <a:t>.    i</a:t>
            </a:r>
            <a:r>
              <a:rPr lang="en-US" baseline="-25000" dirty="0">
                <a:solidFill>
                  <a:srgbClr val="000000"/>
                </a:solidFill>
                <a:latin typeface="Cambria Math" panose="02040503050406030204" pitchFamily="18" charset="0"/>
                <a:ea typeface="Cambria Math" panose="02040503050406030204" pitchFamily="18" charset="0"/>
              </a:rPr>
              <a:t>R1</a:t>
            </a:r>
            <a:r>
              <a:rPr lang="en-US" dirty="0">
                <a:solidFill>
                  <a:srgbClr val="000000"/>
                </a:solidFill>
                <a:latin typeface="Cambria Math" panose="02040503050406030204" pitchFamily="18" charset="0"/>
                <a:ea typeface="Cambria Math" panose="02040503050406030204" pitchFamily="18" charset="0"/>
              </a:rPr>
              <a:t> = i1 – i2 + i3 = 20 mA – 10 mA + 5 mA = 15 mA.   i</a:t>
            </a:r>
            <a:r>
              <a:rPr lang="en-US" baseline="-25000" dirty="0">
                <a:solidFill>
                  <a:srgbClr val="000000"/>
                </a:solidFill>
                <a:latin typeface="Cambria Math" panose="02040503050406030204" pitchFamily="18" charset="0"/>
                <a:ea typeface="Cambria Math" panose="02040503050406030204" pitchFamily="18" charset="0"/>
              </a:rPr>
              <a:t>R1</a:t>
            </a:r>
            <a:r>
              <a:rPr lang="en-US" dirty="0">
                <a:solidFill>
                  <a:srgbClr val="000000"/>
                </a:solidFill>
                <a:latin typeface="Cambria Math" panose="02040503050406030204" pitchFamily="18" charset="0"/>
                <a:ea typeface="Cambria Math" panose="02040503050406030204" pitchFamily="18" charset="0"/>
              </a:rPr>
              <a:t> = 15 mA.</a:t>
            </a:r>
          </a:p>
          <a:p>
            <a:endParaRPr lang="en-US" dirty="0">
              <a:solidFill>
                <a:srgbClr val="000000"/>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rPr>
              <a:t>What is the voltage across resistor R1?</a:t>
            </a:r>
          </a:p>
          <a:p>
            <a:endParaRPr lang="en-US" dirty="0">
              <a:solidFill>
                <a:srgbClr val="000000"/>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rPr>
              <a:t>v</a:t>
            </a:r>
            <a:r>
              <a:rPr lang="en-US" baseline="-25000" dirty="0">
                <a:solidFill>
                  <a:srgbClr val="000000"/>
                </a:solidFill>
                <a:latin typeface="Cambria Math" panose="02040503050406030204" pitchFamily="18" charset="0"/>
                <a:ea typeface="Cambria Math" panose="02040503050406030204" pitchFamily="18" charset="0"/>
              </a:rPr>
              <a:t>R1</a:t>
            </a:r>
            <a:r>
              <a:rPr lang="en-US" dirty="0">
                <a:solidFill>
                  <a:srgbClr val="000000"/>
                </a:solidFill>
                <a:latin typeface="Cambria Math" panose="02040503050406030204" pitchFamily="18" charset="0"/>
                <a:ea typeface="Cambria Math" panose="02040503050406030204" pitchFamily="18" charset="0"/>
              </a:rPr>
              <a:t>= (15 mA)(300 </a:t>
            </a:r>
            <a:r>
              <a:rPr lang="el-GR" dirty="0">
                <a:solidFill>
                  <a:srgbClr val="000000"/>
                </a:solidFill>
                <a:latin typeface="Cambria Math" panose="02040503050406030204" pitchFamily="18" charset="0"/>
                <a:ea typeface="Cambria Math" panose="02040503050406030204" pitchFamily="18" charset="0"/>
              </a:rPr>
              <a:t>Ω</a:t>
            </a:r>
            <a:r>
              <a:rPr lang="en-US" dirty="0">
                <a:solidFill>
                  <a:srgbClr val="000000"/>
                </a:solidFill>
                <a:latin typeface="Cambria Math" panose="02040503050406030204" pitchFamily="18" charset="0"/>
                <a:ea typeface="Cambria Math" panose="02040503050406030204" pitchFamily="18" charset="0"/>
              </a:rPr>
              <a:t>) = 4.5 V. Each current source also has 4.5 V across it.</a:t>
            </a:r>
          </a:p>
          <a:p>
            <a:endParaRPr lang="en-US" dirty="0">
              <a:solidFill>
                <a:srgbClr val="000000"/>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rPr>
              <a:t>Is the voltage at the </a:t>
            </a:r>
            <a:r>
              <a:rPr lang="en-US" dirty="0">
                <a:solidFill>
                  <a:schemeClr val="bg2">
                    <a:lumMod val="60000"/>
                    <a:lumOff val="40000"/>
                  </a:schemeClr>
                </a:solidFill>
                <a:latin typeface="Cambria Math" panose="02040503050406030204" pitchFamily="18" charset="0"/>
                <a:ea typeface="Cambria Math" panose="02040503050406030204" pitchFamily="18" charset="0"/>
              </a:rPr>
              <a:t>a</a:t>
            </a:r>
            <a:r>
              <a:rPr lang="en-US" dirty="0">
                <a:solidFill>
                  <a:srgbClr val="002060"/>
                </a:solidFill>
                <a:latin typeface="Cambria Math" panose="02040503050406030204" pitchFamily="18" charset="0"/>
                <a:ea typeface="Cambria Math" panose="02040503050406030204" pitchFamily="18" charset="0"/>
              </a:rPr>
              <a:t> </a:t>
            </a:r>
            <a:r>
              <a:rPr lang="en-US" dirty="0">
                <a:solidFill>
                  <a:srgbClr val="000000"/>
                </a:solidFill>
                <a:latin typeface="Cambria Math" panose="02040503050406030204" pitchFamily="18" charset="0"/>
                <a:ea typeface="Cambria Math" panose="02040503050406030204" pitchFamily="18" charset="0"/>
              </a:rPr>
              <a:t>terminal larger or smaller than the voltage at the </a:t>
            </a:r>
            <a:r>
              <a:rPr lang="en-US" dirty="0">
                <a:solidFill>
                  <a:schemeClr val="bg2">
                    <a:lumMod val="60000"/>
                    <a:lumOff val="40000"/>
                  </a:schemeClr>
                </a:solidFill>
                <a:latin typeface="Cambria Math" panose="02040503050406030204" pitchFamily="18" charset="0"/>
                <a:ea typeface="Cambria Math" panose="02040503050406030204" pitchFamily="18" charset="0"/>
              </a:rPr>
              <a:t>b</a:t>
            </a:r>
            <a:r>
              <a:rPr lang="en-US" dirty="0">
                <a:solidFill>
                  <a:srgbClr val="000000"/>
                </a:solidFill>
                <a:latin typeface="Cambria Math" panose="02040503050406030204" pitchFamily="18" charset="0"/>
                <a:ea typeface="Cambria Math" panose="02040503050406030204" pitchFamily="18" charset="0"/>
              </a:rPr>
              <a:t> terminal?</a:t>
            </a:r>
          </a:p>
          <a:p>
            <a:pPr marL="285750" indent="-285750">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rPr>
              <a:t>Since conventional current flows from </a:t>
            </a:r>
            <a:r>
              <a:rPr lang="en-US" dirty="0">
                <a:solidFill>
                  <a:schemeClr val="bg2">
                    <a:lumMod val="60000"/>
                    <a:lumOff val="40000"/>
                  </a:schemeClr>
                </a:solidFill>
                <a:latin typeface="Cambria Math" panose="02040503050406030204" pitchFamily="18" charset="0"/>
                <a:ea typeface="Cambria Math" panose="02040503050406030204" pitchFamily="18" charset="0"/>
              </a:rPr>
              <a:t>a</a:t>
            </a:r>
            <a:r>
              <a:rPr lang="en-US" dirty="0">
                <a:solidFill>
                  <a:srgbClr val="000000"/>
                </a:solidFill>
                <a:latin typeface="Cambria Math" panose="02040503050406030204" pitchFamily="18" charset="0"/>
                <a:ea typeface="Cambria Math" panose="02040503050406030204" pitchFamily="18" charset="0"/>
              </a:rPr>
              <a:t> to </a:t>
            </a:r>
            <a:r>
              <a:rPr lang="en-US" dirty="0">
                <a:solidFill>
                  <a:schemeClr val="bg2">
                    <a:lumMod val="60000"/>
                    <a:lumOff val="40000"/>
                  </a:schemeClr>
                </a:solidFill>
                <a:latin typeface="Cambria Math" panose="02040503050406030204" pitchFamily="18" charset="0"/>
                <a:ea typeface="Cambria Math" panose="02040503050406030204" pitchFamily="18" charset="0"/>
              </a:rPr>
              <a:t>b</a:t>
            </a:r>
            <a:r>
              <a:rPr lang="en-US" dirty="0">
                <a:solidFill>
                  <a:srgbClr val="000000"/>
                </a:solidFill>
                <a:latin typeface="Cambria Math" panose="02040503050406030204" pitchFamily="18" charset="0"/>
                <a:ea typeface="Cambria Math" panose="02040503050406030204" pitchFamily="18" charset="0"/>
              </a:rPr>
              <a:t> through resistor R1, the voltage at the </a:t>
            </a:r>
            <a:r>
              <a:rPr lang="en-US" dirty="0">
                <a:solidFill>
                  <a:schemeClr val="bg2">
                    <a:lumMod val="60000"/>
                    <a:lumOff val="40000"/>
                  </a:schemeClr>
                </a:solidFill>
                <a:latin typeface="Cambria Math" panose="02040503050406030204" pitchFamily="18" charset="0"/>
                <a:ea typeface="Cambria Math" panose="02040503050406030204" pitchFamily="18" charset="0"/>
              </a:rPr>
              <a:t>a</a:t>
            </a:r>
            <a:r>
              <a:rPr lang="en-US" dirty="0">
                <a:solidFill>
                  <a:srgbClr val="000000"/>
                </a:solidFill>
                <a:latin typeface="Cambria Math" panose="02040503050406030204" pitchFamily="18" charset="0"/>
                <a:ea typeface="Cambria Math" panose="02040503050406030204" pitchFamily="18" charset="0"/>
              </a:rPr>
              <a:t> terminal is more positive than the voltage at the </a:t>
            </a:r>
            <a:r>
              <a:rPr lang="en-US" dirty="0">
                <a:solidFill>
                  <a:schemeClr val="bg2">
                    <a:lumMod val="60000"/>
                    <a:lumOff val="40000"/>
                  </a:schemeClr>
                </a:solidFill>
                <a:latin typeface="Cambria Math" panose="02040503050406030204" pitchFamily="18" charset="0"/>
                <a:ea typeface="Cambria Math" panose="02040503050406030204" pitchFamily="18" charset="0"/>
              </a:rPr>
              <a:t>b</a:t>
            </a:r>
            <a:r>
              <a:rPr lang="en-US" dirty="0">
                <a:solidFill>
                  <a:srgbClr val="000000"/>
                </a:solidFill>
                <a:latin typeface="Cambria Math" panose="02040503050406030204" pitchFamily="18" charset="0"/>
                <a:ea typeface="Cambria Math" panose="02040503050406030204" pitchFamily="18" charset="0"/>
              </a:rPr>
              <a:t> terminal by 4.5 V.</a:t>
            </a:r>
            <a:endParaRPr lang="en-US" sz="2000" dirty="0">
              <a:solidFill>
                <a:srgbClr val="000000"/>
              </a:solidFill>
              <a:latin typeface="Cambria Math" panose="02040503050406030204" pitchFamily="18" charset="0"/>
              <a:ea typeface="Cambria Math" panose="02040503050406030204" pitchFamily="18" charset="0"/>
            </a:endParaRPr>
          </a:p>
        </p:txBody>
      </p:sp>
      <p:pic>
        <p:nvPicPr>
          <p:cNvPr id="29" name="Picture 28" descr="A picture containing text, sky&#10;&#10;Description automatically generated">
            <a:extLst>
              <a:ext uri="{FF2B5EF4-FFF2-40B4-BE49-F238E27FC236}">
                <a16:creationId xmlns:a16="http://schemas.microsoft.com/office/drawing/2014/main" id="{D9534AD4-BBFF-4527-B2D3-1B9A103215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0299" y="662403"/>
            <a:ext cx="6163066" cy="3092780"/>
          </a:xfrm>
          <a:prstGeom prst="rect">
            <a:avLst/>
          </a:prstGeom>
        </p:spPr>
      </p:pic>
      <p:sp>
        <p:nvSpPr>
          <p:cNvPr id="18" name="Oval 17">
            <a:extLst>
              <a:ext uri="{FF2B5EF4-FFF2-40B4-BE49-F238E27FC236}">
                <a16:creationId xmlns:a16="http://schemas.microsoft.com/office/drawing/2014/main" id="{B4B2015A-AEC2-4B8D-958C-A6FA7B399DA0}"/>
              </a:ext>
            </a:extLst>
          </p:cNvPr>
          <p:cNvSpPr/>
          <p:nvPr/>
        </p:nvSpPr>
        <p:spPr bwMode="auto">
          <a:xfrm>
            <a:off x="6554621" y="957006"/>
            <a:ext cx="5060294" cy="618603"/>
          </a:xfrm>
          <a:prstGeom prst="ellipse">
            <a:avLst/>
          </a:prstGeom>
          <a:noFill/>
          <a:ln>
            <a:solidFill>
              <a:schemeClr val="bg1"/>
            </a:solidFill>
            <a:headEnd type="none" w="med" len="med"/>
            <a:tailEnd type="none" w="med" len="med"/>
          </a:ln>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9" name="TextBox 18">
            <a:extLst>
              <a:ext uri="{FF2B5EF4-FFF2-40B4-BE49-F238E27FC236}">
                <a16:creationId xmlns:a16="http://schemas.microsoft.com/office/drawing/2014/main" id="{98937D7B-7B3E-4DFD-8E55-9FD52AFB214B}"/>
              </a:ext>
            </a:extLst>
          </p:cNvPr>
          <p:cNvSpPr txBox="1"/>
          <p:nvPr/>
        </p:nvSpPr>
        <p:spPr>
          <a:xfrm>
            <a:off x="8589243" y="591378"/>
            <a:ext cx="962983" cy="369332"/>
          </a:xfrm>
          <a:prstGeom prst="rect">
            <a:avLst/>
          </a:prstGeom>
          <a:noFill/>
        </p:spPr>
        <p:txBody>
          <a:bodyPr wrap="square" rtlCol="0">
            <a:spAutoFit/>
          </a:bodyPr>
          <a:lstStyle/>
          <a:p>
            <a:r>
              <a:rPr lang="en-US" dirty="0">
                <a:solidFill>
                  <a:schemeClr val="bg1"/>
                </a:solidFill>
                <a:latin typeface="Cambria Math" panose="02040503050406030204" pitchFamily="18" charset="0"/>
                <a:ea typeface="Cambria Math" panose="02040503050406030204" pitchFamily="18" charset="0"/>
              </a:rPr>
              <a:t>Node 1</a:t>
            </a:r>
          </a:p>
        </p:txBody>
      </p:sp>
      <p:sp>
        <p:nvSpPr>
          <p:cNvPr id="20" name="Oval 19">
            <a:extLst>
              <a:ext uri="{FF2B5EF4-FFF2-40B4-BE49-F238E27FC236}">
                <a16:creationId xmlns:a16="http://schemas.microsoft.com/office/drawing/2014/main" id="{545FCCE4-758F-42D4-8428-70E5E546D379}"/>
              </a:ext>
            </a:extLst>
          </p:cNvPr>
          <p:cNvSpPr/>
          <p:nvPr/>
        </p:nvSpPr>
        <p:spPr bwMode="auto">
          <a:xfrm>
            <a:off x="6529463" y="2618606"/>
            <a:ext cx="5060294" cy="618603"/>
          </a:xfrm>
          <a:prstGeom prst="ellipse">
            <a:avLst/>
          </a:prstGeom>
          <a:noFill/>
          <a:ln>
            <a:solidFill>
              <a:schemeClr val="bg1"/>
            </a:solidFill>
            <a:headEnd type="none" w="med" len="med"/>
            <a:tailEnd type="none" w="med" len="med"/>
          </a:ln>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21" name="TextBox 20">
            <a:extLst>
              <a:ext uri="{FF2B5EF4-FFF2-40B4-BE49-F238E27FC236}">
                <a16:creationId xmlns:a16="http://schemas.microsoft.com/office/drawing/2014/main" id="{23C095D1-6830-4294-B731-568C5F25F54D}"/>
              </a:ext>
            </a:extLst>
          </p:cNvPr>
          <p:cNvSpPr txBox="1"/>
          <p:nvPr/>
        </p:nvSpPr>
        <p:spPr>
          <a:xfrm>
            <a:off x="8681211" y="3226046"/>
            <a:ext cx="962983" cy="369332"/>
          </a:xfrm>
          <a:prstGeom prst="rect">
            <a:avLst/>
          </a:prstGeom>
          <a:noFill/>
        </p:spPr>
        <p:txBody>
          <a:bodyPr wrap="square" rtlCol="0">
            <a:spAutoFit/>
          </a:bodyPr>
          <a:lstStyle/>
          <a:p>
            <a:r>
              <a:rPr lang="en-US" dirty="0">
                <a:solidFill>
                  <a:schemeClr val="bg1"/>
                </a:solidFill>
                <a:latin typeface="Cambria Math" panose="02040503050406030204" pitchFamily="18" charset="0"/>
                <a:ea typeface="Cambria Math" panose="02040503050406030204" pitchFamily="18" charset="0"/>
              </a:rPr>
              <a:t>Node 2</a:t>
            </a:r>
          </a:p>
        </p:txBody>
      </p:sp>
      <p:grpSp>
        <p:nvGrpSpPr>
          <p:cNvPr id="27" name="Group 26">
            <a:extLst>
              <a:ext uri="{FF2B5EF4-FFF2-40B4-BE49-F238E27FC236}">
                <a16:creationId xmlns:a16="http://schemas.microsoft.com/office/drawing/2014/main" id="{A28B2C71-81C2-4471-85AC-5531B7699837}"/>
              </a:ext>
            </a:extLst>
          </p:cNvPr>
          <p:cNvGrpSpPr/>
          <p:nvPr/>
        </p:nvGrpSpPr>
        <p:grpSpPr>
          <a:xfrm>
            <a:off x="10991112" y="1624593"/>
            <a:ext cx="384104" cy="1054328"/>
            <a:chOff x="11032600" y="1764487"/>
            <a:chExt cx="384104" cy="1054328"/>
          </a:xfrm>
        </p:grpSpPr>
        <p:sp>
          <p:nvSpPr>
            <p:cNvPr id="25" name="TextBox 24">
              <a:extLst>
                <a:ext uri="{FF2B5EF4-FFF2-40B4-BE49-F238E27FC236}">
                  <a16:creationId xmlns:a16="http://schemas.microsoft.com/office/drawing/2014/main" id="{B0F94CEC-4D85-46D3-BDDC-CA4DBAD9AC33}"/>
                </a:ext>
              </a:extLst>
            </p:cNvPr>
            <p:cNvSpPr txBox="1"/>
            <p:nvPr/>
          </p:nvSpPr>
          <p:spPr>
            <a:xfrm>
              <a:off x="11032600" y="1764487"/>
              <a:ext cx="336212" cy="400110"/>
            </a:xfrm>
            <a:prstGeom prst="rect">
              <a:avLst/>
            </a:prstGeom>
            <a:noFill/>
          </p:spPr>
          <p:txBody>
            <a:bodyPr wrap="square" rtlCol="0">
              <a:spAutoFit/>
            </a:bodyPr>
            <a:lstStyle/>
            <a:p>
              <a:r>
                <a:rPr lang="en-US" sz="2000" dirty="0">
                  <a:solidFill>
                    <a:srgbClr val="000000"/>
                  </a:solidFill>
                  <a:latin typeface="Cambria Math" panose="02040503050406030204" pitchFamily="18" charset="0"/>
                  <a:ea typeface="Cambria Math" panose="02040503050406030204" pitchFamily="18" charset="0"/>
                </a:rPr>
                <a:t>+</a:t>
              </a:r>
            </a:p>
          </p:txBody>
        </p:sp>
        <p:sp>
          <p:nvSpPr>
            <p:cNvPr id="26" name="TextBox 25">
              <a:extLst>
                <a:ext uri="{FF2B5EF4-FFF2-40B4-BE49-F238E27FC236}">
                  <a16:creationId xmlns:a16="http://schemas.microsoft.com/office/drawing/2014/main" id="{128CE46B-6A0A-431A-85B2-D79FCE2821B8}"/>
                </a:ext>
              </a:extLst>
            </p:cNvPr>
            <p:cNvSpPr txBox="1"/>
            <p:nvPr/>
          </p:nvSpPr>
          <p:spPr>
            <a:xfrm>
              <a:off x="11080492" y="2295595"/>
              <a:ext cx="336212" cy="523220"/>
            </a:xfrm>
            <a:prstGeom prst="rect">
              <a:avLst/>
            </a:prstGeom>
            <a:noFill/>
          </p:spPr>
          <p:txBody>
            <a:bodyPr wrap="square" rtlCol="0">
              <a:spAutoFit/>
            </a:bodyPr>
            <a:lstStyle/>
            <a:p>
              <a:r>
                <a:rPr lang="en-US" sz="2800" dirty="0">
                  <a:solidFill>
                    <a:srgbClr val="000000"/>
                  </a:solidFill>
                  <a:latin typeface="Cambria Math" panose="02040503050406030204" pitchFamily="18" charset="0"/>
                  <a:ea typeface="Cambria Math" panose="02040503050406030204" pitchFamily="18" charset="0"/>
                </a:rPr>
                <a:t>_</a:t>
              </a:r>
            </a:p>
          </p:txBody>
        </p:sp>
      </p:grpSp>
    </p:spTree>
    <p:extLst>
      <p:ext uri="{BB962C8B-B14F-4D97-AF65-F5344CB8AC3E}">
        <p14:creationId xmlns:p14="http://schemas.microsoft.com/office/powerpoint/2010/main" val="36484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11" end="11"/>
                                            </p:txEl>
                                          </p:spTgt>
                                        </p:tgtEl>
                                        <p:attrNameLst>
                                          <p:attrName>style.visibility</p:attrName>
                                        </p:attrNameLst>
                                      </p:cBhvr>
                                      <p:to>
                                        <p:strVal val="visible"/>
                                      </p:to>
                                    </p:set>
                                    <p:anim calcmode="lin" valueType="num">
                                      <p:cBhvr additive="base">
                                        <p:cTn id="25" dur="500" fill="hold"/>
                                        <p:tgtEl>
                                          <p:spTgt spid="7">
                                            <p:txEl>
                                              <p:pRg st="11" end="1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13" end="13"/>
                                            </p:txEl>
                                          </p:spTgt>
                                        </p:tgtEl>
                                        <p:attrNameLst>
                                          <p:attrName>style.visibility</p:attrName>
                                        </p:attrNameLst>
                                      </p:cBhvr>
                                      <p:to>
                                        <p:strVal val="visible"/>
                                      </p:to>
                                    </p:set>
                                    <p:anim calcmode="lin" valueType="num">
                                      <p:cBhvr additive="base">
                                        <p:cTn id="31" dur="500" fill="hold"/>
                                        <p:tgtEl>
                                          <p:spTgt spid="7">
                                            <p:txEl>
                                              <p:pRg st="13" end="1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xEl>
                                              <p:pRg st="15" end="15"/>
                                            </p:txEl>
                                          </p:spTgt>
                                        </p:tgtEl>
                                        <p:attrNameLst>
                                          <p:attrName>style.visibility</p:attrName>
                                        </p:attrNameLst>
                                      </p:cBhvr>
                                      <p:to>
                                        <p:strVal val="visible"/>
                                      </p:to>
                                    </p:set>
                                    <p:anim calcmode="lin" valueType="num">
                                      <p:cBhvr additive="base">
                                        <p:cTn id="37" dur="500" fill="hold"/>
                                        <p:tgtEl>
                                          <p:spTgt spid="7">
                                            <p:txEl>
                                              <p:pRg st="15" end="1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xEl>
                                              <p:pRg st="17" end="17"/>
                                            </p:txEl>
                                          </p:spTgt>
                                        </p:tgtEl>
                                        <p:attrNameLst>
                                          <p:attrName>style.visibility</p:attrName>
                                        </p:attrNameLst>
                                      </p:cBhvr>
                                      <p:to>
                                        <p:strVal val="visible"/>
                                      </p:to>
                                    </p:set>
                                    <p:anim calcmode="lin" valueType="num">
                                      <p:cBhvr additive="base">
                                        <p:cTn id="43" dur="500" fill="hold"/>
                                        <p:tgtEl>
                                          <p:spTgt spid="7">
                                            <p:txEl>
                                              <p:pRg st="17" end="1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7" end="1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7">
                                            <p:txEl>
                                              <p:pRg st="19" end="19"/>
                                            </p:txEl>
                                          </p:spTgt>
                                        </p:tgtEl>
                                        <p:attrNameLst>
                                          <p:attrName>style.visibility</p:attrName>
                                        </p:attrNameLst>
                                      </p:cBhvr>
                                      <p:to>
                                        <p:strVal val="visible"/>
                                      </p:to>
                                    </p:set>
                                    <p:anim calcmode="lin" valueType="num">
                                      <p:cBhvr additive="base">
                                        <p:cTn id="49" dur="500" fill="hold"/>
                                        <p:tgtEl>
                                          <p:spTgt spid="7">
                                            <p:txEl>
                                              <p:pRg st="19" end="1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19" end="19"/>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7"/>
                                        </p:tgtEl>
                                        <p:attrNameLst>
                                          <p:attrName>style.visibility</p:attrName>
                                        </p:attrNameLst>
                                      </p:cBhvr>
                                      <p:to>
                                        <p:strVal val="visible"/>
                                      </p:to>
                                    </p:set>
                                    <p:anim calcmode="lin" valueType="num">
                                      <p:cBhvr additive="base">
                                        <p:cTn id="55" dur="500" fill="hold"/>
                                        <p:tgtEl>
                                          <p:spTgt spid="27"/>
                                        </p:tgtEl>
                                        <p:attrNameLst>
                                          <p:attrName>ppt_x</p:attrName>
                                        </p:attrNameLst>
                                      </p:cBhvr>
                                      <p:tavLst>
                                        <p:tav tm="0">
                                          <p:val>
                                            <p:strVal val="#ppt_x"/>
                                          </p:val>
                                        </p:tav>
                                        <p:tav tm="100000">
                                          <p:val>
                                            <p:strVal val="#ppt_x"/>
                                          </p:val>
                                        </p:tav>
                                      </p:tavLst>
                                    </p:anim>
                                    <p:anim calcmode="lin" valueType="num">
                                      <p:cBhvr additive="base">
                                        <p:cTn id="5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animBg="1"/>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9447" y="80768"/>
            <a:ext cx="8075691" cy="533400"/>
          </a:xfrm>
        </p:spPr>
        <p:txBody>
          <a:bodyPr>
            <a:noAutofit/>
          </a:bodyPr>
          <a:lstStyle/>
          <a:p>
            <a:pPr algn="ctr"/>
            <a:r>
              <a:rPr lang="en-US" sz="4000" dirty="0">
                <a:gradFill>
                  <a:gsLst>
                    <a:gs pos="14000">
                      <a:schemeClr val="accent5"/>
                    </a:gs>
                    <a:gs pos="64000">
                      <a:schemeClr val="tx2"/>
                    </a:gs>
                    <a:gs pos="100000">
                      <a:schemeClr val="tx2"/>
                    </a:gs>
                  </a:gsLst>
                  <a:lin ang="16200000" scaled="1"/>
                </a:gradFill>
                <a:cs typeface="Arial" panose="020B0604020202020204" pitchFamily="34" charset="0"/>
              </a:rPr>
              <a:t>Water Analogy for Electricity</a:t>
            </a:r>
          </a:p>
        </p:txBody>
      </p:sp>
      <p:pic>
        <p:nvPicPr>
          <p:cNvPr id="4" name="Picture 3" title="Water analogy of how electricity flow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0924" y="996225"/>
            <a:ext cx="8690150" cy="3322131"/>
          </a:xfrm>
          <a:prstGeom prst="rect">
            <a:avLst/>
          </a:prstGeom>
        </p:spPr>
      </p:pic>
      <p:sp>
        <p:nvSpPr>
          <p:cNvPr id="7" name="Rectangle 6"/>
          <p:cNvSpPr/>
          <p:nvPr/>
        </p:nvSpPr>
        <p:spPr>
          <a:xfrm>
            <a:off x="656491" y="4680862"/>
            <a:ext cx="11125201" cy="1631216"/>
          </a:xfrm>
          <a:prstGeom prst="rect">
            <a:avLst/>
          </a:prstGeom>
          <a:solidFill>
            <a:schemeClr val="tx1">
              <a:lumMod val="95000"/>
            </a:schemeClr>
          </a:solidFill>
          <a:ln w="38100" cmpd="thickThin">
            <a:solidFill>
              <a:schemeClr val="accent1"/>
            </a:solidFill>
          </a:ln>
        </p:spPr>
        <p:txBody>
          <a:bodyPr wrap="square">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Voltage </a:t>
            </a: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sym typeface="Wingdings" panose="05000000000000000000" pitchFamily="2" charset="2"/>
              </a:rPr>
              <a:t></a:t>
            </a: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Informally electrical pressure, (Volts - V). Analogous to water pressure.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Current </a:t>
            </a: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sym typeface="Wingdings" panose="05000000000000000000" pitchFamily="2" charset="2"/>
              </a:rPr>
              <a:t></a:t>
            </a: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Flow of charge, (Amps - I). Analogous to water flow.</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Resistance </a:t>
            </a: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sym typeface="Wingdings" panose="05000000000000000000" pitchFamily="2" charset="2"/>
              </a:rPr>
              <a:t></a:t>
            </a: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Opposition to Current flow, (Ohms - </a:t>
            </a:r>
            <a:r>
              <a:rPr kumimoji="0" lang="el-GR"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Ω</a:t>
            </a: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Analogous to a constriction in a water pipe.</a:t>
            </a:r>
          </a:p>
        </p:txBody>
      </p:sp>
    </p:spTree>
    <p:extLst>
      <p:ext uri="{BB962C8B-B14F-4D97-AF65-F5344CB8AC3E}">
        <p14:creationId xmlns:p14="http://schemas.microsoft.com/office/powerpoint/2010/main" val="154265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8562" y="26103"/>
            <a:ext cx="6071515" cy="533400"/>
          </a:xfrm>
        </p:spPr>
        <p:txBody>
          <a:bodyPr>
            <a:noAutofit/>
          </a:bodyPr>
          <a:lstStyle/>
          <a:p>
            <a:pPr algn="ctr"/>
            <a:r>
              <a:rPr lang="en-US" sz="4400" dirty="0">
                <a:latin typeface="Cambria Math" panose="02040503050406030204" pitchFamily="18" charset="0"/>
                <a:ea typeface="Cambria Math" panose="02040503050406030204" pitchFamily="18" charset="0"/>
              </a:rPr>
              <a:t>KCL Resistor Example</a:t>
            </a:r>
          </a:p>
        </p:txBody>
      </p:sp>
      <p:sp>
        <p:nvSpPr>
          <p:cNvPr id="7" name="TextBox 6"/>
          <p:cNvSpPr txBox="1"/>
          <p:nvPr/>
        </p:nvSpPr>
        <p:spPr>
          <a:xfrm>
            <a:off x="275209" y="904341"/>
            <a:ext cx="11576480" cy="5632311"/>
          </a:xfrm>
          <a:prstGeom prst="rect">
            <a:avLst/>
          </a:prstGeom>
          <a:solidFill>
            <a:schemeClr val="tx1">
              <a:lumMod val="95000"/>
            </a:schemeClr>
          </a:solidFill>
          <a:ln w="38100" cmpd="thickThin">
            <a:solidFill>
              <a:schemeClr val="accent1"/>
            </a:solidFill>
          </a:ln>
        </p:spPr>
        <p:txBody>
          <a:bodyPr wrap="square" rtlCol="0">
            <a:spAutoFit/>
          </a:bodyPr>
          <a:lstStyle/>
          <a:p>
            <a:pPr marL="342900" indent="-342900">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rPr>
              <a:t>What is the current flowing through each resistor in the circuit below?</a:t>
            </a:r>
          </a:p>
          <a:p>
            <a:pPr marL="342900" indent="-342900">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b="1" dirty="0">
                <a:solidFill>
                  <a:prstClr val="black"/>
                </a:solidFill>
                <a:latin typeface="Cambria Math" panose="02040503050406030204" pitchFamily="18" charset="0"/>
                <a:ea typeface="Cambria Math" panose="02040503050406030204" pitchFamily="18" charset="0"/>
              </a:rPr>
              <a:t>Node</a:t>
            </a:r>
            <a:r>
              <a:rPr lang="en-US" dirty="0">
                <a:solidFill>
                  <a:prstClr val="black"/>
                </a:solidFill>
                <a:latin typeface="Cambria Math" panose="02040503050406030204" pitchFamily="18" charset="0"/>
                <a:ea typeface="Cambria Math" panose="02040503050406030204" pitchFamily="18" charset="0"/>
              </a:rPr>
              <a:t> – A point of connection between two or </a:t>
            </a:r>
          </a:p>
          <a:p>
            <a:r>
              <a:rPr lang="en-US" dirty="0">
                <a:solidFill>
                  <a:prstClr val="black"/>
                </a:solidFill>
                <a:latin typeface="Cambria Math" panose="02040503050406030204" pitchFamily="18" charset="0"/>
                <a:ea typeface="Cambria Math" panose="02040503050406030204" pitchFamily="18" charset="0"/>
              </a:rPr>
              <a:t>more elements.</a:t>
            </a:r>
          </a:p>
          <a:p>
            <a:endParaRPr 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prstClr val="black"/>
                </a:solidFill>
                <a:latin typeface="Cambria Math" panose="02040503050406030204" pitchFamily="18" charset="0"/>
                <a:ea typeface="Cambria Math" panose="02040503050406030204" pitchFamily="18" charset="0"/>
              </a:rPr>
              <a:t>Node 1 provides the same voltage to all elements</a:t>
            </a:r>
          </a:p>
          <a:p>
            <a:r>
              <a:rPr lang="en-US" dirty="0">
                <a:solidFill>
                  <a:prstClr val="black"/>
                </a:solidFill>
                <a:latin typeface="Cambria Math" panose="02040503050406030204" pitchFamily="18" charset="0"/>
                <a:ea typeface="Cambria Math" panose="02040503050406030204" pitchFamily="18" charset="0"/>
              </a:rPr>
              <a:t>Connected to it, as does node 2 in the adjacent circuit.</a:t>
            </a:r>
          </a:p>
          <a:p>
            <a:pPr marL="342900" indent="-342900">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rPr>
              <a:t>KCL says sum of the currents entering  a node equals</a:t>
            </a:r>
          </a:p>
          <a:p>
            <a:r>
              <a:rPr lang="en-US" dirty="0">
                <a:solidFill>
                  <a:srgbClr val="000000"/>
                </a:solidFill>
                <a:latin typeface="Cambria Math" panose="02040503050406030204" pitchFamily="18" charset="0"/>
                <a:ea typeface="Cambria Math" panose="02040503050406030204" pitchFamily="18" charset="0"/>
              </a:rPr>
              <a:t>equals the sum of current leaving the node. </a:t>
            </a:r>
          </a:p>
          <a:p>
            <a:endParaRPr lang="en-US" dirty="0">
              <a:solidFill>
                <a:srgbClr val="000000"/>
              </a:solidFill>
              <a:latin typeface="Cambria Math" panose="02040503050406030204" pitchFamily="18" charset="0"/>
              <a:ea typeface="Cambria Math" panose="02040503050406030204" pitchFamily="18" charset="0"/>
            </a:endParaRPr>
          </a:p>
          <a:p>
            <a:r>
              <a:rPr lang="en-US" dirty="0">
                <a:solidFill>
                  <a:srgbClr val="000000"/>
                </a:solidFill>
                <a:latin typeface="Cambria Math" panose="02040503050406030204" pitchFamily="18" charset="0"/>
                <a:ea typeface="Cambria Math" panose="02040503050406030204" pitchFamily="18" charset="0"/>
              </a:rPr>
              <a:t>i</a:t>
            </a:r>
            <a:r>
              <a:rPr lang="en-US" baseline="-25000" dirty="0">
                <a:solidFill>
                  <a:srgbClr val="000000"/>
                </a:solidFill>
                <a:latin typeface="Cambria Math" panose="02040503050406030204" pitchFamily="18" charset="0"/>
                <a:ea typeface="Cambria Math" panose="02040503050406030204" pitchFamily="18" charset="0"/>
              </a:rPr>
              <a:t>R1</a:t>
            </a:r>
            <a:r>
              <a:rPr lang="en-US" dirty="0">
                <a:solidFill>
                  <a:srgbClr val="000000"/>
                </a:solidFill>
                <a:latin typeface="Cambria Math" panose="02040503050406030204" pitchFamily="18" charset="0"/>
                <a:ea typeface="Cambria Math" panose="02040503050406030204" pitchFamily="18" charset="0"/>
              </a:rPr>
              <a:t> + i</a:t>
            </a:r>
            <a:r>
              <a:rPr lang="en-US" baseline="-25000" dirty="0">
                <a:solidFill>
                  <a:srgbClr val="000000"/>
                </a:solidFill>
                <a:latin typeface="Cambria Math" panose="02040503050406030204" pitchFamily="18" charset="0"/>
                <a:ea typeface="Cambria Math" panose="02040503050406030204" pitchFamily="18" charset="0"/>
              </a:rPr>
              <a:t>R2</a:t>
            </a:r>
            <a:r>
              <a:rPr lang="en-US" dirty="0">
                <a:solidFill>
                  <a:srgbClr val="000000"/>
                </a:solidFill>
                <a:latin typeface="Cambria Math" panose="02040503050406030204" pitchFamily="18" charset="0"/>
                <a:ea typeface="Cambria Math" panose="02040503050406030204" pitchFamily="18" charset="0"/>
              </a:rPr>
              <a:t> + i</a:t>
            </a:r>
            <a:r>
              <a:rPr lang="en-US" baseline="-25000" dirty="0">
                <a:solidFill>
                  <a:srgbClr val="000000"/>
                </a:solidFill>
                <a:latin typeface="Cambria Math" panose="02040503050406030204" pitchFamily="18" charset="0"/>
                <a:ea typeface="Cambria Math" panose="02040503050406030204" pitchFamily="18" charset="0"/>
              </a:rPr>
              <a:t>R3</a:t>
            </a:r>
            <a:r>
              <a:rPr lang="en-US" dirty="0">
                <a:solidFill>
                  <a:srgbClr val="000000"/>
                </a:solidFill>
                <a:latin typeface="Cambria Math" panose="02040503050406030204" pitchFamily="18" charset="0"/>
                <a:ea typeface="Cambria Math" panose="02040503050406030204" pitchFamily="18" charset="0"/>
              </a:rPr>
              <a:t> + i</a:t>
            </a:r>
            <a:r>
              <a:rPr lang="en-US" baseline="-25000" dirty="0">
                <a:solidFill>
                  <a:srgbClr val="000000"/>
                </a:solidFill>
                <a:latin typeface="Cambria Math" panose="02040503050406030204" pitchFamily="18" charset="0"/>
                <a:ea typeface="Cambria Math" panose="02040503050406030204" pitchFamily="18" charset="0"/>
              </a:rPr>
              <a:t>R4</a:t>
            </a:r>
            <a:r>
              <a:rPr lang="en-US" dirty="0">
                <a:solidFill>
                  <a:srgbClr val="000000"/>
                </a:solidFill>
                <a:latin typeface="Cambria Math" panose="02040503050406030204" pitchFamily="18" charset="0"/>
                <a:ea typeface="Cambria Math" panose="02040503050406030204" pitchFamily="18" charset="0"/>
              </a:rPr>
              <a:t> = 100 mA. </a:t>
            </a:r>
          </a:p>
          <a:p>
            <a:r>
              <a:rPr lang="en-US" dirty="0">
                <a:solidFill>
                  <a:srgbClr val="000000"/>
                </a:solidFill>
                <a:latin typeface="Cambria Math" panose="02040503050406030204" pitchFamily="18" charset="0"/>
                <a:ea typeface="Cambria Math" panose="02040503050406030204" pitchFamily="18" charset="0"/>
              </a:rPr>
              <a:t> </a:t>
            </a:r>
          </a:p>
          <a:p>
            <a:r>
              <a:rPr lang="en-US" dirty="0">
                <a:solidFill>
                  <a:srgbClr val="000000"/>
                </a:solidFill>
                <a:latin typeface="Cambria Math" panose="02040503050406030204" pitchFamily="18" charset="0"/>
                <a:ea typeface="Cambria Math" panose="02040503050406030204" pitchFamily="18" charset="0"/>
              </a:rPr>
              <a:t>i</a:t>
            </a:r>
            <a:r>
              <a:rPr lang="en-US" baseline="-25000" dirty="0">
                <a:solidFill>
                  <a:srgbClr val="000000"/>
                </a:solidFill>
                <a:latin typeface="Cambria Math" panose="02040503050406030204" pitchFamily="18" charset="0"/>
                <a:ea typeface="Cambria Math" panose="02040503050406030204" pitchFamily="18" charset="0"/>
              </a:rPr>
              <a:t>R1</a:t>
            </a:r>
            <a:r>
              <a:rPr lang="en-US" dirty="0">
                <a:solidFill>
                  <a:srgbClr val="000000"/>
                </a:solidFill>
                <a:latin typeface="Cambria Math" panose="02040503050406030204" pitchFamily="18" charset="0"/>
                <a:ea typeface="Cambria Math" panose="02040503050406030204" pitchFamily="18" charset="0"/>
              </a:rPr>
              <a:t> = i</a:t>
            </a:r>
            <a:r>
              <a:rPr lang="en-US" baseline="-25000" dirty="0">
                <a:solidFill>
                  <a:srgbClr val="000000"/>
                </a:solidFill>
                <a:latin typeface="Cambria Math" panose="02040503050406030204" pitchFamily="18" charset="0"/>
                <a:ea typeface="Cambria Math" panose="02040503050406030204" pitchFamily="18" charset="0"/>
              </a:rPr>
              <a:t>R2</a:t>
            </a:r>
            <a:r>
              <a:rPr lang="en-US" dirty="0">
                <a:solidFill>
                  <a:srgbClr val="000000"/>
                </a:solidFill>
                <a:latin typeface="Cambria Math" panose="02040503050406030204" pitchFamily="18" charset="0"/>
                <a:ea typeface="Cambria Math" panose="02040503050406030204" pitchFamily="18" charset="0"/>
              </a:rPr>
              <a:t> = i</a:t>
            </a:r>
            <a:r>
              <a:rPr lang="en-US" baseline="-25000" dirty="0">
                <a:solidFill>
                  <a:srgbClr val="000000"/>
                </a:solidFill>
                <a:latin typeface="Cambria Math" panose="02040503050406030204" pitchFamily="18" charset="0"/>
                <a:ea typeface="Cambria Math" panose="02040503050406030204" pitchFamily="18" charset="0"/>
              </a:rPr>
              <a:t>R3</a:t>
            </a:r>
            <a:r>
              <a:rPr lang="en-US" dirty="0">
                <a:solidFill>
                  <a:srgbClr val="000000"/>
                </a:solidFill>
                <a:latin typeface="Cambria Math" panose="02040503050406030204" pitchFamily="18" charset="0"/>
                <a:ea typeface="Cambria Math" panose="02040503050406030204" pitchFamily="18" charset="0"/>
              </a:rPr>
              <a:t> = i</a:t>
            </a:r>
            <a:r>
              <a:rPr lang="en-US" baseline="-25000" dirty="0">
                <a:solidFill>
                  <a:srgbClr val="000000"/>
                </a:solidFill>
                <a:latin typeface="Cambria Math" panose="02040503050406030204" pitchFamily="18" charset="0"/>
                <a:ea typeface="Cambria Math" panose="02040503050406030204" pitchFamily="18" charset="0"/>
              </a:rPr>
              <a:t>R4</a:t>
            </a:r>
            <a:r>
              <a:rPr lang="en-US" dirty="0">
                <a:solidFill>
                  <a:srgbClr val="000000"/>
                </a:solidFill>
                <a:latin typeface="Cambria Math" panose="02040503050406030204" pitchFamily="18" charset="0"/>
                <a:ea typeface="Cambria Math" panose="02040503050406030204" pitchFamily="18" charset="0"/>
              </a:rPr>
              <a:t> = (100 mA)/4 = 25 mA.</a:t>
            </a:r>
          </a:p>
          <a:p>
            <a:endParaRPr lang="en-US" dirty="0">
              <a:solidFill>
                <a:srgbClr val="000000"/>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rPr>
              <a:t>What is the voltage across each resistor?</a:t>
            </a:r>
          </a:p>
          <a:p>
            <a:endParaRPr lang="en-US" dirty="0">
              <a:solidFill>
                <a:srgbClr val="000000"/>
              </a:solidFill>
              <a:latin typeface="Cambria Math" panose="02040503050406030204" pitchFamily="18" charset="0"/>
              <a:ea typeface="Cambria Math" panose="02040503050406030204" pitchFamily="18" charset="0"/>
            </a:endParaRPr>
          </a:p>
          <a:p>
            <a:r>
              <a:rPr lang="en-US" dirty="0">
                <a:solidFill>
                  <a:srgbClr val="000000"/>
                </a:solidFill>
                <a:latin typeface="Cambria Math" panose="02040503050406030204" pitchFamily="18" charset="0"/>
                <a:ea typeface="Cambria Math" panose="02040503050406030204" pitchFamily="18" charset="0"/>
              </a:rPr>
              <a:t>Unknown without more information, although it is the same for each resistor since they have equal resistance values.</a:t>
            </a:r>
          </a:p>
          <a:p>
            <a:endParaRPr lang="en-US" dirty="0">
              <a:solidFill>
                <a:srgbClr val="000000"/>
              </a:solidFill>
              <a:latin typeface="Cambria Math" panose="02040503050406030204" pitchFamily="18" charset="0"/>
              <a:ea typeface="Cambria Math" panose="02040503050406030204" pitchFamily="18" charset="0"/>
            </a:endParaRPr>
          </a:p>
          <a:p>
            <a:endParaRPr lang="en-US" dirty="0">
              <a:solidFill>
                <a:srgbClr val="000000"/>
              </a:solidFill>
              <a:latin typeface="Cambria Math" panose="02040503050406030204" pitchFamily="18" charset="0"/>
              <a:ea typeface="Cambria Math" panose="02040503050406030204" pitchFamily="18"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4320" y="1724978"/>
            <a:ext cx="5211973" cy="2008825"/>
          </a:xfrm>
          <a:prstGeom prst="rect">
            <a:avLst/>
          </a:prstGeom>
        </p:spPr>
      </p:pic>
      <p:sp>
        <p:nvSpPr>
          <p:cNvPr id="4" name="Oval 3">
            <a:extLst>
              <a:ext uri="{FF2B5EF4-FFF2-40B4-BE49-F238E27FC236}">
                <a16:creationId xmlns:a16="http://schemas.microsoft.com/office/drawing/2014/main" id="{D9091305-F177-4A99-9C78-7704BAAE9718}"/>
              </a:ext>
            </a:extLst>
          </p:cNvPr>
          <p:cNvSpPr/>
          <p:nvPr/>
        </p:nvSpPr>
        <p:spPr bwMode="auto">
          <a:xfrm>
            <a:off x="7111817" y="1594018"/>
            <a:ext cx="3877140" cy="618603"/>
          </a:xfrm>
          <a:prstGeom prst="ellipse">
            <a:avLst/>
          </a:prstGeom>
          <a:noFill/>
          <a:ln>
            <a:solidFill>
              <a:schemeClr val="bg1"/>
            </a:solidFill>
            <a:headEnd type="none" w="med" len="med"/>
            <a:tailEnd type="none" w="med" len="med"/>
          </a:ln>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5" name="TextBox 4">
            <a:extLst>
              <a:ext uri="{FF2B5EF4-FFF2-40B4-BE49-F238E27FC236}">
                <a16:creationId xmlns:a16="http://schemas.microsoft.com/office/drawing/2014/main" id="{273BE8AB-597D-4C24-BA2F-C5E25699A299}"/>
              </a:ext>
            </a:extLst>
          </p:cNvPr>
          <p:cNvSpPr txBox="1"/>
          <p:nvPr/>
        </p:nvSpPr>
        <p:spPr>
          <a:xfrm>
            <a:off x="8608599" y="1212946"/>
            <a:ext cx="883575"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Node 1</a:t>
            </a:r>
          </a:p>
        </p:txBody>
      </p:sp>
      <p:sp>
        <p:nvSpPr>
          <p:cNvPr id="8" name="Oval 7">
            <a:extLst>
              <a:ext uri="{FF2B5EF4-FFF2-40B4-BE49-F238E27FC236}">
                <a16:creationId xmlns:a16="http://schemas.microsoft.com/office/drawing/2014/main" id="{1CFFE136-B36C-4543-9EC2-37BAFC43F799}"/>
              </a:ext>
            </a:extLst>
          </p:cNvPr>
          <p:cNvSpPr/>
          <p:nvPr/>
        </p:nvSpPr>
        <p:spPr bwMode="auto">
          <a:xfrm>
            <a:off x="7094882" y="3225265"/>
            <a:ext cx="3877140" cy="618603"/>
          </a:xfrm>
          <a:prstGeom prst="ellipse">
            <a:avLst/>
          </a:prstGeom>
          <a:noFill/>
          <a:ln>
            <a:solidFill>
              <a:schemeClr val="bg1"/>
            </a:solidFill>
            <a:headEnd type="none" w="med" len="med"/>
            <a:tailEnd type="none" w="med" len="med"/>
          </a:ln>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9" name="TextBox 8">
            <a:extLst>
              <a:ext uri="{FF2B5EF4-FFF2-40B4-BE49-F238E27FC236}">
                <a16:creationId xmlns:a16="http://schemas.microsoft.com/office/drawing/2014/main" id="{A11462E9-3464-458F-8772-48D3C2379F18}"/>
              </a:ext>
            </a:extLst>
          </p:cNvPr>
          <p:cNvSpPr txBox="1"/>
          <p:nvPr/>
        </p:nvSpPr>
        <p:spPr>
          <a:xfrm>
            <a:off x="8625531" y="3803749"/>
            <a:ext cx="883575"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Node 2</a:t>
            </a:r>
          </a:p>
        </p:txBody>
      </p:sp>
      <p:sp>
        <p:nvSpPr>
          <p:cNvPr id="10" name="TextBox 9">
            <a:extLst>
              <a:ext uri="{FF2B5EF4-FFF2-40B4-BE49-F238E27FC236}">
                <a16:creationId xmlns:a16="http://schemas.microsoft.com/office/drawing/2014/main" id="{6C7F380C-D8B5-44AE-8CA4-062CA2949700}"/>
              </a:ext>
            </a:extLst>
          </p:cNvPr>
          <p:cNvSpPr txBox="1"/>
          <p:nvPr/>
        </p:nvSpPr>
        <p:spPr>
          <a:xfrm>
            <a:off x="632208" y="6067283"/>
            <a:ext cx="1592615"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Poll Questions</a:t>
            </a:r>
          </a:p>
        </p:txBody>
      </p:sp>
    </p:spTree>
    <p:extLst>
      <p:ext uri="{BB962C8B-B14F-4D97-AF65-F5344CB8AC3E}">
        <p14:creationId xmlns:p14="http://schemas.microsoft.com/office/powerpoint/2010/main" val="3472186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 calcmode="lin" valueType="num">
                                      <p:cBhvr additive="base">
                                        <p:cTn id="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anim calcmode="lin" valueType="num">
                                      <p:cBhvr additive="base">
                                        <p:cTn id="11"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7">
                                            <p:txEl>
                                              <p:pRg st="5" end="5"/>
                                            </p:txEl>
                                          </p:spTgt>
                                        </p:tgtEl>
                                        <p:attrNameLst>
                                          <p:attrName>style.visibility</p:attrName>
                                        </p:attrNameLst>
                                      </p:cBhvr>
                                      <p:to>
                                        <p:strVal val="visible"/>
                                      </p:to>
                                    </p:set>
                                    <p:anim calcmode="lin" valueType="num">
                                      <p:cBhvr additive="base">
                                        <p:cTn id="35"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7">
                                            <p:txEl>
                                              <p:pRg st="6" end="6"/>
                                            </p:txEl>
                                          </p:spTgt>
                                        </p:tgtEl>
                                        <p:attrNameLst>
                                          <p:attrName>style.visibility</p:attrName>
                                        </p:attrNameLst>
                                      </p:cBhvr>
                                      <p:to>
                                        <p:strVal val="visible"/>
                                      </p:to>
                                    </p:set>
                                    <p:anim calcmode="lin" valueType="num">
                                      <p:cBhvr additive="base">
                                        <p:cTn id="39"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7">
                                            <p:txEl>
                                              <p:pRg st="8" end="8"/>
                                            </p:txEl>
                                          </p:spTgt>
                                        </p:tgtEl>
                                        <p:attrNameLst>
                                          <p:attrName>style.visibility</p:attrName>
                                        </p:attrNameLst>
                                      </p:cBhvr>
                                      <p:to>
                                        <p:strVal val="visible"/>
                                      </p:to>
                                    </p:set>
                                    <p:anim calcmode="lin" valueType="num">
                                      <p:cBhvr additive="base">
                                        <p:cTn id="45"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7">
                                            <p:txEl>
                                              <p:pRg st="8" end="8"/>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7">
                                            <p:txEl>
                                              <p:pRg st="9" end="9"/>
                                            </p:txEl>
                                          </p:spTgt>
                                        </p:tgtEl>
                                        <p:attrNameLst>
                                          <p:attrName>style.visibility</p:attrName>
                                        </p:attrNameLst>
                                      </p:cBhvr>
                                      <p:to>
                                        <p:strVal val="visible"/>
                                      </p:to>
                                    </p:set>
                                    <p:anim calcmode="lin" valueType="num">
                                      <p:cBhvr additive="base">
                                        <p:cTn id="49"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7">
                                            <p:txEl>
                                              <p:pRg st="11" end="11"/>
                                            </p:txEl>
                                          </p:spTgt>
                                        </p:tgtEl>
                                        <p:attrNameLst>
                                          <p:attrName>style.visibility</p:attrName>
                                        </p:attrNameLst>
                                      </p:cBhvr>
                                      <p:to>
                                        <p:strVal val="visible"/>
                                      </p:to>
                                    </p:set>
                                    <p:anim calcmode="lin" valueType="num">
                                      <p:cBhvr additive="base">
                                        <p:cTn id="55" dur="500" fill="hold"/>
                                        <p:tgtEl>
                                          <p:spTgt spid="7">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11" end="11"/>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7">
                                            <p:txEl>
                                              <p:pRg st="12" end="12"/>
                                            </p:txEl>
                                          </p:spTgt>
                                        </p:tgtEl>
                                        <p:attrNameLst>
                                          <p:attrName>style.visibility</p:attrName>
                                        </p:attrNameLst>
                                      </p:cBhvr>
                                      <p:to>
                                        <p:strVal val="visible"/>
                                      </p:to>
                                    </p:set>
                                    <p:anim calcmode="lin" valueType="num">
                                      <p:cBhvr additive="base">
                                        <p:cTn id="59" dur="500" fill="hold"/>
                                        <p:tgtEl>
                                          <p:spTgt spid="7">
                                            <p:txEl>
                                              <p:pRg st="12" end="12"/>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7">
                                            <p:txEl>
                                              <p:pRg st="12" end="12"/>
                                            </p:txEl>
                                          </p:spTgt>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7">
                                            <p:txEl>
                                              <p:pRg st="13" end="13"/>
                                            </p:txEl>
                                          </p:spTgt>
                                        </p:tgtEl>
                                        <p:attrNameLst>
                                          <p:attrName>style.visibility</p:attrName>
                                        </p:attrNameLst>
                                      </p:cBhvr>
                                      <p:to>
                                        <p:strVal val="visible"/>
                                      </p:to>
                                    </p:set>
                                    <p:anim calcmode="lin" valueType="num">
                                      <p:cBhvr additive="base">
                                        <p:cTn id="63" dur="500" fill="hold"/>
                                        <p:tgtEl>
                                          <p:spTgt spid="7">
                                            <p:txEl>
                                              <p:pRg st="13" end="13"/>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7">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7">
                                            <p:txEl>
                                              <p:pRg st="15" end="15"/>
                                            </p:txEl>
                                          </p:spTgt>
                                        </p:tgtEl>
                                        <p:attrNameLst>
                                          <p:attrName>style.visibility</p:attrName>
                                        </p:attrNameLst>
                                      </p:cBhvr>
                                      <p:to>
                                        <p:strVal val="visible"/>
                                      </p:to>
                                    </p:set>
                                    <p:anim calcmode="lin" valueType="num">
                                      <p:cBhvr additive="base">
                                        <p:cTn id="69" dur="500" fill="hold"/>
                                        <p:tgtEl>
                                          <p:spTgt spid="7">
                                            <p:txEl>
                                              <p:pRg st="15" end="15"/>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7">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7">
                                            <p:txEl>
                                              <p:pRg st="17" end="17"/>
                                            </p:txEl>
                                          </p:spTgt>
                                        </p:tgtEl>
                                        <p:attrNameLst>
                                          <p:attrName>style.visibility</p:attrName>
                                        </p:attrNameLst>
                                      </p:cBhvr>
                                      <p:to>
                                        <p:strVal val="visible"/>
                                      </p:to>
                                    </p:set>
                                    <p:anim calcmode="lin" valueType="num">
                                      <p:cBhvr additive="base">
                                        <p:cTn id="75" dur="500" fill="hold"/>
                                        <p:tgtEl>
                                          <p:spTgt spid="7">
                                            <p:txEl>
                                              <p:pRg st="17" end="17"/>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7">
                                            <p:txEl>
                                              <p:pRg st="17" end="17"/>
                                            </p:txEl>
                                          </p:spTgt>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10"/>
                                        </p:tgtEl>
                                        <p:attrNameLst>
                                          <p:attrName>style.visibility</p:attrName>
                                        </p:attrNameLst>
                                      </p:cBhvr>
                                      <p:to>
                                        <p:strVal val="visible"/>
                                      </p:to>
                                    </p:set>
                                    <p:anim calcmode="lin" valueType="num">
                                      <p:cBhvr additive="base">
                                        <p:cTn id="81" dur="500" fill="hold"/>
                                        <p:tgtEl>
                                          <p:spTgt spid="10"/>
                                        </p:tgtEl>
                                        <p:attrNameLst>
                                          <p:attrName>ppt_x</p:attrName>
                                        </p:attrNameLst>
                                      </p:cBhvr>
                                      <p:tavLst>
                                        <p:tav tm="0">
                                          <p:val>
                                            <p:strVal val="#ppt_x"/>
                                          </p:val>
                                        </p:tav>
                                        <p:tav tm="100000">
                                          <p:val>
                                            <p:strVal val="#ppt_x"/>
                                          </p:val>
                                        </p:tav>
                                      </p:tavLst>
                                    </p:anim>
                                    <p:anim calcmode="lin" valueType="num">
                                      <p:cBhvr additive="base">
                                        <p:cTn id="8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8" grpId="0" animBg="1"/>
      <p:bldP spid="9"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0220" y="85541"/>
            <a:ext cx="8271164" cy="533400"/>
          </a:xfrm>
        </p:spPr>
        <p:txBody>
          <a:bodyPr>
            <a:noAutofit/>
          </a:bodyPr>
          <a:lstStyle/>
          <a:p>
            <a:pPr algn="ctr"/>
            <a:r>
              <a:rPr lang="en-US" sz="4000" dirty="0">
                <a:latin typeface="Cambria Math" panose="02040503050406030204" pitchFamily="18" charset="0"/>
                <a:ea typeface="Cambria Math" panose="02040503050406030204" pitchFamily="18" charset="0"/>
              </a:rPr>
              <a:t>Kirchhoff’s</a:t>
            </a:r>
            <a:r>
              <a:rPr lang="en-US" sz="4400" dirty="0">
                <a:latin typeface="Cambria Math" panose="02040503050406030204" pitchFamily="18" charset="0"/>
                <a:ea typeface="Cambria Math" panose="02040503050406030204" pitchFamily="18" charset="0"/>
              </a:rPr>
              <a:t> Voltage Law (KVL)</a:t>
            </a:r>
          </a:p>
        </p:txBody>
      </p:sp>
      <mc:AlternateContent xmlns:mc="http://schemas.openxmlformats.org/markup-compatibility/2006" xmlns:a14="http://schemas.microsoft.com/office/drawing/2010/main">
        <mc:Choice Requires="a14">
          <p:sp>
            <p:nvSpPr>
              <p:cNvPr id="7" name="TextBox 6"/>
              <p:cNvSpPr txBox="1"/>
              <p:nvPr/>
            </p:nvSpPr>
            <p:spPr>
              <a:xfrm>
                <a:off x="224592" y="860663"/>
                <a:ext cx="11701111" cy="4107022"/>
              </a:xfrm>
              <a:prstGeom prst="rect">
                <a:avLst/>
              </a:prstGeom>
              <a:solidFill>
                <a:schemeClr val="tx1">
                  <a:lumMod val="95000"/>
                </a:schemeClr>
              </a:solidFill>
              <a:ln w="38100" cmpd="thickThin">
                <a:solidFill>
                  <a:schemeClr val="accent1"/>
                </a:solidFill>
              </a:ln>
            </p:spPr>
            <p:txBody>
              <a:bodyPr wrap="square" rtlCol="0">
                <a:spAutoFit/>
              </a:bodyPr>
              <a:lstStyle/>
              <a:p>
                <a:pPr marL="285750" indent="-285750">
                  <a:spcAft>
                    <a:spcPts val="1200"/>
                  </a:spcAft>
                  <a:buFont typeface="Arial" panose="020B0604020202020204" pitchFamily="34" charset="0"/>
                  <a:buChar char="•"/>
                </a:pPr>
                <a:r>
                  <a:rPr lang="en-US" sz="2000" dirty="0">
                    <a:solidFill>
                      <a:schemeClr val="bg1"/>
                    </a:solidFill>
                    <a:latin typeface="Cambria Math" panose="02040503050406030204" pitchFamily="18" charset="0"/>
                    <a:ea typeface="Cambria Math" panose="02040503050406030204" pitchFamily="18" charset="0"/>
                  </a:rPr>
                  <a:t>Algebraic sum of voltages around a closed path or loop equals zero. </a:t>
                </a:r>
              </a:p>
              <a:p>
                <a:pPr/>
                <a14:m>
                  <m:oMathPara xmlns:m="http://schemas.openxmlformats.org/officeDocument/2006/math">
                    <m:oMathParaPr>
                      <m:jc m:val="centerGroup"/>
                    </m:oMathParaPr>
                    <m:oMath xmlns:m="http://schemas.openxmlformats.org/officeDocument/2006/math">
                      <m:nary>
                        <m:naryPr>
                          <m:chr m:val="∑"/>
                          <m:ctrlPr>
                            <a:rPr lang="en-US" i="1" smtClean="0">
                              <a:solidFill>
                                <a:schemeClr val="bg1"/>
                              </a:solidFill>
                              <a:latin typeface="Cambria Math" panose="02040503050406030204" pitchFamily="18" charset="0"/>
                              <a:ea typeface="Cambria Math" panose="02040503050406030204" pitchFamily="18" charset="0"/>
                            </a:rPr>
                          </m:ctrlPr>
                        </m:naryPr>
                        <m:sub>
                          <m:r>
                            <m:rPr>
                              <m:sty m:val="p"/>
                            </m:rPr>
                            <a:rPr lang="en-US" b="0" i="0" smtClean="0">
                              <a:solidFill>
                                <a:schemeClr val="bg1"/>
                              </a:solidFill>
                              <a:latin typeface="Cambria Math" panose="02040503050406030204" pitchFamily="18" charset="0"/>
                              <a:ea typeface="Cambria Math" panose="02040503050406030204" pitchFamily="18" charset="0"/>
                            </a:rPr>
                            <m:t>m</m:t>
                          </m:r>
                          <m:r>
                            <a:rPr lang="en-US" b="0" i="0" smtClean="0">
                              <a:solidFill>
                                <a:schemeClr val="bg1"/>
                              </a:solidFill>
                              <a:latin typeface="Cambria Math" panose="02040503050406030204" pitchFamily="18" charset="0"/>
                              <a:ea typeface="Cambria Math" panose="02040503050406030204" pitchFamily="18" charset="0"/>
                            </a:rPr>
                            <m:t>=1</m:t>
                          </m:r>
                        </m:sub>
                        <m:sup>
                          <m:r>
                            <m:rPr>
                              <m:sty m:val="p"/>
                            </m:rPr>
                            <a:rPr lang="en-US" b="0" i="0" smtClean="0">
                              <a:solidFill>
                                <a:schemeClr val="bg1"/>
                              </a:solidFill>
                              <a:latin typeface="Cambria Math" panose="02040503050406030204" pitchFamily="18" charset="0"/>
                              <a:ea typeface="Cambria Math" panose="02040503050406030204" pitchFamily="18" charset="0"/>
                            </a:rPr>
                            <m:t>M</m:t>
                          </m:r>
                        </m:sup>
                        <m:e>
                          <m:sSub>
                            <m:sSubPr>
                              <m:ctrlPr>
                                <a:rPr lang="en-US" i="1" smtClean="0">
                                  <a:solidFill>
                                    <a:schemeClr val="bg1"/>
                                  </a:solidFill>
                                  <a:latin typeface="Cambria Math" panose="02040503050406030204" pitchFamily="18" charset="0"/>
                                  <a:ea typeface="Cambria Math" panose="02040503050406030204" pitchFamily="18"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rPr>
                                <m:t>v</m:t>
                              </m:r>
                            </m:e>
                            <m:sub>
                              <m:r>
                                <m:rPr>
                                  <m:sty m:val="p"/>
                                </m:rPr>
                                <a:rPr lang="en-US" b="0" i="0" smtClean="0">
                                  <a:solidFill>
                                    <a:schemeClr val="bg1"/>
                                  </a:solidFill>
                                  <a:latin typeface="Cambria Math" panose="02040503050406030204" pitchFamily="18" charset="0"/>
                                  <a:ea typeface="Cambria Math" panose="02040503050406030204" pitchFamily="18" charset="0"/>
                                </a:rPr>
                                <m:t>m</m:t>
                              </m:r>
                            </m:sub>
                          </m:sSub>
                          <m:r>
                            <a:rPr lang="en-US" b="0" i="0" smtClean="0">
                              <a:solidFill>
                                <a:schemeClr val="bg1"/>
                              </a:solidFill>
                              <a:latin typeface="Cambria Math" panose="02040503050406030204" pitchFamily="18" charset="0"/>
                              <a:ea typeface="Cambria Math" panose="02040503050406030204" pitchFamily="18" charset="0"/>
                            </a:rPr>
                            <m:t>=0.</m:t>
                          </m:r>
                        </m:e>
                      </m:nary>
                    </m:oMath>
                  </m:oMathPara>
                </a14:m>
                <a:endParaRPr lang="en-US" dirty="0">
                  <a:solidFill>
                    <a:schemeClr val="bg1"/>
                  </a:solidFill>
                  <a:latin typeface="Cambria Math" panose="02040503050406030204" pitchFamily="18" charset="0"/>
                  <a:ea typeface="Cambria Math" panose="02040503050406030204" pitchFamily="18" charset="0"/>
                </a:endParaRPr>
              </a:p>
              <a:p>
                <a:endParaRPr lang="en-US" sz="2000"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2000" dirty="0">
                    <a:solidFill>
                      <a:srgbClr val="000000"/>
                    </a:solidFill>
                    <a:latin typeface="Cambria Math" panose="02040503050406030204" pitchFamily="18" charset="0"/>
                    <a:ea typeface="Cambria Math" panose="02040503050406030204" pitchFamily="18" charset="0"/>
                  </a:rPr>
                  <a:t>M is the number of voltages or branches in the loop, whereas </a:t>
                </a:r>
                <a:r>
                  <a:rPr lang="en-US" sz="2000" dirty="0" err="1">
                    <a:solidFill>
                      <a:srgbClr val="000000"/>
                    </a:solidFill>
                    <a:latin typeface="Cambria Math" panose="02040503050406030204" pitchFamily="18" charset="0"/>
                    <a:ea typeface="Cambria Math" panose="02040503050406030204" pitchFamily="18" charset="0"/>
                  </a:rPr>
                  <a:t>v</a:t>
                </a:r>
                <a:r>
                  <a:rPr lang="en-US" sz="2000" baseline="-25000" dirty="0" err="1">
                    <a:solidFill>
                      <a:srgbClr val="000000"/>
                    </a:solidFill>
                    <a:latin typeface="Cambria Math" panose="02040503050406030204" pitchFamily="18" charset="0"/>
                    <a:ea typeface="Cambria Math" panose="02040503050406030204" pitchFamily="18" charset="0"/>
                  </a:rPr>
                  <a:t>m</a:t>
                </a:r>
                <a:r>
                  <a:rPr lang="en-US" sz="2000" dirty="0">
                    <a:solidFill>
                      <a:srgbClr val="000000"/>
                    </a:solidFill>
                    <a:latin typeface="Cambria Math" panose="02040503050406030204" pitchFamily="18" charset="0"/>
                    <a:ea typeface="Cambria Math" panose="02040503050406030204" pitchFamily="18" charset="0"/>
                  </a:rPr>
                  <a:t> is the </a:t>
                </a:r>
                <a:r>
                  <a:rPr lang="en-US" sz="2000" dirty="0" err="1">
                    <a:solidFill>
                      <a:srgbClr val="000000"/>
                    </a:solidFill>
                    <a:latin typeface="Cambria Math" panose="02040503050406030204" pitchFamily="18" charset="0"/>
                    <a:ea typeface="Cambria Math" panose="02040503050406030204" pitchFamily="18" charset="0"/>
                  </a:rPr>
                  <a:t>m</a:t>
                </a:r>
                <a:r>
                  <a:rPr lang="en-US" sz="2000" baseline="30000" dirty="0" err="1">
                    <a:solidFill>
                      <a:srgbClr val="000000"/>
                    </a:solidFill>
                    <a:latin typeface="Cambria Math" panose="02040503050406030204" pitchFamily="18" charset="0"/>
                    <a:ea typeface="Cambria Math" panose="02040503050406030204" pitchFamily="18" charset="0"/>
                  </a:rPr>
                  <a:t>th</a:t>
                </a:r>
                <a:r>
                  <a:rPr lang="en-US" sz="2000" dirty="0">
                    <a:solidFill>
                      <a:srgbClr val="000000"/>
                    </a:solidFill>
                    <a:latin typeface="Cambria Math" panose="02040503050406030204" pitchFamily="18" charset="0"/>
                    <a:ea typeface="Cambria Math" panose="02040503050406030204" pitchFamily="18" charset="0"/>
                  </a:rPr>
                  <a:t> voltage in the loop. </a:t>
                </a:r>
              </a:p>
              <a:p>
                <a:pPr marL="285750" indent="-285750">
                  <a:buFont typeface="Arial" panose="020B0604020202020204" pitchFamily="34" charset="0"/>
                  <a:buChar char="•"/>
                </a:pPr>
                <a:endParaRPr lang="en-US" sz="2000" dirty="0">
                  <a:solidFill>
                    <a:srgbClr val="000000"/>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2000" dirty="0">
                    <a:solidFill>
                      <a:schemeClr val="bg1"/>
                    </a:solidFill>
                    <a:latin typeface="Cambria Math" panose="02040503050406030204" pitchFamily="18" charset="0"/>
                    <a:ea typeface="Cambria Math" panose="02040503050406030204" pitchFamily="18" charset="0"/>
                  </a:rPr>
                  <a:t>The sum of voltage drops equals the sum of the voltage rises.</a:t>
                </a:r>
              </a:p>
              <a:p>
                <a:pPr marL="285750" indent="-285750">
                  <a:buFont typeface="Arial" panose="020B0604020202020204" pitchFamily="34" charset="0"/>
                  <a:buChar char="•"/>
                </a:pPr>
                <a:endParaRPr lang="en-US" sz="2000"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2000" dirty="0">
                    <a:solidFill>
                      <a:schemeClr val="bg1"/>
                    </a:solidFill>
                    <a:latin typeface="Cambria Math" panose="02040503050406030204" pitchFamily="18" charset="0"/>
                    <a:ea typeface="Cambria Math" panose="02040503050406030204" pitchFamily="18" charset="0"/>
                  </a:rPr>
                  <a:t>Conservation of energy.</a:t>
                </a:r>
              </a:p>
              <a:p>
                <a:pPr marL="285750" indent="-285750">
                  <a:buFont typeface="Arial" panose="020B0604020202020204" pitchFamily="34" charset="0"/>
                  <a:buChar char="•"/>
                </a:pPr>
                <a:endParaRPr lang="en-US" sz="2000"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2000" dirty="0">
                    <a:solidFill>
                      <a:schemeClr val="bg1"/>
                    </a:solidFill>
                    <a:latin typeface="Cambria Math" panose="02040503050406030204" pitchFamily="18" charset="0"/>
                    <a:ea typeface="Cambria Math" panose="02040503050406030204" pitchFamily="18" charset="0"/>
                  </a:rPr>
                  <a:t>KVL provides a way to help solve, and also to check results of circuit analysis. </a:t>
                </a:r>
              </a:p>
              <a:p>
                <a:endParaRPr lang="en-US" sz="2000" dirty="0">
                  <a:solidFill>
                    <a:schemeClr val="bg1"/>
                  </a:solidFill>
                  <a:latin typeface="Cambria Math" panose="02040503050406030204" pitchFamily="18" charset="0"/>
                  <a:ea typeface="Cambria Math" panose="020405030504060302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24592" y="860663"/>
                <a:ext cx="11701111" cy="4107022"/>
              </a:xfrm>
              <a:prstGeom prst="rect">
                <a:avLst/>
              </a:prstGeom>
              <a:blipFill>
                <a:blip r:embed="rId3"/>
                <a:stretch>
                  <a:fillRect l="-312" t="-294"/>
                </a:stretch>
              </a:blipFill>
              <a:ln w="38100" cmpd="thickThin">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25380750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5680" y="-9625"/>
            <a:ext cx="5351224" cy="533400"/>
          </a:xfrm>
        </p:spPr>
        <p:txBody>
          <a:bodyPr>
            <a:noAutofit/>
          </a:bodyPr>
          <a:lstStyle/>
          <a:p>
            <a:pPr algn="ctr"/>
            <a:r>
              <a:rPr lang="en-US" sz="4400" dirty="0">
                <a:latin typeface="Cambria Math" panose="02040503050406030204" pitchFamily="18" charset="0"/>
                <a:ea typeface="Cambria Math" panose="02040503050406030204" pitchFamily="18" charset="0"/>
              </a:rPr>
              <a:t>KVL Example 1</a:t>
            </a:r>
          </a:p>
        </p:txBody>
      </p:sp>
      <mc:AlternateContent xmlns:mc="http://schemas.openxmlformats.org/markup-compatibility/2006" xmlns:a14="http://schemas.microsoft.com/office/drawing/2010/main">
        <mc:Choice Requires="a14">
          <p:sp>
            <p:nvSpPr>
              <p:cNvPr id="7" name="TextBox 6"/>
              <p:cNvSpPr txBox="1"/>
              <p:nvPr/>
            </p:nvSpPr>
            <p:spPr>
              <a:xfrm>
                <a:off x="211756" y="663897"/>
                <a:ext cx="11800573" cy="6109365"/>
              </a:xfrm>
              <a:prstGeom prst="rect">
                <a:avLst/>
              </a:prstGeom>
              <a:solidFill>
                <a:schemeClr val="tx1">
                  <a:lumMod val="95000"/>
                </a:schemeClr>
              </a:solidFill>
              <a:ln w="38100" cmpd="thickThin">
                <a:solidFill>
                  <a:schemeClr val="accent1"/>
                </a:solidFill>
              </a:ln>
            </p:spPr>
            <p:txBody>
              <a:bodyPr wrap="square" rtlCol="0">
                <a:spAutoFit/>
              </a:bodyPr>
              <a:lstStyle/>
              <a:p>
                <a:pPr marL="342900" indent="-34290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Algebraic sum of voltages around any closed loop must equal zero. </a:t>
                </a:r>
              </a:p>
              <a:p>
                <a:pPr marL="342900" indent="-34290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r>
                  <a:rPr lang="en-US" dirty="0">
                    <a:solidFill>
                      <a:schemeClr val="bg1"/>
                    </a:solidFill>
                    <a:latin typeface="Cambria Math" panose="02040503050406030204" pitchFamily="18" charset="0"/>
                    <a:ea typeface="Cambria Math" panose="02040503050406030204" pitchFamily="18" charset="0"/>
                  </a:rPr>
                  <a:t>1. Start at ground node for KVL Loop in the adjacent circuit.</a:t>
                </a:r>
              </a:p>
              <a:p>
                <a:endParaRPr lang="en-US" dirty="0">
                  <a:solidFill>
                    <a:schemeClr val="bg1"/>
                  </a:solidFill>
                  <a:latin typeface="Cambria Math" panose="02040503050406030204" pitchFamily="18" charset="0"/>
                  <a:ea typeface="Cambria Math" panose="02040503050406030204" pitchFamily="18" charset="0"/>
                </a:endParaRPr>
              </a:p>
              <a:p>
                <a:r>
                  <a:rPr lang="en-US" dirty="0">
                    <a:solidFill>
                      <a:schemeClr val="bg1"/>
                    </a:solidFill>
                    <a:latin typeface="Cambria Math" panose="02040503050406030204" pitchFamily="18" charset="0"/>
                    <a:ea typeface="Cambria Math" panose="02040503050406030204" pitchFamily="18" charset="0"/>
                  </a:rPr>
                  <a:t>2. Our text’s method for KVL loop equations: Assign voltage polarities </a:t>
                </a:r>
              </a:p>
              <a:p>
                <a:r>
                  <a:rPr lang="en-US" dirty="0">
                    <a:solidFill>
                      <a:schemeClr val="bg1"/>
                    </a:solidFill>
                    <a:latin typeface="Cambria Math" panose="02040503050406030204" pitchFamily="18" charset="0"/>
                    <a:ea typeface="Cambria Math" panose="02040503050406030204" pitchFamily="18" charset="0"/>
                  </a:rPr>
                  <a:t>based on whether a positive or negative component polarity is first </a:t>
                </a:r>
              </a:p>
              <a:p>
                <a:r>
                  <a:rPr lang="en-US" dirty="0">
                    <a:solidFill>
                      <a:schemeClr val="bg1"/>
                    </a:solidFill>
                    <a:latin typeface="Cambria Math" panose="02040503050406030204" pitchFamily="18" charset="0"/>
                    <a:ea typeface="Cambria Math" panose="02040503050406030204" pitchFamily="18" charset="0"/>
                  </a:rPr>
                  <a:t>encountered when traversing the loop.</a:t>
                </a:r>
              </a:p>
              <a:p>
                <a:endParaRPr lang="en-US" dirty="0">
                  <a:solidFill>
                    <a:schemeClr val="bg1"/>
                  </a:solidFill>
                  <a:latin typeface="Cambria Math" panose="02040503050406030204" pitchFamily="18" charset="0"/>
                  <a:ea typeface="Cambria Math" panose="02040503050406030204" pitchFamily="18" charset="0"/>
                </a:endParaRPr>
              </a:p>
              <a:p>
                <a:r>
                  <a:rPr lang="en-US" dirty="0">
                    <a:solidFill>
                      <a:schemeClr val="bg1"/>
                    </a:solidFill>
                    <a:latin typeface="Cambria Math" panose="02040503050406030204" pitchFamily="18" charset="0"/>
                    <a:ea typeface="Cambria Math" panose="02040503050406030204" pitchFamily="18" charset="0"/>
                  </a:rPr>
                  <a:t>-v</a:t>
                </a:r>
                <a:r>
                  <a:rPr lang="en-US" baseline="-25000" dirty="0">
                    <a:solidFill>
                      <a:schemeClr val="bg1"/>
                    </a:solidFill>
                    <a:latin typeface="Cambria Math" panose="02040503050406030204" pitchFamily="18" charset="0"/>
                    <a:ea typeface="Cambria Math" panose="02040503050406030204" pitchFamily="18" charset="0"/>
                  </a:rPr>
                  <a:t>s</a:t>
                </a:r>
                <a:r>
                  <a:rPr lang="en-US" dirty="0">
                    <a:solidFill>
                      <a:schemeClr val="bg1"/>
                    </a:solidFill>
                    <a:latin typeface="Cambria Math" panose="02040503050406030204" pitchFamily="18" charset="0"/>
                    <a:ea typeface="Cambria Math" panose="02040503050406030204" pitchFamily="18" charset="0"/>
                  </a:rPr>
                  <a:t> + i</a:t>
                </a:r>
                <a:r>
                  <a:rPr lang="en-US" baseline="-25000" dirty="0">
                    <a:solidFill>
                      <a:schemeClr val="bg1"/>
                    </a:solidFill>
                    <a:latin typeface="Cambria Math" panose="02040503050406030204" pitchFamily="18" charset="0"/>
                    <a:ea typeface="Cambria Math" panose="02040503050406030204" pitchFamily="18" charset="0"/>
                  </a:rPr>
                  <a:t>s</a:t>
                </a:r>
                <a:r>
                  <a:rPr lang="en-US" dirty="0">
                    <a:solidFill>
                      <a:schemeClr val="bg1"/>
                    </a:solidFill>
                    <a:latin typeface="Cambria Math" panose="02040503050406030204" pitchFamily="18" charset="0"/>
                    <a:ea typeface="Cambria Math" panose="02040503050406030204" pitchFamily="18" charset="0"/>
                  </a:rPr>
                  <a:t>R1 + i</a:t>
                </a:r>
                <a:r>
                  <a:rPr lang="en-US" baseline="-25000" dirty="0">
                    <a:solidFill>
                      <a:schemeClr val="bg1"/>
                    </a:solidFill>
                    <a:latin typeface="Cambria Math" panose="02040503050406030204" pitchFamily="18" charset="0"/>
                    <a:ea typeface="Cambria Math" panose="02040503050406030204" pitchFamily="18" charset="0"/>
                  </a:rPr>
                  <a:t>s</a:t>
                </a:r>
                <a:r>
                  <a:rPr lang="en-US" dirty="0">
                    <a:solidFill>
                      <a:schemeClr val="bg1"/>
                    </a:solidFill>
                    <a:latin typeface="Cambria Math" panose="02040503050406030204" pitchFamily="18" charset="0"/>
                    <a:ea typeface="Cambria Math" panose="02040503050406030204" pitchFamily="18" charset="0"/>
                  </a:rPr>
                  <a:t>R2 + i</a:t>
                </a:r>
                <a:r>
                  <a:rPr lang="en-US" baseline="-25000" dirty="0">
                    <a:solidFill>
                      <a:schemeClr val="bg1"/>
                    </a:solidFill>
                    <a:latin typeface="Cambria Math" panose="02040503050406030204" pitchFamily="18" charset="0"/>
                    <a:ea typeface="Cambria Math" panose="02040503050406030204" pitchFamily="18" charset="0"/>
                  </a:rPr>
                  <a:t>s</a:t>
                </a:r>
                <a:r>
                  <a:rPr lang="en-US" dirty="0">
                    <a:solidFill>
                      <a:schemeClr val="bg1"/>
                    </a:solidFill>
                    <a:latin typeface="Cambria Math" panose="02040503050406030204" pitchFamily="18" charset="0"/>
                    <a:ea typeface="Cambria Math" panose="02040503050406030204" pitchFamily="18" charset="0"/>
                  </a:rPr>
                  <a:t>R3 = 0 V. </a:t>
                </a:r>
              </a:p>
              <a:p>
                <a:r>
                  <a:rPr lang="en-US" dirty="0">
                    <a:solidFill>
                      <a:schemeClr val="bg1"/>
                    </a:solidFill>
                    <a:latin typeface="Cambria Math" panose="02040503050406030204" pitchFamily="18" charset="0"/>
                    <a:ea typeface="Cambria Math" panose="02040503050406030204" pitchFamily="18" charset="0"/>
                  </a:rPr>
                  <a:t> </a:t>
                </a:r>
              </a:p>
              <a:p>
                <a:r>
                  <a:rPr lang="en-US" dirty="0">
                    <a:solidFill>
                      <a:schemeClr val="bg1"/>
                    </a:solidFill>
                    <a:latin typeface="Cambria Math" panose="02040503050406030204" pitchFamily="18" charset="0"/>
                    <a:ea typeface="Cambria Math" panose="02040503050406030204" pitchFamily="18" charset="0"/>
                  </a:rPr>
                  <a:t>v</a:t>
                </a:r>
                <a:r>
                  <a:rPr lang="en-US" baseline="-25000" dirty="0">
                    <a:solidFill>
                      <a:schemeClr val="bg1"/>
                    </a:solidFill>
                    <a:latin typeface="Cambria Math" panose="02040503050406030204" pitchFamily="18" charset="0"/>
                    <a:ea typeface="Cambria Math" panose="02040503050406030204" pitchFamily="18" charset="0"/>
                  </a:rPr>
                  <a:t>s</a:t>
                </a:r>
                <a:r>
                  <a:rPr lang="en-US" dirty="0">
                    <a:solidFill>
                      <a:schemeClr val="bg1"/>
                    </a:solidFill>
                    <a:latin typeface="Cambria Math" panose="02040503050406030204" pitchFamily="18" charset="0"/>
                    <a:ea typeface="Cambria Math" panose="02040503050406030204" pitchFamily="18" charset="0"/>
                  </a:rPr>
                  <a:t> = i</a:t>
                </a:r>
                <a:r>
                  <a:rPr lang="en-US" baseline="-25000" dirty="0">
                    <a:solidFill>
                      <a:schemeClr val="bg1"/>
                    </a:solidFill>
                    <a:latin typeface="Cambria Math" panose="02040503050406030204" pitchFamily="18" charset="0"/>
                    <a:ea typeface="Cambria Math" panose="02040503050406030204" pitchFamily="18" charset="0"/>
                  </a:rPr>
                  <a:t>s</a:t>
                </a:r>
                <a:r>
                  <a:rPr lang="en-US" dirty="0">
                    <a:solidFill>
                      <a:schemeClr val="bg1"/>
                    </a:solidFill>
                    <a:latin typeface="Cambria Math" panose="02040503050406030204" pitchFamily="18" charset="0"/>
                    <a:ea typeface="Cambria Math" panose="02040503050406030204" pitchFamily="18" charset="0"/>
                  </a:rPr>
                  <a:t>R1 + i</a:t>
                </a:r>
                <a:r>
                  <a:rPr lang="en-US" baseline="-25000" dirty="0">
                    <a:solidFill>
                      <a:schemeClr val="bg1"/>
                    </a:solidFill>
                    <a:latin typeface="Cambria Math" panose="02040503050406030204" pitchFamily="18" charset="0"/>
                    <a:ea typeface="Cambria Math" panose="02040503050406030204" pitchFamily="18" charset="0"/>
                  </a:rPr>
                  <a:t>s</a:t>
                </a:r>
                <a:r>
                  <a:rPr lang="en-US" dirty="0">
                    <a:solidFill>
                      <a:schemeClr val="bg1"/>
                    </a:solidFill>
                    <a:latin typeface="Cambria Math" panose="02040503050406030204" pitchFamily="18" charset="0"/>
                    <a:ea typeface="Cambria Math" panose="02040503050406030204" pitchFamily="18" charset="0"/>
                  </a:rPr>
                  <a:t>R2 + i</a:t>
                </a:r>
                <a:r>
                  <a:rPr lang="en-US" baseline="-25000" dirty="0">
                    <a:solidFill>
                      <a:schemeClr val="bg1"/>
                    </a:solidFill>
                    <a:latin typeface="Cambria Math" panose="02040503050406030204" pitchFamily="18" charset="0"/>
                    <a:ea typeface="Cambria Math" panose="02040503050406030204" pitchFamily="18" charset="0"/>
                  </a:rPr>
                  <a:t>s</a:t>
                </a:r>
                <a:r>
                  <a:rPr lang="en-US" dirty="0">
                    <a:solidFill>
                      <a:schemeClr val="bg1"/>
                    </a:solidFill>
                    <a:latin typeface="Cambria Math" panose="02040503050406030204" pitchFamily="18" charset="0"/>
                    <a:ea typeface="Cambria Math" panose="02040503050406030204" pitchFamily="18" charset="0"/>
                  </a:rPr>
                  <a:t>R3. i</a:t>
                </a:r>
                <a:r>
                  <a:rPr lang="en-US" baseline="-25000" dirty="0">
                    <a:solidFill>
                      <a:schemeClr val="bg1"/>
                    </a:solidFill>
                    <a:latin typeface="Cambria Math" panose="02040503050406030204" pitchFamily="18" charset="0"/>
                    <a:ea typeface="Cambria Math" panose="02040503050406030204" pitchFamily="18" charset="0"/>
                  </a:rPr>
                  <a:t>s</a:t>
                </a:r>
                <a:r>
                  <a:rPr lang="en-US" dirty="0">
                    <a:solidFill>
                      <a:schemeClr val="bg1"/>
                    </a:solidFill>
                    <a:latin typeface="Cambria Math" panose="02040503050406030204" pitchFamily="18" charset="0"/>
                    <a:ea typeface="Cambria Math" panose="02040503050406030204" pitchFamily="18" charset="0"/>
                  </a:rPr>
                  <a:t>(R1 + R2 + R3) = v</a:t>
                </a:r>
                <a:r>
                  <a:rPr lang="en-US" baseline="-25000" dirty="0">
                    <a:solidFill>
                      <a:schemeClr val="bg1"/>
                    </a:solidFill>
                    <a:latin typeface="Cambria Math" panose="02040503050406030204" pitchFamily="18" charset="0"/>
                    <a:ea typeface="Cambria Math" panose="02040503050406030204" pitchFamily="18" charset="0"/>
                  </a:rPr>
                  <a:t>s</a:t>
                </a:r>
                <a:r>
                  <a:rPr lang="en-US" dirty="0">
                    <a:solidFill>
                      <a:schemeClr val="bg1"/>
                    </a:solidFill>
                    <a:latin typeface="Cambria Math" panose="02040503050406030204" pitchFamily="18" charset="0"/>
                    <a:ea typeface="Cambria Math" panose="02040503050406030204" pitchFamily="18" charset="0"/>
                  </a:rPr>
                  <a:t>.</a:t>
                </a:r>
              </a:p>
              <a:p>
                <a:endParaRPr lang="en-US" dirty="0">
                  <a:solidFill>
                    <a:schemeClr val="bg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i="1" smtClean="0">
                              <a:solidFill>
                                <a:schemeClr val="bg1"/>
                              </a:solidFill>
                              <a:latin typeface="Cambria Math" panose="02040503050406030204" pitchFamily="18" charset="0"/>
                              <a:ea typeface="Cambria Math" panose="02040503050406030204" pitchFamily="18"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rPr>
                            <m:t>i</m:t>
                          </m:r>
                        </m:e>
                        <m:sub>
                          <m:r>
                            <m:rPr>
                              <m:sty m:val="p"/>
                            </m:rPr>
                            <a:rPr lang="en-US" b="0" i="0" smtClean="0">
                              <a:solidFill>
                                <a:schemeClr val="bg1"/>
                              </a:solidFill>
                              <a:latin typeface="Cambria Math" panose="02040503050406030204" pitchFamily="18" charset="0"/>
                              <a:ea typeface="Cambria Math" panose="02040503050406030204" pitchFamily="18" charset="0"/>
                            </a:rPr>
                            <m:t>s</m:t>
                          </m:r>
                        </m:sub>
                      </m:sSub>
                      <m:r>
                        <a:rPr lang="en-US" b="0" i="1" smtClean="0">
                          <a:solidFill>
                            <a:schemeClr val="bg1"/>
                          </a:solidFill>
                          <a:latin typeface="Cambria Math" panose="02040503050406030204" pitchFamily="18" charset="0"/>
                          <a:ea typeface="Cambria Math" panose="02040503050406030204" pitchFamily="18" charset="0"/>
                        </a:rPr>
                        <m:t>=</m:t>
                      </m:r>
                      <m:f>
                        <m:fPr>
                          <m:ctrlPr>
                            <a:rPr lang="en-US" b="0" i="1" smtClean="0">
                              <a:solidFill>
                                <a:schemeClr val="bg1"/>
                              </a:solidFill>
                              <a:latin typeface="Cambria Math" panose="02040503050406030204" pitchFamily="18" charset="0"/>
                              <a:ea typeface="Cambria Math" panose="02040503050406030204" pitchFamily="18" charset="0"/>
                            </a:rPr>
                          </m:ctrlPr>
                        </m:fPr>
                        <m:num>
                          <m:sSub>
                            <m:sSubPr>
                              <m:ctrlPr>
                                <a:rPr lang="en-US" b="0" i="1" smtClean="0">
                                  <a:solidFill>
                                    <a:schemeClr val="bg1"/>
                                  </a:solidFill>
                                  <a:latin typeface="Cambria Math" panose="02040503050406030204" pitchFamily="18" charset="0"/>
                                  <a:ea typeface="Cambria Math" panose="02040503050406030204" pitchFamily="18"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rPr>
                                <m:t>v</m:t>
                              </m:r>
                            </m:e>
                            <m:sub>
                              <m:r>
                                <m:rPr>
                                  <m:sty m:val="p"/>
                                </m:rPr>
                                <a:rPr lang="en-US" b="0" i="0" smtClean="0">
                                  <a:solidFill>
                                    <a:schemeClr val="bg1"/>
                                  </a:solidFill>
                                  <a:latin typeface="Cambria Math" panose="02040503050406030204" pitchFamily="18" charset="0"/>
                                  <a:ea typeface="Cambria Math" panose="02040503050406030204" pitchFamily="18" charset="0"/>
                                </a:rPr>
                                <m:t>s</m:t>
                              </m:r>
                            </m:sub>
                          </m:sSub>
                        </m:num>
                        <m:den>
                          <m:r>
                            <m:rPr>
                              <m:sty m:val="p"/>
                            </m:rPr>
                            <a:rPr lang="en-US" b="0" i="0" smtClean="0">
                              <a:solidFill>
                                <a:schemeClr val="bg1"/>
                              </a:solidFill>
                              <a:latin typeface="Cambria Math" panose="02040503050406030204" pitchFamily="18" charset="0"/>
                              <a:ea typeface="Cambria Math" panose="02040503050406030204" pitchFamily="18" charset="0"/>
                            </a:rPr>
                            <m:t>R</m:t>
                          </m:r>
                          <m:r>
                            <a:rPr lang="en-US" b="0" i="0" smtClean="0">
                              <a:solidFill>
                                <a:schemeClr val="bg1"/>
                              </a:solidFill>
                              <a:latin typeface="Cambria Math" panose="02040503050406030204" pitchFamily="18" charset="0"/>
                              <a:ea typeface="Cambria Math" panose="02040503050406030204" pitchFamily="18" charset="0"/>
                            </a:rPr>
                            <m:t>1+</m:t>
                          </m:r>
                          <m:r>
                            <m:rPr>
                              <m:sty m:val="p"/>
                            </m:rPr>
                            <a:rPr lang="en-US" b="0" i="0" smtClean="0">
                              <a:solidFill>
                                <a:schemeClr val="bg1"/>
                              </a:solidFill>
                              <a:latin typeface="Cambria Math" panose="02040503050406030204" pitchFamily="18" charset="0"/>
                              <a:ea typeface="Cambria Math" panose="02040503050406030204" pitchFamily="18" charset="0"/>
                            </a:rPr>
                            <m:t>R</m:t>
                          </m:r>
                          <m:r>
                            <a:rPr lang="en-US" b="0" i="0" smtClean="0">
                              <a:solidFill>
                                <a:schemeClr val="bg1"/>
                              </a:solidFill>
                              <a:latin typeface="Cambria Math" panose="02040503050406030204" pitchFamily="18" charset="0"/>
                              <a:ea typeface="Cambria Math" panose="02040503050406030204" pitchFamily="18" charset="0"/>
                            </a:rPr>
                            <m:t>2+</m:t>
                          </m:r>
                          <m:r>
                            <m:rPr>
                              <m:sty m:val="p"/>
                            </m:rPr>
                            <a:rPr lang="en-US" b="0" i="0" smtClean="0">
                              <a:solidFill>
                                <a:schemeClr val="bg1"/>
                              </a:solidFill>
                              <a:latin typeface="Cambria Math" panose="02040503050406030204" pitchFamily="18" charset="0"/>
                              <a:ea typeface="Cambria Math" panose="02040503050406030204" pitchFamily="18" charset="0"/>
                            </a:rPr>
                            <m:t>R</m:t>
                          </m:r>
                          <m:r>
                            <a:rPr lang="en-US" b="0" i="0" smtClean="0">
                              <a:solidFill>
                                <a:schemeClr val="bg1"/>
                              </a:solidFill>
                              <a:latin typeface="Cambria Math" panose="02040503050406030204" pitchFamily="18" charset="0"/>
                              <a:ea typeface="Cambria Math" panose="02040503050406030204" pitchFamily="18" charset="0"/>
                            </a:rPr>
                            <m:t>3</m:t>
                          </m:r>
                        </m:den>
                      </m:f>
                      <m:r>
                        <a:rPr lang="en-US" b="0" i="0" smtClean="0">
                          <a:solidFill>
                            <a:schemeClr val="bg1"/>
                          </a:solidFill>
                          <a:latin typeface="Cambria Math" panose="02040503050406030204" pitchFamily="18" charset="0"/>
                          <a:ea typeface="Cambria Math" panose="02040503050406030204" pitchFamily="18" charset="0"/>
                        </a:rPr>
                        <m:t>.</m:t>
                      </m:r>
                    </m:oMath>
                  </m:oMathPara>
                </a14:m>
                <a:endParaRPr lang="en-US" dirty="0">
                  <a:solidFill>
                    <a:schemeClr val="bg1"/>
                  </a:solidFill>
                  <a:latin typeface="Cambria Math" panose="02040503050406030204" pitchFamily="18" charset="0"/>
                  <a:ea typeface="Cambria Math" panose="02040503050406030204" pitchFamily="18" charset="0"/>
                </a:endParaRPr>
              </a:p>
              <a:p>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The above approach of assigning a negative voltage polarity for v</a:t>
                </a:r>
                <a:r>
                  <a:rPr lang="en-US" baseline="-25000" dirty="0">
                    <a:solidFill>
                      <a:schemeClr val="bg1"/>
                    </a:solidFill>
                    <a:latin typeface="Cambria Math" panose="02040503050406030204" pitchFamily="18" charset="0"/>
                    <a:ea typeface="Cambria Math" panose="02040503050406030204" pitchFamily="18" charset="0"/>
                  </a:rPr>
                  <a:t>s</a:t>
                </a:r>
                <a:r>
                  <a:rPr lang="en-US" dirty="0">
                    <a:solidFill>
                      <a:schemeClr val="bg1"/>
                    </a:solidFill>
                    <a:latin typeface="Cambria Math" panose="02040503050406030204" pitchFamily="18" charset="0"/>
                    <a:ea typeface="Cambria Math" panose="02040503050406030204" pitchFamily="18" charset="0"/>
                  </a:rPr>
                  <a:t> for the clockwise traversal of the loop is one of two possible methods of arriving at the KVL loop equation.</a:t>
                </a:r>
              </a:p>
              <a:p>
                <a:pPr marL="285750" indent="-28575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The other method assigns a positive polarity to voltages that increase during traversal, such as v</a:t>
                </a:r>
                <a:r>
                  <a:rPr lang="en-US" baseline="-25000" dirty="0">
                    <a:solidFill>
                      <a:schemeClr val="bg1"/>
                    </a:solidFill>
                    <a:latin typeface="Cambria Math" panose="02040503050406030204" pitchFamily="18" charset="0"/>
                    <a:ea typeface="Cambria Math" panose="02040503050406030204" pitchFamily="18" charset="0"/>
                  </a:rPr>
                  <a:t>s</a:t>
                </a:r>
                <a:r>
                  <a:rPr lang="en-US" dirty="0">
                    <a:solidFill>
                      <a:schemeClr val="bg1"/>
                    </a:solidFill>
                    <a:latin typeface="Cambria Math" panose="02040503050406030204" pitchFamily="18" charset="0"/>
                    <a:ea typeface="Cambria Math" panose="02040503050406030204" pitchFamily="18" charset="0"/>
                  </a:rPr>
                  <a:t>, followed by negative polarity for the voltages that decrease during traversal, such as v</a:t>
                </a:r>
                <a:r>
                  <a:rPr lang="en-US" baseline="-25000" dirty="0">
                    <a:solidFill>
                      <a:schemeClr val="bg1"/>
                    </a:solidFill>
                    <a:latin typeface="Cambria Math" panose="02040503050406030204" pitchFamily="18" charset="0"/>
                    <a:ea typeface="Cambria Math" panose="02040503050406030204" pitchFamily="18" charset="0"/>
                  </a:rPr>
                  <a:t>R1</a:t>
                </a:r>
                <a:r>
                  <a:rPr lang="en-US" dirty="0">
                    <a:solidFill>
                      <a:schemeClr val="bg1"/>
                    </a:solidFill>
                    <a:latin typeface="Cambria Math" panose="02040503050406030204" pitchFamily="18" charset="0"/>
                    <a:ea typeface="Cambria Math" panose="02040503050406030204" pitchFamily="18" charset="0"/>
                  </a:rPr>
                  <a:t>. Both methods yield the same results.</a:t>
                </a:r>
              </a:p>
              <a:p>
                <a:pPr marL="285750" indent="-28575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For ECEN 150 please use the above method for KVL loop equations, recognizing that an alternate method exists.</a:t>
                </a:r>
              </a:p>
            </p:txBody>
          </p:sp>
        </mc:Choice>
        <mc:Fallback xmlns="">
          <p:sp>
            <p:nvSpPr>
              <p:cNvPr id="7" name="TextBox 6"/>
              <p:cNvSpPr txBox="1">
                <a:spLocks noRot="1" noChangeAspect="1" noMove="1" noResize="1" noEditPoints="1" noAdjustHandles="1" noChangeArrowheads="1" noChangeShapeType="1" noTextEdit="1"/>
              </p:cNvSpPr>
              <p:nvPr/>
            </p:nvSpPr>
            <p:spPr>
              <a:xfrm>
                <a:off x="211756" y="663897"/>
                <a:ext cx="11800573" cy="6109365"/>
              </a:xfrm>
              <a:prstGeom prst="rect">
                <a:avLst/>
              </a:prstGeom>
              <a:blipFill>
                <a:blip r:embed="rId3"/>
                <a:stretch>
                  <a:fillRect l="-309" t="-397" b="-298"/>
                </a:stretch>
              </a:blipFill>
              <a:ln w="38100" cmpd="thickThin">
                <a:solidFill>
                  <a:schemeClr val="accent1"/>
                </a:solidFill>
              </a:ln>
            </p:spPr>
            <p:txBody>
              <a:bodyPr/>
              <a:lstStyle/>
              <a:p>
                <a:r>
                  <a:rPr lang="en-US">
                    <a:noFill/>
                  </a:rPr>
                  <a:t> </a:t>
                </a:r>
              </a:p>
            </p:txBody>
          </p:sp>
        </mc:Fallback>
      </mc:AlternateContent>
      <p:pic>
        <p:nvPicPr>
          <p:cNvPr id="4" name="Picture 3" descr="Diagram, schematic&#10;&#10;Description automatically generated">
            <a:extLst>
              <a:ext uri="{FF2B5EF4-FFF2-40B4-BE49-F238E27FC236}">
                <a16:creationId xmlns:a16="http://schemas.microsoft.com/office/drawing/2014/main" id="{06239437-4D1B-4ED6-A5CF-28D8B8859B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7274" y="972643"/>
            <a:ext cx="4498893" cy="3294556"/>
          </a:xfrm>
          <a:prstGeom prst="rect">
            <a:avLst/>
          </a:prstGeom>
        </p:spPr>
      </p:pic>
    </p:spTree>
    <p:extLst>
      <p:ext uri="{BB962C8B-B14F-4D97-AF65-F5344CB8AC3E}">
        <p14:creationId xmlns:p14="http://schemas.microsoft.com/office/powerpoint/2010/main" val="402094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anim calcmode="lin" valueType="num">
                                      <p:cBhvr additive="base">
                                        <p:cTn id="7"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10" end="10"/>
                                            </p:txEl>
                                          </p:spTgt>
                                        </p:tgtEl>
                                        <p:attrNameLst>
                                          <p:attrName>style.visibility</p:attrName>
                                        </p:attrNameLst>
                                      </p:cBhvr>
                                      <p:to>
                                        <p:strVal val="visible"/>
                                      </p:to>
                                    </p:set>
                                    <p:anim calcmode="lin" valueType="num">
                                      <p:cBhvr additive="base">
                                        <p:cTn id="13"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0" end="1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
                                            <p:txEl>
                                              <p:pRg st="12" end="12"/>
                                            </p:txEl>
                                          </p:spTgt>
                                        </p:tgtEl>
                                        <p:attrNameLst>
                                          <p:attrName>style.visibility</p:attrName>
                                        </p:attrNameLst>
                                      </p:cBhvr>
                                      <p:to>
                                        <p:strVal val="visible"/>
                                      </p:to>
                                    </p:set>
                                    <p:anim calcmode="lin" valueType="num">
                                      <p:cBhvr additive="base">
                                        <p:cTn id="17" dur="500" fill="hold"/>
                                        <p:tgtEl>
                                          <p:spTgt spid="7">
                                            <p:txEl>
                                              <p:pRg st="12" end="1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
                                            <p:txEl>
                                              <p:pRg st="14" end="14"/>
                                            </p:txEl>
                                          </p:spTgt>
                                        </p:tgtEl>
                                        <p:attrNameLst>
                                          <p:attrName>style.visibility</p:attrName>
                                        </p:attrNameLst>
                                      </p:cBhvr>
                                      <p:to>
                                        <p:strVal val="visible"/>
                                      </p:to>
                                    </p:set>
                                    <p:anim calcmode="lin" valueType="num">
                                      <p:cBhvr additive="base">
                                        <p:cTn id="23" dur="500" fill="hold"/>
                                        <p:tgtEl>
                                          <p:spTgt spid="7">
                                            <p:txEl>
                                              <p:pRg st="14" end="1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14" end="1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
                                            <p:txEl>
                                              <p:pRg st="16" end="16"/>
                                            </p:txEl>
                                          </p:spTgt>
                                        </p:tgtEl>
                                        <p:attrNameLst>
                                          <p:attrName>style.visibility</p:attrName>
                                        </p:attrNameLst>
                                      </p:cBhvr>
                                      <p:to>
                                        <p:strVal val="visible"/>
                                      </p:to>
                                    </p:set>
                                    <p:anim calcmode="lin" valueType="num">
                                      <p:cBhvr additive="base">
                                        <p:cTn id="27" dur="500" fill="hold"/>
                                        <p:tgtEl>
                                          <p:spTgt spid="7">
                                            <p:txEl>
                                              <p:pRg st="16" end="1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7">
                                            <p:txEl>
                                              <p:pRg st="18" end="18"/>
                                            </p:txEl>
                                          </p:spTgt>
                                        </p:tgtEl>
                                        <p:attrNameLst>
                                          <p:attrName>style.visibility</p:attrName>
                                        </p:attrNameLst>
                                      </p:cBhvr>
                                      <p:to>
                                        <p:strVal val="visible"/>
                                      </p:to>
                                    </p:set>
                                    <p:anim calcmode="lin" valueType="num">
                                      <p:cBhvr additive="base">
                                        <p:cTn id="33" dur="500" fill="hold"/>
                                        <p:tgtEl>
                                          <p:spTgt spid="7">
                                            <p:txEl>
                                              <p:pRg st="18" end="18"/>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
                                            <p:txEl>
                                              <p:pRg st="18" end="1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9328" y="50094"/>
            <a:ext cx="5351224" cy="533400"/>
          </a:xfrm>
        </p:spPr>
        <p:txBody>
          <a:bodyPr>
            <a:noAutofit/>
          </a:bodyPr>
          <a:lstStyle/>
          <a:p>
            <a:pPr algn="ctr"/>
            <a:r>
              <a:rPr lang="en-US" sz="4400" dirty="0">
                <a:latin typeface="Cambria Math" panose="02040503050406030204" pitchFamily="18" charset="0"/>
                <a:ea typeface="Cambria Math" panose="02040503050406030204" pitchFamily="18" charset="0"/>
              </a:rPr>
              <a:t>KVL Example 2</a:t>
            </a:r>
          </a:p>
        </p:txBody>
      </p:sp>
      <p:sp>
        <p:nvSpPr>
          <p:cNvPr id="7" name="TextBox 6"/>
          <p:cNvSpPr txBox="1"/>
          <p:nvPr/>
        </p:nvSpPr>
        <p:spPr>
          <a:xfrm>
            <a:off x="484826" y="904340"/>
            <a:ext cx="11392749" cy="4862870"/>
          </a:xfrm>
          <a:prstGeom prst="rect">
            <a:avLst/>
          </a:prstGeom>
          <a:solidFill>
            <a:schemeClr val="tx1">
              <a:lumMod val="95000"/>
            </a:schemeClr>
          </a:solidFill>
          <a:ln w="38100" cmpd="thickThin">
            <a:solidFill>
              <a:schemeClr val="accent1"/>
            </a:solidFill>
          </a:ln>
        </p:spPr>
        <p:txBody>
          <a:bodyPr wrap="square" rtlCol="0">
            <a:spAutoFit/>
          </a:bodyPr>
          <a:lstStyle/>
          <a:p>
            <a:pPr marL="342900" indent="-34290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What is the voltage drop across each resistor in the series circuit below?</a:t>
            </a:r>
          </a:p>
          <a:p>
            <a:pPr marL="342900" indent="-34290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All components of a series circuit share the same current.</a:t>
            </a:r>
          </a:p>
          <a:p>
            <a:pPr marL="342900" indent="-34290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Algebraic sum of voltages around a closed loop always equals zero. </a:t>
            </a:r>
          </a:p>
          <a:p>
            <a:endParaRPr lang="en-US" dirty="0">
              <a:solidFill>
                <a:schemeClr val="bg1"/>
              </a:solidFill>
              <a:latin typeface="Cambria Math" panose="02040503050406030204" pitchFamily="18" charset="0"/>
              <a:ea typeface="Cambria Math" panose="02040503050406030204" pitchFamily="18" charset="0"/>
            </a:endParaRPr>
          </a:p>
          <a:p>
            <a:r>
              <a:rPr lang="en-US" dirty="0">
                <a:solidFill>
                  <a:schemeClr val="bg1"/>
                </a:solidFill>
                <a:latin typeface="Cambria Math" panose="02040503050406030204" pitchFamily="18" charset="0"/>
                <a:ea typeface="Cambria Math" panose="02040503050406030204" pitchFamily="18" charset="0"/>
              </a:rPr>
              <a:t>-v</a:t>
            </a:r>
            <a:r>
              <a:rPr lang="en-US" baseline="-25000" dirty="0">
                <a:solidFill>
                  <a:schemeClr val="bg1"/>
                </a:solidFill>
                <a:latin typeface="Cambria Math" panose="02040503050406030204" pitchFamily="18" charset="0"/>
                <a:ea typeface="Cambria Math" panose="02040503050406030204" pitchFamily="18" charset="0"/>
              </a:rPr>
              <a:t>s</a:t>
            </a:r>
            <a:r>
              <a:rPr lang="en-US" dirty="0">
                <a:solidFill>
                  <a:schemeClr val="bg1"/>
                </a:solidFill>
                <a:latin typeface="Cambria Math" panose="02040503050406030204" pitchFamily="18" charset="0"/>
                <a:ea typeface="Cambria Math" panose="02040503050406030204" pitchFamily="18" charset="0"/>
              </a:rPr>
              <a:t> + i</a:t>
            </a:r>
            <a:r>
              <a:rPr lang="en-US" baseline="-25000" dirty="0">
                <a:solidFill>
                  <a:schemeClr val="bg1"/>
                </a:solidFill>
                <a:latin typeface="Cambria Math" panose="02040503050406030204" pitchFamily="18" charset="0"/>
                <a:ea typeface="Cambria Math" panose="02040503050406030204" pitchFamily="18" charset="0"/>
              </a:rPr>
              <a:t>s</a:t>
            </a:r>
            <a:r>
              <a:rPr lang="en-US" dirty="0">
                <a:solidFill>
                  <a:schemeClr val="bg1"/>
                </a:solidFill>
                <a:latin typeface="Cambria Math" panose="02040503050406030204" pitchFamily="18" charset="0"/>
                <a:ea typeface="Cambria Math" panose="02040503050406030204" pitchFamily="18" charset="0"/>
              </a:rPr>
              <a:t>R1 + i</a:t>
            </a:r>
            <a:r>
              <a:rPr lang="en-US" baseline="-25000" dirty="0">
                <a:solidFill>
                  <a:schemeClr val="bg1"/>
                </a:solidFill>
                <a:latin typeface="Cambria Math" panose="02040503050406030204" pitchFamily="18" charset="0"/>
                <a:ea typeface="Cambria Math" panose="02040503050406030204" pitchFamily="18" charset="0"/>
              </a:rPr>
              <a:t>s</a:t>
            </a:r>
            <a:r>
              <a:rPr lang="en-US" dirty="0">
                <a:solidFill>
                  <a:schemeClr val="bg1"/>
                </a:solidFill>
                <a:latin typeface="Cambria Math" panose="02040503050406030204" pitchFamily="18" charset="0"/>
                <a:ea typeface="Cambria Math" panose="02040503050406030204" pitchFamily="18" charset="0"/>
              </a:rPr>
              <a:t>R2 + i</a:t>
            </a:r>
            <a:r>
              <a:rPr lang="en-US" baseline="-25000" dirty="0">
                <a:solidFill>
                  <a:schemeClr val="bg1"/>
                </a:solidFill>
                <a:latin typeface="Cambria Math" panose="02040503050406030204" pitchFamily="18" charset="0"/>
                <a:ea typeface="Cambria Math" panose="02040503050406030204" pitchFamily="18" charset="0"/>
              </a:rPr>
              <a:t>s</a:t>
            </a:r>
            <a:r>
              <a:rPr lang="en-US" dirty="0">
                <a:solidFill>
                  <a:schemeClr val="bg1"/>
                </a:solidFill>
                <a:latin typeface="Cambria Math" panose="02040503050406030204" pitchFamily="18" charset="0"/>
                <a:ea typeface="Cambria Math" panose="02040503050406030204" pitchFamily="18" charset="0"/>
              </a:rPr>
              <a:t>R3 + i</a:t>
            </a:r>
            <a:r>
              <a:rPr lang="en-US" baseline="-25000" dirty="0">
                <a:solidFill>
                  <a:schemeClr val="bg1"/>
                </a:solidFill>
                <a:latin typeface="Cambria Math" panose="02040503050406030204" pitchFamily="18" charset="0"/>
                <a:ea typeface="Cambria Math" panose="02040503050406030204" pitchFamily="18" charset="0"/>
              </a:rPr>
              <a:t>s</a:t>
            </a:r>
            <a:r>
              <a:rPr lang="en-US" dirty="0">
                <a:solidFill>
                  <a:schemeClr val="bg1"/>
                </a:solidFill>
                <a:latin typeface="Cambria Math" panose="02040503050406030204" pitchFamily="18" charset="0"/>
                <a:ea typeface="Cambria Math" panose="02040503050406030204" pitchFamily="18" charset="0"/>
              </a:rPr>
              <a:t>R4 = 0 V. </a:t>
            </a:r>
          </a:p>
          <a:p>
            <a:endParaRPr lang="en-US" dirty="0">
              <a:solidFill>
                <a:schemeClr val="bg1"/>
              </a:solidFill>
              <a:latin typeface="Cambria Math" panose="02040503050406030204" pitchFamily="18" charset="0"/>
              <a:ea typeface="Cambria Math" panose="02040503050406030204" pitchFamily="18" charset="0"/>
            </a:endParaRPr>
          </a:p>
          <a:p>
            <a:r>
              <a:rPr lang="en-US" dirty="0">
                <a:solidFill>
                  <a:schemeClr val="bg1"/>
                </a:solidFill>
                <a:latin typeface="Cambria Math" panose="02040503050406030204" pitchFamily="18" charset="0"/>
                <a:ea typeface="Cambria Math" panose="02040503050406030204" pitchFamily="18" charset="0"/>
              </a:rPr>
              <a:t> Ohm’s Law tells us that i</a:t>
            </a:r>
            <a:r>
              <a:rPr lang="en-US" baseline="-25000" dirty="0">
                <a:solidFill>
                  <a:schemeClr val="bg1"/>
                </a:solidFill>
                <a:latin typeface="Cambria Math" panose="02040503050406030204" pitchFamily="18" charset="0"/>
                <a:ea typeface="Cambria Math" panose="02040503050406030204" pitchFamily="18" charset="0"/>
              </a:rPr>
              <a:t>s</a:t>
            </a:r>
            <a:r>
              <a:rPr lang="en-US" dirty="0">
                <a:solidFill>
                  <a:schemeClr val="bg1"/>
                </a:solidFill>
                <a:latin typeface="Cambria Math" panose="02040503050406030204" pitchFamily="18" charset="0"/>
                <a:ea typeface="Cambria Math" panose="02040503050406030204" pitchFamily="18" charset="0"/>
              </a:rPr>
              <a:t>R1 = v</a:t>
            </a:r>
            <a:r>
              <a:rPr lang="en-US" baseline="-25000" dirty="0">
                <a:solidFill>
                  <a:schemeClr val="bg1"/>
                </a:solidFill>
                <a:latin typeface="Cambria Math" panose="02040503050406030204" pitchFamily="18" charset="0"/>
                <a:ea typeface="Cambria Math" panose="02040503050406030204" pitchFamily="18" charset="0"/>
              </a:rPr>
              <a:t>R1</a:t>
            </a:r>
            <a:r>
              <a:rPr lang="en-US" dirty="0">
                <a:solidFill>
                  <a:schemeClr val="bg1"/>
                </a:solidFill>
                <a:latin typeface="Cambria Math" panose="02040503050406030204" pitchFamily="18" charset="0"/>
                <a:ea typeface="Cambria Math" panose="02040503050406030204" pitchFamily="18" charset="0"/>
              </a:rPr>
              <a:t>, i</a:t>
            </a:r>
            <a:r>
              <a:rPr lang="en-US" baseline="-25000" dirty="0">
                <a:solidFill>
                  <a:schemeClr val="bg1"/>
                </a:solidFill>
                <a:latin typeface="Cambria Math" panose="02040503050406030204" pitchFamily="18" charset="0"/>
                <a:ea typeface="Cambria Math" panose="02040503050406030204" pitchFamily="18" charset="0"/>
              </a:rPr>
              <a:t>s</a:t>
            </a:r>
            <a:r>
              <a:rPr lang="en-US" dirty="0">
                <a:solidFill>
                  <a:schemeClr val="bg1"/>
                </a:solidFill>
                <a:latin typeface="Cambria Math" panose="02040503050406030204" pitchFamily="18" charset="0"/>
                <a:ea typeface="Cambria Math" panose="02040503050406030204" pitchFamily="18" charset="0"/>
              </a:rPr>
              <a:t>R2 = v</a:t>
            </a:r>
            <a:r>
              <a:rPr lang="en-US" baseline="-25000" dirty="0">
                <a:solidFill>
                  <a:schemeClr val="bg1"/>
                </a:solidFill>
                <a:latin typeface="Cambria Math" panose="02040503050406030204" pitchFamily="18" charset="0"/>
                <a:ea typeface="Cambria Math" panose="02040503050406030204" pitchFamily="18" charset="0"/>
              </a:rPr>
              <a:t>R2</a:t>
            </a:r>
            <a:r>
              <a:rPr lang="en-US" dirty="0">
                <a:solidFill>
                  <a:schemeClr val="bg1"/>
                </a:solidFill>
                <a:latin typeface="Cambria Math" panose="02040503050406030204" pitchFamily="18" charset="0"/>
                <a:ea typeface="Cambria Math" panose="02040503050406030204" pitchFamily="18" charset="0"/>
              </a:rPr>
              <a:t>, i</a:t>
            </a:r>
            <a:r>
              <a:rPr lang="en-US" baseline="-25000" dirty="0">
                <a:solidFill>
                  <a:schemeClr val="bg1"/>
                </a:solidFill>
                <a:latin typeface="Cambria Math" panose="02040503050406030204" pitchFamily="18" charset="0"/>
                <a:ea typeface="Cambria Math" panose="02040503050406030204" pitchFamily="18" charset="0"/>
              </a:rPr>
              <a:t>s</a:t>
            </a:r>
            <a:r>
              <a:rPr lang="en-US" dirty="0">
                <a:solidFill>
                  <a:schemeClr val="bg1"/>
                </a:solidFill>
                <a:latin typeface="Cambria Math" panose="02040503050406030204" pitchFamily="18" charset="0"/>
                <a:ea typeface="Cambria Math" panose="02040503050406030204" pitchFamily="18" charset="0"/>
              </a:rPr>
              <a:t>R3 = v</a:t>
            </a:r>
            <a:r>
              <a:rPr lang="en-US" baseline="-25000" dirty="0">
                <a:solidFill>
                  <a:schemeClr val="bg1"/>
                </a:solidFill>
                <a:latin typeface="Cambria Math" panose="02040503050406030204" pitchFamily="18" charset="0"/>
                <a:ea typeface="Cambria Math" panose="02040503050406030204" pitchFamily="18" charset="0"/>
              </a:rPr>
              <a:t>R3</a:t>
            </a:r>
            <a:r>
              <a:rPr lang="en-US" dirty="0">
                <a:solidFill>
                  <a:schemeClr val="bg1"/>
                </a:solidFill>
                <a:latin typeface="Cambria Math" panose="02040503050406030204" pitchFamily="18" charset="0"/>
                <a:ea typeface="Cambria Math" panose="02040503050406030204" pitchFamily="18" charset="0"/>
              </a:rPr>
              <a:t> and i</a:t>
            </a:r>
            <a:r>
              <a:rPr lang="en-US" baseline="-25000" dirty="0">
                <a:solidFill>
                  <a:schemeClr val="bg1"/>
                </a:solidFill>
                <a:latin typeface="Cambria Math" panose="02040503050406030204" pitchFamily="18" charset="0"/>
                <a:ea typeface="Cambria Math" panose="02040503050406030204" pitchFamily="18" charset="0"/>
              </a:rPr>
              <a:t>s</a:t>
            </a:r>
            <a:r>
              <a:rPr lang="en-US" dirty="0">
                <a:solidFill>
                  <a:schemeClr val="bg1"/>
                </a:solidFill>
                <a:latin typeface="Cambria Math" panose="02040503050406030204" pitchFamily="18" charset="0"/>
                <a:ea typeface="Cambria Math" panose="02040503050406030204" pitchFamily="18" charset="0"/>
              </a:rPr>
              <a:t>R4 = v</a:t>
            </a:r>
            <a:r>
              <a:rPr lang="en-US" baseline="-25000" dirty="0">
                <a:solidFill>
                  <a:schemeClr val="bg1"/>
                </a:solidFill>
                <a:latin typeface="Cambria Math" panose="02040503050406030204" pitchFamily="18" charset="0"/>
                <a:ea typeface="Cambria Math" panose="02040503050406030204" pitchFamily="18" charset="0"/>
              </a:rPr>
              <a:t>R4</a:t>
            </a:r>
            <a:r>
              <a:rPr lang="en-US" dirty="0">
                <a:solidFill>
                  <a:schemeClr val="bg1"/>
                </a:solidFill>
                <a:latin typeface="Cambria Math" panose="02040503050406030204" pitchFamily="18" charset="0"/>
                <a:ea typeface="Cambria Math" panose="02040503050406030204" pitchFamily="18" charset="0"/>
              </a:rPr>
              <a:t>.</a:t>
            </a:r>
          </a:p>
          <a:p>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Also, v</a:t>
            </a:r>
            <a:r>
              <a:rPr lang="en-US" baseline="-25000" dirty="0">
                <a:solidFill>
                  <a:schemeClr val="bg1"/>
                </a:solidFill>
                <a:latin typeface="Cambria Math" panose="02040503050406030204" pitchFamily="18" charset="0"/>
                <a:ea typeface="Cambria Math" panose="02040503050406030204" pitchFamily="18" charset="0"/>
              </a:rPr>
              <a:t>R1 </a:t>
            </a:r>
            <a:r>
              <a:rPr lang="en-US" dirty="0">
                <a:solidFill>
                  <a:schemeClr val="bg1"/>
                </a:solidFill>
                <a:latin typeface="Cambria Math" panose="02040503050406030204" pitchFamily="18" charset="0"/>
                <a:ea typeface="Cambria Math" panose="02040503050406030204" pitchFamily="18" charset="0"/>
              </a:rPr>
              <a:t>+ v</a:t>
            </a:r>
            <a:r>
              <a:rPr lang="en-US" baseline="-25000" dirty="0">
                <a:solidFill>
                  <a:schemeClr val="bg1"/>
                </a:solidFill>
                <a:latin typeface="Cambria Math" panose="02040503050406030204" pitchFamily="18" charset="0"/>
                <a:ea typeface="Cambria Math" panose="02040503050406030204" pitchFamily="18" charset="0"/>
              </a:rPr>
              <a:t>R2</a:t>
            </a:r>
            <a:r>
              <a:rPr lang="en-US" dirty="0">
                <a:solidFill>
                  <a:schemeClr val="bg1"/>
                </a:solidFill>
                <a:latin typeface="Cambria Math" panose="02040503050406030204" pitchFamily="18" charset="0"/>
                <a:ea typeface="Cambria Math" panose="02040503050406030204" pitchFamily="18" charset="0"/>
              </a:rPr>
              <a:t> + v</a:t>
            </a:r>
            <a:r>
              <a:rPr lang="en-US" baseline="-25000" dirty="0">
                <a:solidFill>
                  <a:schemeClr val="bg1"/>
                </a:solidFill>
                <a:latin typeface="Cambria Math" panose="02040503050406030204" pitchFamily="18" charset="0"/>
                <a:ea typeface="Cambria Math" panose="02040503050406030204" pitchFamily="18" charset="0"/>
              </a:rPr>
              <a:t>R3</a:t>
            </a:r>
            <a:r>
              <a:rPr lang="en-US" dirty="0">
                <a:solidFill>
                  <a:schemeClr val="bg1"/>
                </a:solidFill>
                <a:latin typeface="Cambria Math" panose="02040503050406030204" pitchFamily="18" charset="0"/>
                <a:ea typeface="Cambria Math" panose="02040503050406030204" pitchFamily="18" charset="0"/>
              </a:rPr>
              <a:t> + v</a:t>
            </a:r>
            <a:r>
              <a:rPr lang="en-US" baseline="-25000" dirty="0">
                <a:solidFill>
                  <a:schemeClr val="bg1"/>
                </a:solidFill>
                <a:latin typeface="Cambria Math" panose="02040503050406030204" pitchFamily="18" charset="0"/>
                <a:ea typeface="Cambria Math" panose="02040503050406030204" pitchFamily="18" charset="0"/>
              </a:rPr>
              <a:t>R4</a:t>
            </a:r>
            <a:r>
              <a:rPr lang="en-US" dirty="0">
                <a:solidFill>
                  <a:schemeClr val="bg1"/>
                </a:solidFill>
                <a:latin typeface="Cambria Math" panose="02040503050406030204" pitchFamily="18" charset="0"/>
                <a:ea typeface="Cambria Math" panose="02040503050406030204" pitchFamily="18" charset="0"/>
              </a:rPr>
              <a:t> = 4 V. </a:t>
            </a:r>
          </a:p>
          <a:p>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Since all resistors are of equal value R, and they share the same current:</a:t>
            </a:r>
          </a:p>
          <a:p>
            <a:r>
              <a:rPr lang="en-US" dirty="0">
                <a:solidFill>
                  <a:schemeClr val="bg1"/>
                </a:solidFill>
                <a:latin typeface="Cambria Math" panose="02040503050406030204" pitchFamily="18" charset="0"/>
                <a:ea typeface="Cambria Math" panose="02040503050406030204" pitchFamily="18" charset="0"/>
              </a:rPr>
              <a:t> </a:t>
            </a:r>
          </a:p>
          <a:p>
            <a:r>
              <a:rPr lang="en-US" dirty="0">
                <a:solidFill>
                  <a:schemeClr val="bg1"/>
                </a:solidFill>
                <a:latin typeface="Cambria Math" panose="02040503050406030204" pitchFamily="18" charset="0"/>
                <a:ea typeface="Cambria Math" panose="02040503050406030204" pitchFamily="18" charset="0"/>
              </a:rPr>
              <a:t> v</a:t>
            </a:r>
            <a:r>
              <a:rPr lang="en-US" baseline="-25000" dirty="0">
                <a:solidFill>
                  <a:schemeClr val="bg1"/>
                </a:solidFill>
                <a:latin typeface="Cambria Math" panose="02040503050406030204" pitchFamily="18" charset="0"/>
                <a:ea typeface="Cambria Math" panose="02040503050406030204" pitchFamily="18" charset="0"/>
              </a:rPr>
              <a:t>R1</a:t>
            </a:r>
            <a:r>
              <a:rPr lang="en-US" dirty="0">
                <a:solidFill>
                  <a:schemeClr val="bg1"/>
                </a:solidFill>
                <a:latin typeface="Cambria Math" panose="02040503050406030204" pitchFamily="18" charset="0"/>
                <a:ea typeface="Cambria Math" panose="02040503050406030204" pitchFamily="18" charset="0"/>
              </a:rPr>
              <a:t> = v</a:t>
            </a:r>
            <a:r>
              <a:rPr lang="en-US" baseline="-25000" dirty="0">
                <a:solidFill>
                  <a:schemeClr val="bg1"/>
                </a:solidFill>
                <a:latin typeface="Cambria Math" panose="02040503050406030204" pitchFamily="18" charset="0"/>
                <a:ea typeface="Cambria Math" panose="02040503050406030204" pitchFamily="18" charset="0"/>
              </a:rPr>
              <a:t>R2</a:t>
            </a:r>
            <a:r>
              <a:rPr lang="en-US" dirty="0">
                <a:solidFill>
                  <a:schemeClr val="bg1"/>
                </a:solidFill>
                <a:latin typeface="Cambria Math" panose="02040503050406030204" pitchFamily="18" charset="0"/>
                <a:ea typeface="Cambria Math" panose="02040503050406030204" pitchFamily="18" charset="0"/>
              </a:rPr>
              <a:t> = v</a:t>
            </a:r>
            <a:r>
              <a:rPr lang="en-US" baseline="-25000" dirty="0">
                <a:solidFill>
                  <a:schemeClr val="bg1"/>
                </a:solidFill>
                <a:latin typeface="Cambria Math" panose="02040503050406030204" pitchFamily="18" charset="0"/>
                <a:ea typeface="Cambria Math" panose="02040503050406030204" pitchFamily="18" charset="0"/>
              </a:rPr>
              <a:t>R3</a:t>
            </a:r>
            <a:r>
              <a:rPr lang="en-US" dirty="0">
                <a:solidFill>
                  <a:schemeClr val="bg1"/>
                </a:solidFill>
                <a:latin typeface="Cambria Math" panose="02040503050406030204" pitchFamily="18" charset="0"/>
                <a:ea typeface="Cambria Math" panose="02040503050406030204" pitchFamily="18" charset="0"/>
              </a:rPr>
              <a:t> = v</a:t>
            </a:r>
            <a:r>
              <a:rPr lang="en-US" baseline="-25000" dirty="0">
                <a:solidFill>
                  <a:schemeClr val="bg1"/>
                </a:solidFill>
                <a:latin typeface="Cambria Math" panose="02040503050406030204" pitchFamily="18" charset="0"/>
                <a:ea typeface="Cambria Math" panose="02040503050406030204" pitchFamily="18" charset="0"/>
              </a:rPr>
              <a:t>R4</a:t>
            </a:r>
            <a:r>
              <a:rPr lang="en-US" dirty="0">
                <a:solidFill>
                  <a:schemeClr val="bg1"/>
                </a:solidFill>
                <a:latin typeface="Cambria Math" panose="02040503050406030204" pitchFamily="18" charset="0"/>
                <a:ea typeface="Cambria Math" panose="02040503050406030204" pitchFamily="18" charset="0"/>
              </a:rPr>
              <a:t> = (4 V)/4 = 1 V.</a:t>
            </a:r>
          </a:p>
          <a:p>
            <a:endParaRPr lang="en-US" sz="2000" dirty="0">
              <a:solidFill>
                <a:schemeClr val="bg1"/>
              </a:solidFill>
              <a:latin typeface="Cambria Math" panose="02040503050406030204" pitchFamily="18" charset="0"/>
              <a:ea typeface="Cambria Math" panose="02040503050406030204" pitchFamily="18" charset="0"/>
            </a:endParaRPr>
          </a:p>
          <a:p>
            <a:endParaRPr lang="en-US" sz="2000" dirty="0">
              <a:solidFill>
                <a:schemeClr val="bg1"/>
              </a:solidFill>
              <a:latin typeface="Cambria Math" panose="02040503050406030204" pitchFamily="18" charset="0"/>
              <a:ea typeface="Cambria Math" panose="02040503050406030204" pitchFamily="18" charset="0"/>
            </a:endParaRPr>
          </a:p>
        </p:txBody>
      </p:sp>
      <p:pic>
        <p:nvPicPr>
          <p:cNvPr id="5" name="Picture 4">
            <a:extLst>
              <a:ext uri="{FF2B5EF4-FFF2-40B4-BE49-F238E27FC236}">
                <a16:creationId xmlns:a16="http://schemas.microsoft.com/office/drawing/2014/main" id="{788B501F-F405-4270-B158-4B822F6788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1811" y="1448228"/>
            <a:ext cx="3184611" cy="3422511"/>
          </a:xfrm>
          <a:prstGeom prst="rect">
            <a:avLst/>
          </a:prstGeom>
        </p:spPr>
      </p:pic>
      <p:sp>
        <p:nvSpPr>
          <p:cNvPr id="6" name="TextBox 5">
            <a:extLst>
              <a:ext uri="{FF2B5EF4-FFF2-40B4-BE49-F238E27FC236}">
                <a16:creationId xmlns:a16="http://schemas.microsoft.com/office/drawing/2014/main" id="{16CB6F40-4DF5-4DFB-9D4B-19B030EF94B5}"/>
              </a:ext>
            </a:extLst>
          </p:cNvPr>
          <p:cNvSpPr txBox="1"/>
          <p:nvPr/>
        </p:nvSpPr>
        <p:spPr>
          <a:xfrm>
            <a:off x="8754130" y="2094370"/>
            <a:ext cx="392094" cy="400110"/>
          </a:xfrm>
          <a:prstGeom prst="rect">
            <a:avLst/>
          </a:prstGeom>
          <a:noFill/>
        </p:spPr>
        <p:txBody>
          <a:bodyPr wrap="square" rtlCol="0">
            <a:spAutoFit/>
          </a:bodyPr>
          <a:lstStyle/>
          <a:p>
            <a:r>
              <a:rPr lang="en-US" sz="2000" dirty="0">
                <a:solidFill>
                  <a:srgbClr val="000000"/>
                </a:solidFill>
                <a:latin typeface="Cambria Math" panose="02040503050406030204" pitchFamily="18" charset="0"/>
                <a:ea typeface="Cambria Math" panose="02040503050406030204" pitchFamily="18" charset="0"/>
              </a:rPr>
              <a:t>i</a:t>
            </a:r>
            <a:r>
              <a:rPr lang="en-US" sz="2000" baseline="-25000" dirty="0">
                <a:solidFill>
                  <a:srgbClr val="000000"/>
                </a:solidFill>
                <a:latin typeface="Cambria Math" panose="02040503050406030204" pitchFamily="18" charset="0"/>
                <a:ea typeface="Cambria Math" panose="02040503050406030204" pitchFamily="18" charset="0"/>
              </a:rPr>
              <a:t>s</a:t>
            </a:r>
            <a:endParaRPr lang="en-US" sz="2000" dirty="0">
              <a:solidFill>
                <a:srgbClr val="000000"/>
              </a:solidFill>
              <a:latin typeface="Cambria Math" panose="02040503050406030204" pitchFamily="18" charset="0"/>
              <a:ea typeface="Cambria Math" panose="02040503050406030204" pitchFamily="18" charset="0"/>
            </a:endParaRPr>
          </a:p>
        </p:txBody>
      </p:sp>
      <p:cxnSp>
        <p:nvCxnSpPr>
          <p:cNvPr id="8" name="Straight Arrow Connector 7">
            <a:extLst>
              <a:ext uri="{FF2B5EF4-FFF2-40B4-BE49-F238E27FC236}">
                <a16:creationId xmlns:a16="http://schemas.microsoft.com/office/drawing/2014/main" id="{8DDD0527-0DCB-4DC8-B7B7-67FB997E90EB}"/>
              </a:ext>
            </a:extLst>
          </p:cNvPr>
          <p:cNvCxnSpPr>
            <a:cxnSpLocks/>
          </p:cNvCxnSpPr>
          <p:nvPr/>
        </p:nvCxnSpPr>
        <p:spPr>
          <a:xfrm flipV="1">
            <a:off x="9079551" y="2130785"/>
            <a:ext cx="1" cy="42862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8B98B44-4BFD-4354-973C-25FCE83750C7}"/>
              </a:ext>
            </a:extLst>
          </p:cNvPr>
          <p:cNvSpPr txBox="1"/>
          <p:nvPr/>
        </p:nvSpPr>
        <p:spPr>
          <a:xfrm>
            <a:off x="8744605" y="3704095"/>
            <a:ext cx="392094" cy="400110"/>
          </a:xfrm>
          <a:prstGeom prst="rect">
            <a:avLst/>
          </a:prstGeom>
          <a:noFill/>
        </p:spPr>
        <p:txBody>
          <a:bodyPr wrap="square" rtlCol="0">
            <a:spAutoFit/>
          </a:bodyPr>
          <a:lstStyle/>
          <a:p>
            <a:r>
              <a:rPr lang="en-US" sz="2000" dirty="0">
                <a:solidFill>
                  <a:srgbClr val="000000"/>
                </a:solidFill>
                <a:latin typeface="Cambria Math" panose="02040503050406030204" pitchFamily="18" charset="0"/>
                <a:ea typeface="Cambria Math" panose="02040503050406030204" pitchFamily="18" charset="0"/>
              </a:rPr>
              <a:t>i</a:t>
            </a:r>
            <a:r>
              <a:rPr lang="en-US" sz="2000" baseline="-25000" dirty="0">
                <a:solidFill>
                  <a:srgbClr val="000000"/>
                </a:solidFill>
                <a:latin typeface="Cambria Math" panose="02040503050406030204" pitchFamily="18" charset="0"/>
                <a:ea typeface="Cambria Math" panose="02040503050406030204" pitchFamily="18" charset="0"/>
              </a:rPr>
              <a:t>s</a:t>
            </a:r>
            <a:endParaRPr lang="en-US" sz="2000" dirty="0">
              <a:solidFill>
                <a:srgbClr val="000000"/>
              </a:solidFill>
              <a:latin typeface="Cambria Math" panose="02040503050406030204" pitchFamily="18" charset="0"/>
              <a:ea typeface="Cambria Math" panose="02040503050406030204" pitchFamily="18" charset="0"/>
            </a:endParaRPr>
          </a:p>
        </p:txBody>
      </p:sp>
      <p:cxnSp>
        <p:nvCxnSpPr>
          <p:cNvPr id="10" name="Straight Arrow Connector 9">
            <a:extLst>
              <a:ext uri="{FF2B5EF4-FFF2-40B4-BE49-F238E27FC236}">
                <a16:creationId xmlns:a16="http://schemas.microsoft.com/office/drawing/2014/main" id="{A5E844DC-47A1-4139-9F6E-20901E119146}"/>
              </a:ext>
            </a:extLst>
          </p:cNvPr>
          <p:cNvCxnSpPr>
            <a:cxnSpLocks/>
          </p:cNvCxnSpPr>
          <p:nvPr/>
        </p:nvCxnSpPr>
        <p:spPr>
          <a:xfrm flipV="1">
            <a:off x="9070026" y="3740510"/>
            <a:ext cx="1" cy="42862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0A2F792-CFE5-464F-B8B1-C6245528E3F2}"/>
              </a:ext>
            </a:extLst>
          </p:cNvPr>
          <p:cNvSpPr txBox="1"/>
          <p:nvPr/>
        </p:nvSpPr>
        <p:spPr>
          <a:xfrm>
            <a:off x="10640080" y="2865895"/>
            <a:ext cx="392094" cy="400110"/>
          </a:xfrm>
          <a:prstGeom prst="rect">
            <a:avLst/>
          </a:prstGeom>
          <a:noFill/>
        </p:spPr>
        <p:txBody>
          <a:bodyPr wrap="square" rtlCol="0">
            <a:spAutoFit/>
          </a:bodyPr>
          <a:lstStyle/>
          <a:p>
            <a:r>
              <a:rPr lang="en-US" sz="2000" dirty="0">
                <a:solidFill>
                  <a:srgbClr val="000000"/>
                </a:solidFill>
                <a:latin typeface="Cambria Math" panose="02040503050406030204" pitchFamily="18" charset="0"/>
                <a:ea typeface="Cambria Math" panose="02040503050406030204" pitchFamily="18" charset="0"/>
              </a:rPr>
              <a:t>i</a:t>
            </a:r>
            <a:r>
              <a:rPr lang="en-US" sz="2000" baseline="-25000" dirty="0">
                <a:solidFill>
                  <a:srgbClr val="000000"/>
                </a:solidFill>
                <a:latin typeface="Cambria Math" panose="02040503050406030204" pitchFamily="18" charset="0"/>
                <a:ea typeface="Cambria Math" panose="02040503050406030204" pitchFamily="18" charset="0"/>
              </a:rPr>
              <a:t>s</a:t>
            </a:r>
            <a:endParaRPr lang="en-US" sz="2000" dirty="0">
              <a:solidFill>
                <a:srgbClr val="000000"/>
              </a:solidFill>
              <a:latin typeface="Cambria Math" panose="02040503050406030204" pitchFamily="18" charset="0"/>
              <a:ea typeface="Cambria Math" panose="02040503050406030204" pitchFamily="18" charset="0"/>
            </a:endParaRPr>
          </a:p>
        </p:txBody>
      </p:sp>
      <p:cxnSp>
        <p:nvCxnSpPr>
          <p:cNvPr id="12" name="Straight Arrow Connector 11">
            <a:extLst>
              <a:ext uri="{FF2B5EF4-FFF2-40B4-BE49-F238E27FC236}">
                <a16:creationId xmlns:a16="http://schemas.microsoft.com/office/drawing/2014/main" id="{E95728A6-E0AD-43D7-B490-4B599BB4E36C}"/>
              </a:ext>
            </a:extLst>
          </p:cNvPr>
          <p:cNvCxnSpPr>
            <a:cxnSpLocks/>
          </p:cNvCxnSpPr>
          <p:nvPr/>
        </p:nvCxnSpPr>
        <p:spPr>
          <a:xfrm flipV="1">
            <a:off x="10965501" y="2902310"/>
            <a:ext cx="1" cy="428624"/>
          </a:xfrm>
          <a:prstGeom prst="straightConnector1">
            <a:avLst/>
          </a:prstGeom>
          <a:ln w="25400">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074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 calcmode="lin" valueType="num">
                                      <p:cBhvr additive="base">
                                        <p:cTn id="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7">
                                            <p:txEl>
                                              <p:pRg st="4" end="4"/>
                                            </p:txEl>
                                          </p:spTgt>
                                        </p:tgtEl>
                                        <p:attrNameLst>
                                          <p:attrName>style.visibility</p:attrName>
                                        </p:attrNameLst>
                                      </p:cBhvr>
                                      <p:to>
                                        <p:strVal val="visible"/>
                                      </p:to>
                                    </p:set>
                                    <p:anim calcmode="lin" valueType="num">
                                      <p:cBhvr additive="base">
                                        <p:cTn id="39"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7">
                                            <p:txEl>
                                              <p:pRg st="6" end="6"/>
                                            </p:txEl>
                                          </p:spTgt>
                                        </p:tgtEl>
                                        <p:attrNameLst>
                                          <p:attrName>style.visibility</p:attrName>
                                        </p:attrNameLst>
                                      </p:cBhvr>
                                      <p:to>
                                        <p:strVal val="visible"/>
                                      </p:to>
                                    </p:set>
                                    <p:anim calcmode="lin" valueType="num">
                                      <p:cBhvr additive="base">
                                        <p:cTn id="45"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7">
                                            <p:txEl>
                                              <p:pRg st="8" end="8"/>
                                            </p:txEl>
                                          </p:spTgt>
                                        </p:tgtEl>
                                        <p:attrNameLst>
                                          <p:attrName>style.visibility</p:attrName>
                                        </p:attrNameLst>
                                      </p:cBhvr>
                                      <p:to>
                                        <p:strVal val="visible"/>
                                      </p:to>
                                    </p:set>
                                    <p:anim calcmode="lin" valueType="num">
                                      <p:cBhvr additive="base">
                                        <p:cTn id="51"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7">
                                            <p:txEl>
                                              <p:pRg st="10" end="10"/>
                                            </p:txEl>
                                          </p:spTgt>
                                        </p:tgtEl>
                                        <p:attrNameLst>
                                          <p:attrName>style.visibility</p:attrName>
                                        </p:attrNameLst>
                                      </p:cBhvr>
                                      <p:to>
                                        <p:strVal val="visible"/>
                                      </p:to>
                                    </p:set>
                                    <p:anim calcmode="lin" valueType="num">
                                      <p:cBhvr additive="base">
                                        <p:cTn id="57"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7">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7">
                                            <p:txEl>
                                              <p:pRg st="12" end="12"/>
                                            </p:txEl>
                                          </p:spTgt>
                                        </p:tgtEl>
                                        <p:attrNameLst>
                                          <p:attrName>style.visibility</p:attrName>
                                        </p:attrNameLst>
                                      </p:cBhvr>
                                      <p:to>
                                        <p:strVal val="visible"/>
                                      </p:to>
                                    </p:set>
                                    <p:anim calcmode="lin" valueType="num">
                                      <p:cBhvr additive="base">
                                        <p:cTn id="63" dur="500" fill="hold"/>
                                        <p:tgtEl>
                                          <p:spTgt spid="7">
                                            <p:txEl>
                                              <p:pRg st="12" end="12"/>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7">
                                            <p:txEl>
                                              <p:pRg st="12" end="12"/>
                                            </p:txEl>
                                          </p:spTgt>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7">
                                            <p:txEl>
                                              <p:pRg st="13" end="13"/>
                                            </p:txEl>
                                          </p:spTgt>
                                        </p:tgtEl>
                                        <p:attrNameLst>
                                          <p:attrName>style.visibility</p:attrName>
                                        </p:attrNameLst>
                                      </p:cBhvr>
                                      <p:to>
                                        <p:strVal val="visible"/>
                                      </p:to>
                                    </p:set>
                                    <p:anim calcmode="lin" valueType="num">
                                      <p:cBhvr additive="base">
                                        <p:cTn id="67" dur="500" fill="hold"/>
                                        <p:tgtEl>
                                          <p:spTgt spid="7">
                                            <p:txEl>
                                              <p:pRg st="13" end="13"/>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7">
                                            <p:txEl>
                                              <p:pRg st="13" end="13"/>
                                            </p:txEl>
                                          </p:spTgt>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7">
                                            <p:txEl>
                                              <p:pRg st="14" end="14"/>
                                            </p:txEl>
                                          </p:spTgt>
                                        </p:tgtEl>
                                        <p:attrNameLst>
                                          <p:attrName>style.visibility</p:attrName>
                                        </p:attrNameLst>
                                      </p:cBhvr>
                                      <p:to>
                                        <p:strVal val="visible"/>
                                      </p:to>
                                    </p:set>
                                    <p:anim calcmode="lin" valueType="num">
                                      <p:cBhvr additive="base">
                                        <p:cTn id="71" dur="500" fill="hold"/>
                                        <p:tgtEl>
                                          <p:spTgt spid="7">
                                            <p:txEl>
                                              <p:pRg st="14" end="14"/>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7">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595" y="0"/>
            <a:ext cx="8271164" cy="533400"/>
          </a:xfrm>
        </p:spPr>
        <p:txBody>
          <a:bodyPr>
            <a:noAutofit/>
          </a:bodyPr>
          <a:lstStyle/>
          <a:p>
            <a:pPr algn="ctr"/>
            <a:r>
              <a:rPr lang="en-US" sz="4400" dirty="0">
                <a:latin typeface="Cambria Math" panose="02040503050406030204" pitchFamily="18" charset="0"/>
                <a:ea typeface="Cambria Math" panose="02040503050406030204" pitchFamily="18" charset="0"/>
              </a:rPr>
              <a:t>KVL Example 3</a:t>
            </a:r>
          </a:p>
        </p:txBody>
      </p:sp>
      <p:sp>
        <p:nvSpPr>
          <p:cNvPr id="7" name="TextBox 6"/>
          <p:cNvSpPr txBox="1"/>
          <p:nvPr/>
        </p:nvSpPr>
        <p:spPr>
          <a:xfrm>
            <a:off x="484472" y="750339"/>
            <a:ext cx="11242306" cy="5909310"/>
          </a:xfrm>
          <a:prstGeom prst="rect">
            <a:avLst/>
          </a:prstGeom>
          <a:solidFill>
            <a:schemeClr val="tx1">
              <a:lumMod val="95000"/>
            </a:schemeClr>
          </a:solidFill>
          <a:ln w="38100" cmpd="thickThin">
            <a:solidFill>
              <a:schemeClr val="accent1"/>
            </a:solidFill>
          </a:ln>
        </p:spPr>
        <p:txBody>
          <a:bodyPr wrap="square" rtlCol="0">
            <a:spAutoFit/>
          </a:bodyPr>
          <a:lstStyle/>
          <a:p>
            <a:pPr marL="342900" indent="-34290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What is the open-circuit voltage </a:t>
            </a:r>
            <a:r>
              <a:rPr lang="en-US" dirty="0" err="1">
                <a:solidFill>
                  <a:schemeClr val="bg1"/>
                </a:solidFill>
                <a:latin typeface="Cambria Math" panose="02040503050406030204" pitchFamily="18" charset="0"/>
                <a:ea typeface="Cambria Math" panose="02040503050406030204" pitchFamily="18" charset="0"/>
              </a:rPr>
              <a:t>v</a:t>
            </a:r>
            <a:r>
              <a:rPr lang="en-US" baseline="-25000" dirty="0" err="1">
                <a:solidFill>
                  <a:schemeClr val="bg1"/>
                </a:solidFill>
                <a:latin typeface="Cambria Math" panose="02040503050406030204" pitchFamily="18" charset="0"/>
                <a:ea typeface="Cambria Math" panose="02040503050406030204" pitchFamily="18" charset="0"/>
              </a:rPr>
              <a:t>OC</a:t>
            </a:r>
            <a:r>
              <a:rPr lang="en-US" dirty="0">
                <a:solidFill>
                  <a:schemeClr val="bg1"/>
                </a:solidFill>
                <a:latin typeface="Cambria Math" panose="02040503050406030204" pitchFamily="18" charset="0"/>
                <a:ea typeface="Cambria Math" panose="02040503050406030204" pitchFamily="18" charset="0"/>
              </a:rPr>
              <a:t> in the series circuit below?</a:t>
            </a:r>
          </a:p>
          <a:p>
            <a:pPr marL="342900" indent="-34290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Algebraic sum of voltages around a closed loop always equals zero. </a:t>
            </a:r>
          </a:p>
          <a:p>
            <a:endParaRPr lang="en-US" dirty="0">
              <a:solidFill>
                <a:schemeClr val="bg1"/>
              </a:solidFill>
              <a:latin typeface="Cambria Math" panose="02040503050406030204" pitchFamily="18" charset="0"/>
              <a:ea typeface="Cambria Math" panose="02040503050406030204" pitchFamily="18" charset="0"/>
            </a:endParaRPr>
          </a:p>
          <a:p>
            <a:r>
              <a:rPr lang="en-US" dirty="0">
                <a:solidFill>
                  <a:schemeClr val="bg1"/>
                </a:solidFill>
                <a:latin typeface="Cambria Math" panose="02040503050406030204" pitchFamily="18" charset="0"/>
                <a:ea typeface="Cambria Math" panose="02040503050406030204" pitchFamily="18" charset="0"/>
              </a:rPr>
              <a:t>-v</a:t>
            </a:r>
            <a:r>
              <a:rPr lang="en-US" baseline="-25000" dirty="0">
                <a:solidFill>
                  <a:schemeClr val="bg1"/>
                </a:solidFill>
                <a:latin typeface="Cambria Math" panose="02040503050406030204" pitchFamily="18" charset="0"/>
                <a:ea typeface="Cambria Math" panose="02040503050406030204" pitchFamily="18" charset="0"/>
              </a:rPr>
              <a:t>s</a:t>
            </a:r>
            <a:r>
              <a:rPr lang="en-US" dirty="0">
                <a:solidFill>
                  <a:schemeClr val="bg1"/>
                </a:solidFill>
                <a:latin typeface="Cambria Math" panose="02040503050406030204" pitchFamily="18" charset="0"/>
                <a:ea typeface="Cambria Math" panose="02040503050406030204" pitchFamily="18" charset="0"/>
              </a:rPr>
              <a:t> + i</a:t>
            </a:r>
            <a:r>
              <a:rPr lang="en-US" baseline="-25000" dirty="0">
                <a:solidFill>
                  <a:schemeClr val="bg1"/>
                </a:solidFill>
                <a:latin typeface="Cambria Math" panose="02040503050406030204" pitchFamily="18" charset="0"/>
                <a:ea typeface="Cambria Math" panose="02040503050406030204" pitchFamily="18" charset="0"/>
              </a:rPr>
              <a:t>s</a:t>
            </a:r>
            <a:r>
              <a:rPr lang="en-US" dirty="0">
                <a:solidFill>
                  <a:schemeClr val="bg1"/>
                </a:solidFill>
                <a:latin typeface="Cambria Math" panose="02040503050406030204" pitchFamily="18" charset="0"/>
                <a:ea typeface="Cambria Math" panose="02040503050406030204" pitchFamily="18" charset="0"/>
              </a:rPr>
              <a:t>R1 + </a:t>
            </a:r>
            <a:r>
              <a:rPr lang="en-US" dirty="0" err="1">
                <a:solidFill>
                  <a:schemeClr val="bg1"/>
                </a:solidFill>
                <a:latin typeface="Cambria Math" panose="02040503050406030204" pitchFamily="18" charset="0"/>
                <a:ea typeface="Cambria Math" panose="02040503050406030204" pitchFamily="18" charset="0"/>
              </a:rPr>
              <a:t>v</a:t>
            </a:r>
            <a:r>
              <a:rPr lang="en-US" baseline="-25000" dirty="0" err="1">
                <a:solidFill>
                  <a:schemeClr val="bg1"/>
                </a:solidFill>
                <a:latin typeface="Cambria Math" panose="02040503050406030204" pitchFamily="18" charset="0"/>
                <a:ea typeface="Cambria Math" panose="02040503050406030204" pitchFamily="18" charset="0"/>
              </a:rPr>
              <a:t>oc</a:t>
            </a:r>
            <a:r>
              <a:rPr lang="en-US" dirty="0">
                <a:solidFill>
                  <a:schemeClr val="bg1"/>
                </a:solidFill>
                <a:latin typeface="Cambria Math" panose="02040503050406030204" pitchFamily="18" charset="0"/>
                <a:ea typeface="Cambria Math" panose="02040503050406030204" pitchFamily="18" charset="0"/>
              </a:rPr>
              <a:t> + i</a:t>
            </a:r>
            <a:r>
              <a:rPr lang="en-US" baseline="-25000" dirty="0">
                <a:solidFill>
                  <a:schemeClr val="bg1"/>
                </a:solidFill>
                <a:latin typeface="Cambria Math" panose="02040503050406030204" pitchFamily="18" charset="0"/>
                <a:ea typeface="Cambria Math" panose="02040503050406030204" pitchFamily="18" charset="0"/>
              </a:rPr>
              <a:t>s</a:t>
            </a:r>
            <a:r>
              <a:rPr lang="en-US" dirty="0">
                <a:solidFill>
                  <a:schemeClr val="bg1"/>
                </a:solidFill>
                <a:latin typeface="Cambria Math" panose="02040503050406030204" pitchFamily="18" charset="0"/>
                <a:ea typeface="Cambria Math" panose="02040503050406030204" pitchFamily="18" charset="0"/>
              </a:rPr>
              <a:t>R2 = 0 V. </a:t>
            </a:r>
          </a:p>
          <a:p>
            <a:endParaRPr lang="en-US" dirty="0">
              <a:solidFill>
                <a:schemeClr val="bg1"/>
              </a:solidFill>
              <a:latin typeface="Cambria Math" panose="02040503050406030204" pitchFamily="18" charset="0"/>
              <a:ea typeface="Cambria Math" panose="02040503050406030204" pitchFamily="18" charset="0"/>
            </a:endParaRPr>
          </a:p>
          <a:p>
            <a:r>
              <a:rPr lang="en-US" dirty="0">
                <a:solidFill>
                  <a:schemeClr val="bg1"/>
                </a:solidFill>
                <a:latin typeface="Cambria Math" panose="02040503050406030204" pitchFamily="18" charset="0"/>
                <a:ea typeface="Cambria Math" panose="02040503050406030204" pitchFamily="18" charset="0"/>
              </a:rPr>
              <a:t>v</a:t>
            </a:r>
            <a:r>
              <a:rPr lang="en-US" baseline="-25000" dirty="0">
                <a:solidFill>
                  <a:schemeClr val="bg1"/>
                </a:solidFill>
                <a:latin typeface="Cambria Math" panose="02040503050406030204" pitchFamily="18" charset="0"/>
                <a:ea typeface="Cambria Math" panose="02040503050406030204" pitchFamily="18" charset="0"/>
              </a:rPr>
              <a:t>R1</a:t>
            </a:r>
            <a:r>
              <a:rPr lang="en-US" dirty="0">
                <a:solidFill>
                  <a:schemeClr val="bg1"/>
                </a:solidFill>
                <a:latin typeface="Cambria Math" panose="02040503050406030204" pitchFamily="18" charset="0"/>
                <a:ea typeface="Cambria Math" panose="02040503050406030204" pitchFamily="18" charset="0"/>
              </a:rPr>
              <a:t> + </a:t>
            </a:r>
            <a:r>
              <a:rPr lang="en-US" dirty="0" err="1">
                <a:solidFill>
                  <a:schemeClr val="bg1"/>
                </a:solidFill>
                <a:latin typeface="Cambria Math" panose="02040503050406030204" pitchFamily="18" charset="0"/>
                <a:ea typeface="Cambria Math" panose="02040503050406030204" pitchFamily="18" charset="0"/>
              </a:rPr>
              <a:t>v</a:t>
            </a:r>
            <a:r>
              <a:rPr lang="en-US" baseline="-25000" dirty="0" err="1">
                <a:solidFill>
                  <a:schemeClr val="bg1"/>
                </a:solidFill>
                <a:latin typeface="Cambria Math" panose="02040503050406030204" pitchFamily="18" charset="0"/>
                <a:ea typeface="Cambria Math" panose="02040503050406030204" pitchFamily="18" charset="0"/>
              </a:rPr>
              <a:t>oc</a:t>
            </a:r>
            <a:r>
              <a:rPr lang="en-US" dirty="0">
                <a:solidFill>
                  <a:schemeClr val="bg1"/>
                </a:solidFill>
                <a:latin typeface="Cambria Math" panose="02040503050406030204" pitchFamily="18" charset="0"/>
                <a:ea typeface="Cambria Math" panose="02040503050406030204" pitchFamily="18" charset="0"/>
              </a:rPr>
              <a:t> + v</a:t>
            </a:r>
            <a:r>
              <a:rPr lang="en-US" baseline="-25000" dirty="0">
                <a:solidFill>
                  <a:schemeClr val="bg1"/>
                </a:solidFill>
                <a:latin typeface="Cambria Math" panose="02040503050406030204" pitchFamily="18" charset="0"/>
                <a:ea typeface="Cambria Math" panose="02040503050406030204" pitchFamily="18" charset="0"/>
              </a:rPr>
              <a:t>R2</a:t>
            </a:r>
            <a:r>
              <a:rPr lang="en-US" dirty="0">
                <a:solidFill>
                  <a:schemeClr val="bg1"/>
                </a:solidFill>
                <a:latin typeface="Cambria Math" panose="02040503050406030204" pitchFamily="18" charset="0"/>
                <a:ea typeface="Cambria Math" panose="02040503050406030204" pitchFamily="18" charset="0"/>
              </a:rPr>
              <a:t> = 4 V. </a:t>
            </a:r>
          </a:p>
          <a:p>
            <a:r>
              <a:rPr lang="en-US" dirty="0">
                <a:solidFill>
                  <a:schemeClr val="bg1"/>
                </a:solidFill>
                <a:latin typeface="Cambria Math" panose="02040503050406030204" pitchFamily="18" charset="0"/>
                <a:ea typeface="Cambria Math" panose="02040503050406030204" pitchFamily="18" charset="0"/>
              </a:rPr>
              <a:t> </a:t>
            </a:r>
          </a:p>
          <a:p>
            <a:r>
              <a:rPr lang="en-US" dirty="0">
                <a:solidFill>
                  <a:schemeClr val="bg1"/>
                </a:solidFill>
                <a:latin typeface="Cambria Math" panose="02040503050406030204" pitchFamily="18" charset="0"/>
                <a:ea typeface="Cambria Math" panose="02040503050406030204" pitchFamily="18" charset="0"/>
              </a:rPr>
              <a:t>v</a:t>
            </a:r>
            <a:r>
              <a:rPr lang="en-US" baseline="-25000" dirty="0">
                <a:solidFill>
                  <a:schemeClr val="bg1"/>
                </a:solidFill>
                <a:latin typeface="Cambria Math" panose="02040503050406030204" pitchFamily="18" charset="0"/>
                <a:ea typeface="Cambria Math" panose="02040503050406030204" pitchFamily="18" charset="0"/>
              </a:rPr>
              <a:t>R1</a:t>
            </a:r>
            <a:r>
              <a:rPr lang="en-US" dirty="0">
                <a:solidFill>
                  <a:schemeClr val="bg1"/>
                </a:solidFill>
                <a:latin typeface="Cambria Math" panose="02040503050406030204" pitchFamily="18" charset="0"/>
                <a:ea typeface="Cambria Math" panose="02040503050406030204" pitchFamily="18" charset="0"/>
              </a:rPr>
              <a:t> = v</a:t>
            </a:r>
            <a:r>
              <a:rPr lang="en-US" baseline="-25000" dirty="0">
                <a:solidFill>
                  <a:schemeClr val="bg1"/>
                </a:solidFill>
                <a:latin typeface="Cambria Math" panose="02040503050406030204" pitchFamily="18" charset="0"/>
                <a:ea typeface="Cambria Math" panose="02040503050406030204" pitchFamily="18" charset="0"/>
              </a:rPr>
              <a:t>R2</a:t>
            </a:r>
            <a:r>
              <a:rPr lang="en-US" dirty="0">
                <a:solidFill>
                  <a:schemeClr val="bg1"/>
                </a:solidFill>
                <a:latin typeface="Cambria Math" panose="02040503050406030204" pitchFamily="18" charset="0"/>
                <a:ea typeface="Cambria Math" panose="02040503050406030204" pitchFamily="18" charset="0"/>
              </a:rPr>
              <a:t> = 0 V. Why? </a:t>
            </a:r>
          </a:p>
          <a:p>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All components of a series circuit share the same current.</a:t>
            </a:r>
          </a:p>
          <a:p>
            <a:pPr marL="285750" indent="-28575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r>
              <a:rPr lang="en-US" dirty="0">
                <a:solidFill>
                  <a:schemeClr val="bg1"/>
                </a:solidFill>
                <a:latin typeface="Cambria Math" panose="02040503050406030204" pitchFamily="18" charset="0"/>
                <a:ea typeface="Cambria Math" panose="02040503050406030204" pitchFamily="18" charset="0"/>
              </a:rPr>
              <a:t>All components in the above circuit have zero current, because it is an</a:t>
            </a:r>
          </a:p>
          <a:p>
            <a:r>
              <a:rPr lang="en-US" dirty="0">
                <a:solidFill>
                  <a:schemeClr val="bg1"/>
                </a:solidFill>
                <a:latin typeface="Cambria Math" panose="02040503050406030204" pitchFamily="18" charset="0"/>
                <a:ea typeface="Cambria Math" panose="02040503050406030204" pitchFamily="18" charset="0"/>
              </a:rPr>
              <a:t>open circuit, i.e., i</a:t>
            </a:r>
            <a:r>
              <a:rPr lang="en-US" baseline="-25000" dirty="0">
                <a:solidFill>
                  <a:schemeClr val="bg1"/>
                </a:solidFill>
                <a:latin typeface="Cambria Math" panose="02040503050406030204" pitchFamily="18" charset="0"/>
                <a:ea typeface="Cambria Math" panose="02040503050406030204" pitchFamily="18" charset="0"/>
              </a:rPr>
              <a:t>s</a:t>
            </a:r>
            <a:r>
              <a:rPr lang="en-US" dirty="0">
                <a:solidFill>
                  <a:schemeClr val="bg1"/>
                </a:solidFill>
                <a:latin typeface="Cambria Math" panose="02040503050406030204" pitchFamily="18" charset="0"/>
                <a:ea typeface="Cambria Math" panose="02040503050406030204" pitchFamily="18" charset="0"/>
              </a:rPr>
              <a:t> = 0 A.</a:t>
            </a:r>
          </a:p>
          <a:p>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Voltage can exist across the output terminals of an open circuit without any current flowing, as is the case for a 9 V battery sitting in a drawer or the 120 V ac wall plug.</a:t>
            </a:r>
          </a:p>
          <a:p>
            <a:endParaRPr lang="en-US" dirty="0">
              <a:solidFill>
                <a:schemeClr val="bg1"/>
              </a:solidFill>
              <a:latin typeface="Cambria Math" panose="02040503050406030204" pitchFamily="18" charset="0"/>
              <a:ea typeface="Cambria Math" panose="02040503050406030204" pitchFamily="18" charset="0"/>
            </a:endParaRPr>
          </a:p>
          <a:p>
            <a:r>
              <a:rPr lang="en-US" dirty="0">
                <a:solidFill>
                  <a:schemeClr val="bg1"/>
                </a:solidFill>
                <a:latin typeface="Cambria Math" panose="02040503050406030204" pitchFamily="18" charset="0"/>
                <a:ea typeface="Cambria Math" panose="02040503050406030204" pitchFamily="18" charset="0"/>
              </a:rPr>
              <a:t>Open-circuit voltage </a:t>
            </a:r>
            <a:r>
              <a:rPr lang="en-US" dirty="0" err="1">
                <a:solidFill>
                  <a:schemeClr val="bg1"/>
                </a:solidFill>
                <a:latin typeface="Cambria Math" panose="02040503050406030204" pitchFamily="18" charset="0"/>
                <a:ea typeface="Cambria Math" panose="02040503050406030204" pitchFamily="18" charset="0"/>
              </a:rPr>
              <a:t>v</a:t>
            </a:r>
            <a:r>
              <a:rPr lang="en-US" baseline="-25000" dirty="0" err="1">
                <a:solidFill>
                  <a:schemeClr val="bg1"/>
                </a:solidFill>
                <a:latin typeface="Cambria Math" panose="02040503050406030204" pitchFamily="18" charset="0"/>
                <a:ea typeface="Cambria Math" panose="02040503050406030204" pitchFamily="18" charset="0"/>
              </a:rPr>
              <a:t>oc</a:t>
            </a:r>
            <a:r>
              <a:rPr lang="en-US" dirty="0">
                <a:solidFill>
                  <a:schemeClr val="bg1"/>
                </a:solidFill>
                <a:latin typeface="Cambria Math" panose="02040503050406030204" pitchFamily="18" charset="0"/>
                <a:ea typeface="Cambria Math" panose="02040503050406030204" pitchFamily="18" charset="0"/>
              </a:rPr>
              <a:t> = 4 V.</a:t>
            </a:r>
          </a:p>
          <a:p>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For an open-circuit the equivalent resistance is ∞ </a:t>
            </a:r>
            <a:r>
              <a:rPr lang="el-GR" dirty="0">
                <a:solidFill>
                  <a:schemeClr val="bg1"/>
                </a:solidFill>
                <a:latin typeface="Cambria Math" panose="02040503050406030204" pitchFamily="18" charset="0"/>
                <a:ea typeface="Cambria Math" panose="02040503050406030204" pitchFamily="18" charset="0"/>
              </a:rPr>
              <a:t>Ω</a:t>
            </a:r>
            <a:r>
              <a:rPr lang="en-US" dirty="0">
                <a:solidFill>
                  <a:schemeClr val="bg1"/>
                </a:solidFill>
                <a:latin typeface="Cambria Math" panose="02040503050406030204" pitchFamily="18" charset="0"/>
                <a:ea typeface="Cambria Math" panose="02040503050406030204" pitchFamily="18" charset="0"/>
              </a:rPr>
              <a:t>. </a:t>
            </a:r>
            <a:r>
              <a:rPr lang="en-US" dirty="0" err="1">
                <a:solidFill>
                  <a:schemeClr val="bg1"/>
                </a:solidFill>
                <a:latin typeface="Cambria Math" panose="02040503050406030204" pitchFamily="18" charset="0"/>
                <a:ea typeface="Cambria Math" panose="02040503050406030204" pitchFamily="18" charset="0"/>
              </a:rPr>
              <a:t>i</a:t>
            </a:r>
            <a:r>
              <a:rPr lang="en-US" dirty="0">
                <a:solidFill>
                  <a:schemeClr val="bg1"/>
                </a:solidFill>
                <a:latin typeface="Cambria Math" panose="02040503050406030204" pitchFamily="18" charset="0"/>
                <a:ea typeface="Cambria Math" panose="02040503050406030204" pitchFamily="18" charset="0"/>
              </a:rPr>
              <a:t> = v/R = 0 A for R = ∞ </a:t>
            </a:r>
            <a:r>
              <a:rPr lang="el-GR" dirty="0">
                <a:solidFill>
                  <a:schemeClr val="bg1"/>
                </a:solidFill>
                <a:latin typeface="Cambria Math" panose="02040503050406030204" pitchFamily="18" charset="0"/>
                <a:ea typeface="Cambria Math" panose="02040503050406030204" pitchFamily="18" charset="0"/>
              </a:rPr>
              <a:t>Ω</a:t>
            </a:r>
            <a:r>
              <a:rPr lang="en-US" dirty="0">
                <a:solidFill>
                  <a:schemeClr val="bg1"/>
                </a:solidFill>
                <a:latin typeface="Cambria Math" panose="02040503050406030204" pitchFamily="18" charset="0"/>
                <a:ea typeface="Cambria Math" panose="02040503050406030204" pitchFamily="18" charset="0"/>
              </a:rPr>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4121" y="900002"/>
            <a:ext cx="3207694" cy="3733249"/>
          </a:xfrm>
          <a:prstGeom prst="rect">
            <a:avLst/>
          </a:prstGeom>
        </p:spPr>
      </p:pic>
    </p:spTree>
    <p:extLst>
      <p:ext uri="{BB962C8B-B14F-4D97-AF65-F5344CB8AC3E}">
        <p14:creationId xmlns:p14="http://schemas.microsoft.com/office/powerpoint/2010/main" val="1758063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 calcmode="lin" valueType="num">
                                      <p:cBhvr additive="base">
                                        <p:cTn id="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anim calcmode="lin" valueType="num">
                                      <p:cBhvr additive="base">
                                        <p:cTn id="13"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anim calcmode="lin" valueType="num">
                                      <p:cBhvr additive="base">
                                        <p:cTn id="19"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anim calcmode="lin" valueType="num">
                                      <p:cBhvr additive="base">
                                        <p:cTn id="25"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10" end="10"/>
                                            </p:txEl>
                                          </p:spTgt>
                                        </p:tgtEl>
                                        <p:attrNameLst>
                                          <p:attrName>style.visibility</p:attrName>
                                        </p:attrNameLst>
                                      </p:cBhvr>
                                      <p:to>
                                        <p:strVal val="visible"/>
                                      </p:to>
                                    </p:set>
                                    <p:anim calcmode="lin" valueType="num">
                                      <p:cBhvr additive="base">
                                        <p:cTn id="31"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10" end="10"/>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anim calcmode="lin" valueType="num">
                                      <p:cBhvr additive="base">
                                        <p:cTn id="35" dur="500" fill="hold"/>
                                        <p:tgtEl>
                                          <p:spTgt spid="7">
                                            <p:txEl>
                                              <p:pRg st="12" end="12"/>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12" end="12"/>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7">
                                            <p:txEl>
                                              <p:pRg st="13" end="13"/>
                                            </p:txEl>
                                          </p:spTgt>
                                        </p:tgtEl>
                                        <p:attrNameLst>
                                          <p:attrName>style.visibility</p:attrName>
                                        </p:attrNameLst>
                                      </p:cBhvr>
                                      <p:to>
                                        <p:strVal val="visible"/>
                                      </p:to>
                                    </p:set>
                                    <p:anim calcmode="lin" valueType="num">
                                      <p:cBhvr additive="base">
                                        <p:cTn id="39" dur="500" fill="hold"/>
                                        <p:tgtEl>
                                          <p:spTgt spid="7">
                                            <p:txEl>
                                              <p:pRg st="13" end="13"/>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7">
                                            <p:txEl>
                                              <p:pRg st="13" end="13"/>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anim calcmode="lin" valueType="num">
                                      <p:cBhvr additive="base">
                                        <p:cTn id="43" dur="500" fill="hold"/>
                                        <p:tgtEl>
                                          <p:spTgt spid="7">
                                            <p:txEl>
                                              <p:pRg st="15" end="1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7">
                                            <p:txEl>
                                              <p:pRg st="17" end="17"/>
                                            </p:txEl>
                                          </p:spTgt>
                                        </p:tgtEl>
                                        <p:attrNameLst>
                                          <p:attrName>style.visibility</p:attrName>
                                        </p:attrNameLst>
                                      </p:cBhvr>
                                      <p:to>
                                        <p:strVal val="visible"/>
                                      </p:to>
                                    </p:set>
                                    <p:anim calcmode="lin" valueType="num">
                                      <p:cBhvr additive="base">
                                        <p:cTn id="49" dur="500" fill="hold"/>
                                        <p:tgtEl>
                                          <p:spTgt spid="7">
                                            <p:txEl>
                                              <p:pRg st="17" end="1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17" end="1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7">
                                            <p:txEl>
                                              <p:pRg st="19" end="19"/>
                                            </p:txEl>
                                          </p:spTgt>
                                        </p:tgtEl>
                                        <p:attrNameLst>
                                          <p:attrName>style.visibility</p:attrName>
                                        </p:attrNameLst>
                                      </p:cBhvr>
                                      <p:to>
                                        <p:strVal val="visible"/>
                                      </p:to>
                                    </p:set>
                                    <p:anim calcmode="lin" valueType="num">
                                      <p:cBhvr additive="base">
                                        <p:cTn id="55" dur="500" fill="hold"/>
                                        <p:tgtEl>
                                          <p:spTgt spid="7">
                                            <p:txEl>
                                              <p:pRg st="19" end="1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19" end="1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77559" y="0"/>
            <a:ext cx="4512718" cy="533400"/>
          </a:xfrm>
        </p:spPr>
        <p:txBody>
          <a:bodyPr>
            <a:noAutofit/>
          </a:bodyPr>
          <a:lstStyle/>
          <a:p>
            <a:pPr algn="ctr"/>
            <a:r>
              <a:rPr lang="en-US" sz="4000" dirty="0"/>
              <a:t>KVL Example 5</a:t>
            </a:r>
          </a:p>
        </p:txBody>
      </p:sp>
      <p:sp>
        <p:nvSpPr>
          <p:cNvPr id="9" name="TextBox 8"/>
          <p:cNvSpPr txBox="1"/>
          <p:nvPr/>
        </p:nvSpPr>
        <p:spPr>
          <a:xfrm>
            <a:off x="336057" y="724392"/>
            <a:ext cx="11694018" cy="5853525"/>
          </a:xfrm>
          <a:prstGeom prst="rect">
            <a:avLst/>
          </a:prstGeom>
          <a:solidFill>
            <a:schemeClr val="tx1">
              <a:lumMod val="95000"/>
            </a:schemeClr>
          </a:solidFill>
          <a:ln w="38100" cmpd="thickThin">
            <a:solidFill>
              <a:schemeClr val="accent1"/>
            </a:solidFill>
          </a:ln>
        </p:spPr>
        <p:txBody>
          <a:bodyPr wrap="square" rtlCol="0">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Determine the voltages, 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R1</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R2</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and 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R3</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along with the powers p</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R1</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p</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R2</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and p</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R3</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in the series circuit below.</a:t>
            </a:r>
            <a:endPar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R1 </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R1, 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R2 </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R2, and 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R3 </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R3.</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KVL: -v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R1 </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R2 </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R3</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0. 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R1 </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R2 </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R3</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R1 +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R2 +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R3 =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(R1 + R2 + R3).   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(R1 + R2 + R3).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/(R1 + R2 + R3) = (10 V)/(4.19 k</a:t>
            </a:r>
            <a:r>
              <a:rPr kumimoji="0" lang="el-GR"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Ω</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2.39 mA.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2.39 mA.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R1 </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R1 = (2.39 mA)(1.1 k</a:t>
            </a:r>
            <a:r>
              <a:rPr kumimoji="0" lang="el-GR"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Ω</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2.62 V.   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R2 </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R2 = (2.39 mA)(887 </a:t>
            </a:r>
            <a:r>
              <a:rPr kumimoji="0" lang="el-GR"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Ω</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2.12 V.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R3 </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R3 = (2.39 mA)(2.2 k</a:t>
            </a:r>
            <a:r>
              <a:rPr kumimoji="0" lang="el-GR"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Ω</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5.25 V.</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KVL Check: 2.62 V + 2.12 V + 5.25 V = 9.99 V. The lost 0.01 V is simply roundoff error in the calculations.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457200" marR="0" lvl="1" indent="0" algn="l" defTabSz="914400" rtl="0" eaLnBrk="1" fontAlgn="base" latinLnBrk="0" hangingPunct="1">
              <a:lnSpc>
                <a:spcPct val="107000"/>
              </a:lnSpc>
              <a:spcBef>
                <a:spcPts val="0"/>
              </a:spcBef>
              <a:spcAft>
                <a:spcPts val="18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p</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R1 </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R1</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(2.39 mA)(2.63 V) = 6.28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mW</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  </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p</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R2 </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R2</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(2.39 mA)(2.12 V) = 5.06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mW</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t>
            </a:r>
          </a:p>
          <a:p>
            <a:pPr marL="0" marR="0" lvl="0" indent="0" algn="l" defTabSz="914400" rtl="0" eaLnBrk="1" fontAlgn="base" latinLnBrk="0" hangingPunct="1">
              <a:lnSpc>
                <a:spcPct val="107000"/>
              </a:lnSpc>
              <a:spcBef>
                <a:spcPts val="0"/>
              </a:spcBef>
              <a:spcAft>
                <a:spcPts val="18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p</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R3 </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R3</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(2.39 mA)(5.25 V) = 12.5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mW</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p</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R1 </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p</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R2 </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p</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R3 </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23.8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mW</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(Total power dissipated.)</a:t>
            </a:r>
          </a:p>
          <a:p>
            <a:pPr marL="0" marR="0" lvl="0" indent="0" algn="l" defTabSz="914400" rtl="0" eaLnBrk="1" fontAlgn="base"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p</a:t>
            </a:r>
            <a:r>
              <a:rPr kumimoji="0" 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vs</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(10 V)</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(-2.39 mA) = -23.9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mW</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 (Total power provided using the Passive Sign Convention).</a:t>
            </a: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p:txBody>
      </p:sp>
      <p:grpSp>
        <p:nvGrpSpPr>
          <p:cNvPr id="3" name="Group 2">
            <a:extLst>
              <a:ext uri="{FF2B5EF4-FFF2-40B4-BE49-F238E27FC236}">
                <a16:creationId xmlns:a16="http://schemas.microsoft.com/office/drawing/2014/main" id="{827FF3DB-D2A1-4F20-8EE4-A0C63C4A015D}"/>
              </a:ext>
            </a:extLst>
          </p:cNvPr>
          <p:cNvGrpSpPr/>
          <p:nvPr/>
        </p:nvGrpSpPr>
        <p:grpSpPr>
          <a:xfrm>
            <a:off x="7762875" y="1127768"/>
            <a:ext cx="4054968" cy="2348858"/>
            <a:chOff x="6653831" y="1499242"/>
            <a:chExt cx="4261938" cy="2563855"/>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3831" y="1519597"/>
              <a:ext cx="4261938" cy="2543500"/>
            </a:xfrm>
            <a:prstGeom prst="rect">
              <a:avLst/>
            </a:prstGeom>
          </p:spPr>
        </p:pic>
        <p:cxnSp>
          <p:nvCxnSpPr>
            <p:cNvPr id="6" name="Straight Arrow Connector 5"/>
            <p:cNvCxnSpPr/>
            <p:nvPr/>
          </p:nvCxnSpPr>
          <p:spPr>
            <a:xfrm>
              <a:off x="7266482" y="1869068"/>
              <a:ext cx="374073" cy="0"/>
            </a:xfrm>
            <a:prstGeom prst="straightConnector1">
              <a:avLst/>
            </a:prstGeom>
            <a:ln w="2222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266482" y="1499242"/>
              <a:ext cx="423949" cy="33855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i</a:t>
              </a:r>
              <a:r>
                <a:rPr kumimoji="0" lang="en-US" sz="16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a:t>
              </a:r>
              <a:endPar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p:txBody>
        </p:sp>
      </p:grpSp>
    </p:spTree>
    <p:extLst>
      <p:ext uri="{BB962C8B-B14F-4D97-AF65-F5344CB8AC3E}">
        <p14:creationId xmlns:p14="http://schemas.microsoft.com/office/powerpoint/2010/main" val="3209515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 calcmode="lin" valueType="num">
                                      <p:cBhvr additive="base">
                                        <p:cTn id="7"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4" end="4"/>
                                            </p:txEl>
                                          </p:spTgt>
                                        </p:tgtEl>
                                        <p:attrNameLst>
                                          <p:attrName>style.visibility</p:attrName>
                                        </p:attrNameLst>
                                      </p:cBhvr>
                                      <p:to>
                                        <p:strVal val="visible"/>
                                      </p:to>
                                    </p:set>
                                    <p:anim calcmode="lin" valueType="num">
                                      <p:cBhvr additive="base">
                                        <p:cTn id="13"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anim calcmode="lin" valueType="num">
                                      <p:cBhvr additive="base">
                                        <p:cTn id="19"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8" end="8"/>
                                            </p:txEl>
                                          </p:spTgt>
                                        </p:tgtEl>
                                        <p:attrNameLst>
                                          <p:attrName>style.visibility</p:attrName>
                                        </p:attrNameLst>
                                      </p:cBhvr>
                                      <p:to>
                                        <p:strVal val="visible"/>
                                      </p:to>
                                    </p:set>
                                    <p:anim calcmode="lin" valueType="num">
                                      <p:cBhvr additive="base">
                                        <p:cTn id="25" dur="500" fill="hold"/>
                                        <p:tgtEl>
                                          <p:spTgt spid="9">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10" end="10"/>
                                            </p:txEl>
                                          </p:spTgt>
                                        </p:tgtEl>
                                        <p:attrNameLst>
                                          <p:attrName>style.visibility</p:attrName>
                                        </p:attrNameLst>
                                      </p:cBhvr>
                                      <p:to>
                                        <p:strVal val="visible"/>
                                      </p:to>
                                    </p:set>
                                    <p:anim calcmode="lin" valueType="num">
                                      <p:cBhvr additive="base">
                                        <p:cTn id="31" dur="500" fill="hold"/>
                                        <p:tgtEl>
                                          <p:spTgt spid="9">
                                            <p:txEl>
                                              <p:pRg st="10" end="1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10" end="10"/>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9">
                                            <p:txEl>
                                              <p:pRg st="12" end="12"/>
                                            </p:txEl>
                                          </p:spTgt>
                                        </p:tgtEl>
                                        <p:attrNameLst>
                                          <p:attrName>style.visibility</p:attrName>
                                        </p:attrNameLst>
                                      </p:cBhvr>
                                      <p:to>
                                        <p:strVal val="visible"/>
                                      </p:to>
                                    </p:set>
                                    <p:anim calcmode="lin" valueType="num">
                                      <p:cBhvr additive="base">
                                        <p:cTn id="35" dur="500" fill="hold"/>
                                        <p:tgtEl>
                                          <p:spTgt spid="9">
                                            <p:txEl>
                                              <p:pRg st="12" end="12"/>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9">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9">
                                            <p:txEl>
                                              <p:pRg st="14" end="14"/>
                                            </p:txEl>
                                          </p:spTgt>
                                        </p:tgtEl>
                                        <p:attrNameLst>
                                          <p:attrName>style.visibility</p:attrName>
                                        </p:attrNameLst>
                                      </p:cBhvr>
                                      <p:to>
                                        <p:strVal val="visible"/>
                                      </p:to>
                                    </p:set>
                                    <p:anim calcmode="lin" valueType="num">
                                      <p:cBhvr additive="base">
                                        <p:cTn id="41" dur="500" fill="hold"/>
                                        <p:tgtEl>
                                          <p:spTgt spid="9">
                                            <p:txEl>
                                              <p:pRg st="14" end="1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9">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9">
                                            <p:txEl>
                                              <p:pRg st="16" end="16"/>
                                            </p:txEl>
                                          </p:spTgt>
                                        </p:tgtEl>
                                        <p:attrNameLst>
                                          <p:attrName>style.visibility</p:attrName>
                                        </p:attrNameLst>
                                      </p:cBhvr>
                                      <p:to>
                                        <p:strVal val="visible"/>
                                      </p:to>
                                    </p:set>
                                    <p:anim calcmode="lin" valueType="num">
                                      <p:cBhvr additive="base">
                                        <p:cTn id="47" dur="500" fill="hold"/>
                                        <p:tgtEl>
                                          <p:spTgt spid="9">
                                            <p:txEl>
                                              <p:pRg st="16" end="16"/>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9">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9">
                                            <p:txEl>
                                              <p:pRg st="17" end="17"/>
                                            </p:txEl>
                                          </p:spTgt>
                                        </p:tgtEl>
                                        <p:attrNameLst>
                                          <p:attrName>style.visibility</p:attrName>
                                        </p:attrNameLst>
                                      </p:cBhvr>
                                      <p:to>
                                        <p:strVal val="visible"/>
                                      </p:to>
                                    </p:set>
                                    <p:anim calcmode="lin" valueType="num">
                                      <p:cBhvr additive="base">
                                        <p:cTn id="53" dur="500" fill="hold"/>
                                        <p:tgtEl>
                                          <p:spTgt spid="9">
                                            <p:txEl>
                                              <p:pRg st="17" end="17"/>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9">
                                            <p:txEl>
                                              <p:pRg st="17" end="17"/>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9">
                                            <p:txEl>
                                              <p:pRg st="18" end="18"/>
                                            </p:txEl>
                                          </p:spTgt>
                                        </p:tgtEl>
                                        <p:attrNameLst>
                                          <p:attrName>style.visibility</p:attrName>
                                        </p:attrNameLst>
                                      </p:cBhvr>
                                      <p:to>
                                        <p:strVal val="visible"/>
                                      </p:to>
                                    </p:set>
                                    <p:anim calcmode="lin" valueType="num">
                                      <p:cBhvr additive="base">
                                        <p:cTn id="59" dur="500" fill="hold"/>
                                        <p:tgtEl>
                                          <p:spTgt spid="9">
                                            <p:txEl>
                                              <p:pRg st="18" end="18"/>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9">
                                            <p:txEl>
                                              <p:pRg st="18" end="1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77559" y="0"/>
            <a:ext cx="4512718" cy="533400"/>
          </a:xfrm>
        </p:spPr>
        <p:txBody>
          <a:bodyPr>
            <a:noAutofit/>
          </a:bodyPr>
          <a:lstStyle/>
          <a:p>
            <a:pPr algn="ctr"/>
            <a:r>
              <a:rPr lang="en-US" sz="4000" dirty="0"/>
              <a:t>KVL Example 4</a:t>
            </a:r>
          </a:p>
        </p:txBody>
      </p:sp>
      <p:sp>
        <p:nvSpPr>
          <p:cNvPr id="9" name="TextBox 8"/>
          <p:cNvSpPr txBox="1"/>
          <p:nvPr/>
        </p:nvSpPr>
        <p:spPr>
          <a:xfrm>
            <a:off x="336057" y="724392"/>
            <a:ext cx="11694018" cy="4247317"/>
          </a:xfrm>
          <a:prstGeom prst="rect">
            <a:avLst/>
          </a:prstGeom>
          <a:solidFill>
            <a:schemeClr val="tx1">
              <a:lumMod val="95000"/>
            </a:schemeClr>
          </a:solidFill>
          <a:ln w="38100" cmpd="thickThin">
            <a:solidFill>
              <a:schemeClr val="accent1"/>
            </a:solidFill>
          </a:ln>
        </p:spPr>
        <p:txBody>
          <a:bodyPr wrap="square" rtlCol="0">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Using KVL, determine the current I in the adjacent series circuit.</a:t>
            </a:r>
            <a:endPar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lvl="0" indent="-342900">
              <a:buFont typeface="Arial" panose="020B0604020202020204" pitchFamily="34" charset="0"/>
              <a:buChar char="•"/>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KVL: -v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a:t>
            </a:r>
            <a:r>
              <a:rPr lang="en-US" dirty="0">
                <a:solidFill>
                  <a:srgbClr val="000000"/>
                </a:solidFill>
                <a:latin typeface="Cambria Math" panose="02040503050406030204" pitchFamily="18" charset="0"/>
                <a:ea typeface="Cambria Math" panose="02040503050406030204" pitchFamily="18" charset="0"/>
              </a:rPr>
              <a:t> i</a:t>
            </a:r>
            <a:r>
              <a:rPr lang="en-US" baseline="-25000" dirty="0">
                <a:solidFill>
                  <a:srgbClr val="000000"/>
                </a:solidFill>
                <a:latin typeface="Cambria Math" panose="02040503050406030204" pitchFamily="18" charset="0"/>
                <a:ea typeface="Cambria Math" panose="02040503050406030204" pitchFamily="18" charset="0"/>
              </a:rPr>
              <a:t>s</a:t>
            </a:r>
            <a:r>
              <a:rPr lang="en-US" dirty="0">
                <a:solidFill>
                  <a:srgbClr val="000000"/>
                </a:solidFill>
                <a:latin typeface="Cambria Math" panose="02040503050406030204" pitchFamily="18" charset="0"/>
                <a:ea typeface="Cambria Math" panose="02040503050406030204" pitchFamily="18" charset="0"/>
              </a:rPr>
              <a:t>R1 + 200i</a:t>
            </a:r>
            <a:r>
              <a:rPr lang="en-US" baseline="-25000" dirty="0">
                <a:solidFill>
                  <a:srgbClr val="000000"/>
                </a:solidFill>
                <a:latin typeface="Cambria Math" panose="02040503050406030204" pitchFamily="18" charset="0"/>
                <a:ea typeface="Cambria Math" panose="02040503050406030204" pitchFamily="18" charset="0"/>
              </a:rPr>
              <a:t>s</a:t>
            </a:r>
            <a:r>
              <a:rPr lang="en-US" dirty="0">
                <a:solidFill>
                  <a:srgbClr val="000000"/>
                </a:solidFill>
                <a:latin typeface="Cambria Math" panose="02040503050406030204" pitchFamily="18" charset="0"/>
                <a:ea typeface="Cambria Math" panose="02040503050406030204" pitchFamily="18" charset="0"/>
              </a:rPr>
              <a:t> + i</a:t>
            </a:r>
            <a:r>
              <a:rPr lang="en-US" baseline="-25000" dirty="0">
                <a:solidFill>
                  <a:srgbClr val="000000"/>
                </a:solidFill>
                <a:latin typeface="Cambria Math" panose="02040503050406030204" pitchFamily="18" charset="0"/>
                <a:ea typeface="Cambria Math" panose="02040503050406030204" pitchFamily="18" charset="0"/>
              </a:rPr>
              <a:t>s</a:t>
            </a:r>
            <a:r>
              <a:rPr lang="en-US" dirty="0">
                <a:solidFill>
                  <a:srgbClr val="000000"/>
                </a:solidFill>
                <a:latin typeface="Cambria Math" panose="02040503050406030204" pitchFamily="18" charset="0"/>
                <a:ea typeface="Cambria Math" panose="02040503050406030204" pitchFamily="18" charset="0"/>
              </a:rPr>
              <a:t>R2 = </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0.</a:t>
            </a:r>
          </a:p>
          <a:p>
            <a:pPr marL="342900" lvl="0" indent="-342900">
              <a:buFont typeface="Arial" panose="020B0604020202020204" pitchFamily="34" charset="0"/>
              <a:buChar char="•"/>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(R1 + </a:t>
            </a:r>
            <a:r>
              <a:rPr lang="en-US" dirty="0">
                <a:solidFill>
                  <a:srgbClr val="000000"/>
                </a:solidFill>
                <a:latin typeface="Cambria Math" panose="02040503050406030204" pitchFamily="18" charset="0"/>
                <a:ea typeface="Cambria Math" panose="02040503050406030204" pitchFamily="18" charset="0"/>
              </a:rPr>
              <a:t>200</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R2).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/(R1 + </a:t>
            </a:r>
            <a:r>
              <a:rPr lang="en-US" dirty="0">
                <a:solidFill>
                  <a:srgbClr val="000000"/>
                </a:solidFill>
                <a:latin typeface="Cambria Math" panose="02040503050406030204" pitchFamily="18" charset="0"/>
                <a:ea typeface="Cambria Math" panose="02040503050406030204" pitchFamily="18" charset="0"/>
              </a:rPr>
              <a:t>200</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R2) = (</a:t>
            </a:r>
            <a:r>
              <a:rPr lang="en-US" dirty="0">
                <a:solidFill>
                  <a:srgbClr val="000000"/>
                </a:solidFill>
                <a:latin typeface="Cambria Math" panose="02040503050406030204" pitchFamily="18" charset="0"/>
                <a:ea typeface="Cambria Math" panose="02040503050406030204" pitchFamily="18" charset="0"/>
              </a:rPr>
              <a:t>6</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V)/(</a:t>
            </a:r>
            <a:r>
              <a:rPr lang="en-US" dirty="0">
                <a:solidFill>
                  <a:srgbClr val="000000"/>
                </a:solidFill>
                <a:latin typeface="Cambria Math" panose="02040503050406030204" pitchFamily="18" charset="0"/>
                <a:ea typeface="Cambria Math" panose="02040503050406030204" pitchFamily="18" charset="0"/>
              </a:rPr>
              <a:t>600 </a:t>
            </a:r>
            <a:r>
              <a:rPr kumimoji="0" lang="el-GR"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Ω</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a:t>
            </a:r>
            <a:r>
              <a:rPr lang="en-US" dirty="0">
                <a:solidFill>
                  <a:srgbClr val="000000"/>
                </a:solidFill>
                <a:latin typeface="Cambria Math" panose="02040503050406030204" pitchFamily="18" charset="0"/>
                <a:ea typeface="Cambria Math" panose="02040503050406030204" pitchFamily="18" charset="0"/>
              </a:rPr>
              <a:t>10</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mA.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a:t>
            </a:r>
            <a:r>
              <a:rPr lang="en-US" dirty="0">
                <a:solidFill>
                  <a:srgbClr val="000000"/>
                </a:solidFill>
                <a:latin typeface="Cambria Math" panose="02040503050406030204" pitchFamily="18" charset="0"/>
                <a:ea typeface="Cambria Math" panose="02040503050406030204" pitchFamily="18" charset="0"/>
              </a:rPr>
              <a:t>10</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mA.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en-US" dirty="0">
                <a:solidFill>
                  <a:srgbClr val="000000"/>
                </a:solidFill>
                <a:latin typeface="Cambria Math" panose="02040503050406030204" pitchFamily="18" charset="0"/>
                <a:ea typeface="Cambria Math" panose="02040503050406030204" pitchFamily="18" charset="0"/>
              </a:rPr>
              <a:t>KVL Check: </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R1 </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R1 = (</a:t>
            </a:r>
            <a:r>
              <a:rPr lang="en-US" dirty="0">
                <a:solidFill>
                  <a:srgbClr val="000000"/>
                </a:solidFill>
                <a:latin typeface="Cambria Math" panose="02040503050406030204" pitchFamily="18" charset="0"/>
                <a:ea typeface="Cambria Math" panose="02040503050406030204" pitchFamily="18" charset="0"/>
              </a:rPr>
              <a:t>10</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mA)(1</a:t>
            </a:r>
            <a:r>
              <a:rPr lang="en-US" dirty="0">
                <a:solidFill>
                  <a:srgbClr val="000000"/>
                </a:solidFill>
                <a:latin typeface="Cambria Math" panose="02040503050406030204" pitchFamily="18" charset="0"/>
                <a:ea typeface="Cambria Math" panose="02040503050406030204" pitchFamily="18" charset="0"/>
              </a:rPr>
              <a:t>00</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t>
            </a:r>
            <a:r>
              <a:rPr kumimoji="0" lang="el-GR"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Ω</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a:t>
            </a:r>
            <a:r>
              <a:rPr lang="en-US" dirty="0">
                <a:solidFill>
                  <a:srgbClr val="000000"/>
                </a:solidFill>
                <a:latin typeface="Cambria Math" panose="02040503050406030204" pitchFamily="18" charset="0"/>
                <a:ea typeface="Cambria Math" panose="02040503050406030204" pitchFamily="18" charset="0"/>
              </a:rPr>
              <a:t>1.00</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V.   </a:t>
            </a:r>
          </a:p>
          <a:p>
            <a:pPr lvl="0">
              <a:defRPr/>
            </a:pPr>
            <a:endParaRPr lang="en-US" dirty="0">
              <a:solidFill>
                <a:srgbClr val="000000"/>
              </a:solidFill>
              <a:latin typeface="Cambria Math" panose="02040503050406030204" pitchFamily="18" charset="0"/>
              <a:ea typeface="Cambria Math" panose="02040503050406030204" pitchFamily="18" charset="0"/>
            </a:endParaRPr>
          </a:p>
          <a:p>
            <a:pPr lvl="0">
              <a:defRPr/>
            </a:pPr>
            <a:r>
              <a:rPr lang="en-US" dirty="0">
                <a:solidFill>
                  <a:srgbClr val="000000"/>
                </a:solidFill>
                <a:latin typeface="Cambria Math" panose="02040503050406030204" pitchFamily="18" charset="0"/>
                <a:ea typeface="Cambria Math" panose="02040503050406030204" pitchFamily="18" charset="0"/>
              </a:rPr>
              <a:t>200i</a:t>
            </a:r>
            <a:r>
              <a:rPr lang="en-US" baseline="-25000" dirty="0">
                <a:solidFill>
                  <a:srgbClr val="000000"/>
                </a:solidFill>
                <a:latin typeface="Cambria Math" panose="02040503050406030204" pitchFamily="18" charset="0"/>
                <a:ea typeface="Cambria Math" panose="02040503050406030204" pitchFamily="18" charset="0"/>
              </a:rPr>
              <a:t>s</a:t>
            </a:r>
            <a:r>
              <a:rPr lang="en-US" dirty="0">
                <a:solidFill>
                  <a:srgbClr val="000000"/>
                </a:solidFill>
                <a:latin typeface="Cambria Math" panose="02040503050406030204" pitchFamily="18" charset="0"/>
                <a:ea typeface="Cambria Math" panose="02040503050406030204" pitchFamily="18" charset="0"/>
              </a:rPr>
              <a:t> = 200(10 mA) = 2.00 V.</a:t>
            </a: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lang="en-US" dirty="0">
              <a:solidFill>
                <a:srgbClr val="000000"/>
              </a:solidFill>
              <a:latin typeface="Cambria Math" panose="02040503050406030204" pitchFamily="18" charset="0"/>
              <a:ea typeface="Cambria Math" panose="020405030504060302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R2 </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R2 = (</a:t>
            </a:r>
            <a:r>
              <a:rPr lang="en-US" dirty="0">
                <a:solidFill>
                  <a:srgbClr val="000000"/>
                </a:solidFill>
                <a:latin typeface="Cambria Math" panose="02040503050406030204" pitchFamily="18" charset="0"/>
                <a:ea typeface="Cambria Math" panose="02040503050406030204" pitchFamily="18" charset="0"/>
              </a:rPr>
              <a:t>10</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mA)(300 </a:t>
            </a:r>
            <a:r>
              <a:rPr kumimoji="0" lang="el-GR"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Ω</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a:t>
            </a:r>
            <a:r>
              <a:rPr lang="en-US" dirty="0">
                <a:solidFill>
                  <a:srgbClr val="000000"/>
                </a:solidFill>
                <a:latin typeface="Cambria Math" panose="02040503050406030204" pitchFamily="18" charset="0"/>
                <a:ea typeface="Cambria Math" panose="02040503050406030204" pitchFamily="18" charset="0"/>
              </a:rPr>
              <a:t>3.00</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V.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lvl="0">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KVL Check: </a:t>
            </a:r>
            <a:r>
              <a:rPr lang="en-US" dirty="0">
                <a:solidFill>
                  <a:srgbClr val="000000"/>
                </a:solidFill>
                <a:latin typeface="Cambria Math" panose="02040503050406030204" pitchFamily="18" charset="0"/>
                <a:ea typeface="Cambria Math" panose="02040503050406030204" pitchFamily="18" charset="0"/>
              </a:rPr>
              <a:t>1.00</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V + 2.00 V + </a:t>
            </a:r>
            <a:r>
              <a:rPr lang="en-US" dirty="0">
                <a:solidFill>
                  <a:srgbClr val="000000"/>
                </a:solidFill>
                <a:latin typeface="Cambria Math" panose="02040503050406030204" pitchFamily="18" charset="0"/>
                <a:ea typeface="Cambria Math" panose="02040503050406030204" pitchFamily="18" charset="0"/>
              </a:rPr>
              <a:t>3.00</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V = </a:t>
            </a:r>
            <a:r>
              <a:rPr lang="en-US" dirty="0">
                <a:solidFill>
                  <a:srgbClr val="000000"/>
                </a:solidFill>
                <a:latin typeface="Cambria Math" panose="02040503050406030204" pitchFamily="18" charset="0"/>
                <a:ea typeface="Cambria Math" panose="02040503050406030204" pitchFamily="18" charset="0"/>
              </a:rPr>
              <a:t>6.00</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V </a:t>
            </a:r>
            <a:r>
              <a:rPr lang="en-US" dirty="0">
                <a:solidFill>
                  <a:srgbClr val="000000"/>
                </a:solidFill>
                <a:latin typeface="Cambria Math" panose="02040503050406030204" pitchFamily="18" charset="0"/>
                <a:ea typeface="Cambria Math" panose="02040503050406030204" pitchFamily="18" charset="0"/>
              </a:rPr>
              <a:t>= v</a:t>
            </a:r>
            <a:r>
              <a:rPr lang="en-US" baseline="-25000" dirty="0">
                <a:solidFill>
                  <a:srgbClr val="000000"/>
                </a:solidFill>
                <a:latin typeface="Cambria Math" panose="02040503050406030204" pitchFamily="18" charset="0"/>
                <a:ea typeface="Cambria Math" panose="02040503050406030204" pitchFamily="18" charset="0"/>
              </a:rPr>
              <a:t>s</a:t>
            </a:r>
            <a:r>
              <a:rPr lang="en-US" dirty="0">
                <a:solidFill>
                  <a:srgbClr val="000000"/>
                </a:solidFill>
                <a:latin typeface="Cambria Math" panose="02040503050406030204" pitchFamily="18" charset="0"/>
                <a:ea typeface="Cambria Math" panose="02040503050406030204" pitchFamily="18" charset="0"/>
              </a:rPr>
              <a:t>. </a:t>
            </a: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p:txBody>
      </p:sp>
      <p:pic>
        <p:nvPicPr>
          <p:cNvPr id="13" name="Picture 12">
            <a:extLst>
              <a:ext uri="{FF2B5EF4-FFF2-40B4-BE49-F238E27FC236}">
                <a16:creationId xmlns:a16="http://schemas.microsoft.com/office/drawing/2014/main" id="{F02C11D7-38DB-B3EA-60FA-97F66049260C}"/>
              </a:ext>
            </a:extLst>
          </p:cNvPr>
          <p:cNvPicPr>
            <a:picLocks noChangeAspect="1"/>
          </p:cNvPicPr>
          <p:nvPr/>
        </p:nvPicPr>
        <p:blipFill>
          <a:blip r:embed="rId3"/>
          <a:stretch>
            <a:fillRect/>
          </a:stretch>
        </p:blipFill>
        <p:spPr>
          <a:xfrm>
            <a:off x="8277224" y="786455"/>
            <a:ext cx="3691325" cy="2089429"/>
          </a:xfrm>
          <a:prstGeom prst="rect">
            <a:avLst/>
          </a:prstGeom>
        </p:spPr>
      </p:pic>
    </p:spTree>
    <p:extLst>
      <p:ext uri="{BB962C8B-B14F-4D97-AF65-F5344CB8AC3E}">
        <p14:creationId xmlns:p14="http://schemas.microsoft.com/office/powerpoint/2010/main" val="1258879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 calcmode="lin" valueType="num">
                                      <p:cBhvr additive="base">
                                        <p:cTn id="7"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anim calcmode="lin" valueType="num">
                                      <p:cBhvr additive="base">
                                        <p:cTn id="11"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xEl>
                                              <p:pRg st="6" end="6"/>
                                            </p:txEl>
                                          </p:spTgt>
                                        </p:tgtEl>
                                        <p:attrNameLst>
                                          <p:attrName>style.visibility</p:attrName>
                                        </p:attrNameLst>
                                      </p:cBhvr>
                                      <p:to>
                                        <p:strVal val="visible"/>
                                      </p:to>
                                    </p:set>
                                    <p:anim calcmode="lin" valueType="num">
                                      <p:cBhvr additive="base">
                                        <p:cTn id="17"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anim calcmode="lin" valueType="num">
                                      <p:cBhvr additive="base">
                                        <p:cTn id="23" dur="500" fill="hold"/>
                                        <p:tgtEl>
                                          <p:spTgt spid="9">
                                            <p:txEl>
                                              <p:pRg st="8" end="8"/>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9">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9">
                                            <p:txEl>
                                              <p:pRg st="10" end="10"/>
                                            </p:txEl>
                                          </p:spTgt>
                                        </p:tgtEl>
                                        <p:attrNameLst>
                                          <p:attrName>style.visibility</p:attrName>
                                        </p:attrNameLst>
                                      </p:cBhvr>
                                      <p:to>
                                        <p:strVal val="visible"/>
                                      </p:to>
                                    </p:set>
                                    <p:anim calcmode="lin" valueType="num">
                                      <p:cBhvr additive="base">
                                        <p:cTn id="29" dur="500" fill="hold"/>
                                        <p:tgtEl>
                                          <p:spTgt spid="9">
                                            <p:txEl>
                                              <p:pRg st="10" end="1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9">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9">
                                            <p:txEl>
                                              <p:pRg st="12" end="12"/>
                                            </p:txEl>
                                          </p:spTgt>
                                        </p:tgtEl>
                                        <p:attrNameLst>
                                          <p:attrName>style.visibility</p:attrName>
                                        </p:attrNameLst>
                                      </p:cBhvr>
                                      <p:to>
                                        <p:strVal val="visible"/>
                                      </p:to>
                                    </p:set>
                                    <p:anim calcmode="lin" valueType="num">
                                      <p:cBhvr additive="base">
                                        <p:cTn id="35" dur="500" fill="hold"/>
                                        <p:tgtEl>
                                          <p:spTgt spid="9">
                                            <p:txEl>
                                              <p:pRg st="12" end="12"/>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9">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9">
                                            <p:txEl>
                                              <p:pRg st="14" end="14"/>
                                            </p:txEl>
                                          </p:spTgt>
                                        </p:tgtEl>
                                        <p:attrNameLst>
                                          <p:attrName>style.visibility</p:attrName>
                                        </p:attrNameLst>
                                      </p:cBhvr>
                                      <p:to>
                                        <p:strVal val="visible"/>
                                      </p:to>
                                    </p:set>
                                    <p:anim calcmode="lin" valueType="num">
                                      <p:cBhvr additive="base">
                                        <p:cTn id="41" dur="500" fill="hold"/>
                                        <p:tgtEl>
                                          <p:spTgt spid="9">
                                            <p:txEl>
                                              <p:pRg st="14" end="1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9">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0245" y="94313"/>
            <a:ext cx="8835309" cy="400050"/>
          </a:xfrm>
        </p:spPr>
        <p:txBody>
          <a:bodyPr>
            <a:noAutofit/>
          </a:bodyPr>
          <a:lstStyle/>
          <a:p>
            <a:pPr algn="ctr"/>
            <a:r>
              <a:rPr lang="en-US" sz="4000" dirty="0"/>
              <a:t>Series and Parallel Voltage Sources</a:t>
            </a:r>
          </a:p>
        </p:txBody>
      </p:sp>
      <p:sp>
        <p:nvSpPr>
          <p:cNvPr id="8" name="Rectangle 7"/>
          <p:cNvSpPr/>
          <p:nvPr/>
        </p:nvSpPr>
        <p:spPr>
          <a:xfrm>
            <a:off x="443884" y="852624"/>
            <a:ext cx="11132598" cy="4801314"/>
          </a:xfrm>
          <a:prstGeom prst="rect">
            <a:avLst/>
          </a:prstGeom>
          <a:solidFill>
            <a:schemeClr val="tx1">
              <a:lumMod val="95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Series Voltage Sources </a:t>
            </a:r>
            <a:r>
              <a:rPr kumimoji="0" lang="en-US" sz="14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sym typeface="Wingdings" panose="05000000000000000000" pitchFamily="2" charset="2"/>
              </a:rPr>
              <a:t></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Good idea.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Batteries with voltages &gt; 4 V are usually strings of series connected cells.</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Parallel Voltage Sources </a:t>
            </a:r>
            <a:r>
              <a:rPr kumimoji="0" lang="en-US" sz="14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sym typeface="Wingdings" panose="05000000000000000000" pitchFamily="2" charset="2"/>
              </a:rPr>
              <a:t></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Beware!</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Voltage differences between parallel voltage sources can result in large currents!</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Problems can arise when replacing just one of multiple parallel connected batteries because fresh battery will have a larger voltage, resulting in hard work for the fresh battery.</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Common parallel battery example is jump starting a car with a dead battery.</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Meter leads used in STC 215 would likely be damaged if used to jump start a car.</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Jumper cables are designed to handle &gt; 100 A.</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2528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10" end="10"/>
                                            </p:txEl>
                                          </p:spTgt>
                                        </p:tgtEl>
                                        <p:attrNameLst>
                                          <p:attrName>style.visibility</p:attrName>
                                        </p:attrNameLst>
                                      </p:cBhvr>
                                      <p:to>
                                        <p:strVal val="visible"/>
                                      </p:to>
                                    </p:set>
                                    <p:anim calcmode="lin" valueType="num">
                                      <p:cBhvr additive="base">
                                        <p:cTn id="7"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10" end="1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12" end="12"/>
                                            </p:txEl>
                                          </p:spTgt>
                                        </p:tgtEl>
                                        <p:attrNameLst>
                                          <p:attrName>style.visibility</p:attrName>
                                        </p:attrNameLst>
                                      </p:cBhvr>
                                      <p:to>
                                        <p:strVal val="visible"/>
                                      </p:to>
                                    </p:set>
                                    <p:anim calcmode="lin" valueType="num">
                                      <p:cBhvr additive="base">
                                        <p:cTn id="11" dur="500" fill="hold"/>
                                        <p:tgtEl>
                                          <p:spTgt spid="8">
                                            <p:txEl>
                                              <p:pRg st="12" end="1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12" end="1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xEl>
                                              <p:pRg st="14" end="14"/>
                                            </p:txEl>
                                          </p:spTgt>
                                        </p:tgtEl>
                                        <p:attrNameLst>
                                          <p:attrName>style.visibility</p:attrName>
                                        </p:attrNameLst>
                                      </p:cBhvr>
                                      <p:to>
                                        <p:strVal val="visible"/>
                                      </p:to>
                                    </p:set>
                                    <p:anim calcmode="lin" valueType="num">
                                      <p:cBhvr additive="base">
                                        <p:cTn id="15" dur="500" fill="hold"/>
                                        <p:tgtEl>
                                          <p:spTgt spid="8">
                                            <p:txEl>
                                              <p:pRg st="14" end="1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7717" y="111369"/>
            <a:ext cx="5951913" cy="400050"/>
          </a:xfrm>
        </p:spPr>
        <p:txBody>
          <a:bodyPr>
            <a:noAutofit/>
          </a:bodyPr>
          <a:lstStyle/>
          <a:p>
            <a:pPr algn="ctr"/>
            <a:r>
              <a:rPr lang="en-US" sz="4000" dirty="0"/>
              <a:t>Series Voltage Sources</a:t>
            </a:r>
          </a:p>
        </p:txBody>
      </p:sp>
      <p:sp>
        <p:nvSpPr>
          <p:cNvPr id="8" name="Rectangle 7"/>
          <p:cNvSpPr/>
          <p:nvPr/>
        </p:nvSpPr>
        <p:spPr>
          <a:xfrm>
            <a:off x="727969" y="852623"/>
            <a:ext cx="10910655" cy="5355312"/>
          </a:xfrm>
          <a:prstGeom prst="rect">
            <a:avLst/>
          </a:prstGeom>
          <a:solidFill>
            <a:schemeClr val="tx1">
              <a:lumMod val="95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Series Voltage Sources </a:t>
            </a:r>
            <a:r>
              <a:rPr kumimoji="0" lang="en-US" sz="14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sym typeface="Wingdings" panose="05000000000000000000" pitchFamily="2" charset="2"/>
              </a:rPr>
              <a:t></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Good idea.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Batteries with voltages &gt; 4 V are usually strings of series connected cells.</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3" name="Picture 2"/>
          <p:cNvPicPr>
            <a:picLocks noChangeAspect="1"/>
          </p:cNvPicPr>
          <p:nvPr/>
        </p:nvPicPr>
        <p:blipFill>
          <a:blip r:embed="rId3"/>
          <a:stretch>
            <a:fillRect/>
          </a:stretch>
        </p:blipFill>
        <p:spPr>
          <a:xfrm>
            <a:off x="2737657" y="1935081"/>
            <a:ext cx="6334908" cy="4208025"/>
          </a:xfrm>
          <a:prstGeom prst="rect">
            <a:avLst/>
          </a:prstGeom>
        </p:spPr>
      </p:pic>
    </p:spTree>
    <p:extLst>
      <p:ext uri="{BB962C8B-B14F-4D97-AF65-F5344CB8AC3E}">
        <p14:creationId xmlns:p14="http://schemas.microsoft.com/office/powerpoint/2010/main" val="14090963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9126" y="-17930"/>
            <a:ext cx="3557455" cy="400050"/>
          </a:xfrm>
        </p:spPr>
        <p:txBody>
          <a:bodyPr>
            <a:noAutofit/>
          </a:bodyPr>
          <a:lstStyle/>
          <a:p>
            <a:pPr algn="ctr"/>
            <a:r>
              <a:rPr lang="en-US" sz="4000" dirty="0"/>
              <a:t>Battery Testers</a:t>
            </a:r>
          </a:p>
        </p:txBody>
      </p:sp>
      <p:sp>
        <p:nvSpPr>
          <p:cNvPr id="8" name="Rectangle 7"/>
          <p:cNvSpPr/>
          <p:nvPr/>
        </p:nvSpPr>
        <p:spPr>
          <a:xfrm>
            <a:off x="364544" y="579436"/>
            <a:ext cx="11532281" cy="6186309"/>
          </a:xfrm>
          <a:prstGeom prst="rect">
            <a:avLst/>
          </a:prstGeom>
          <a:solidFill>
            <a:schemeClr val="tx1">
              <a:lumMod val="95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lang="en-US" dirty="0">
              <a:solidFill>
                <a:srgbClr val="000000"/>
              </a:solidFill>
              <a:latin typeface="Cambria Math" panose="02040503050406030204" pitchFamily="18" charset="0"/>
              <a:ea typeface="Cambria Math" panose="02040503050406030204" pitchFamily="18"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lang="en-US" dirty="0">
              <a:solidFill>
                <a:srgbClr val="000000"/>
              </a:solidFill>
              <a:latin typeface="Cambria Math" panose="02040503050406030204" pitchFamily="18" charset="0"/>
              <a:ea typeface="Cambria Math" panose="02040503050406030204" pitchFamily="18"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lang="en-US" dirty="0">
              <a:solidFill>
                <a:srgbClr val="000000"/>
              </a:solidFill>
              <a:latin typeface="Cambria Math" panose="02040503050406030204" pitchFamily="18" charset="0"/>
              <a:ea typeface="Cambria Math" panose="02040503050406030204" pitchFamily="18"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dirty="0">
                <a:solidFill>
                  <a:srgbClr val="000000"/>
                </a:solidFill>
                <a:latin typeface="Cambria Math" panose="02040503050406030204" pitchFamily="18" charset="0"/>
                <a:ea typeface="Cambria Math" panose="02040503050406030204" pitchFamily="18" charset="0"/>
              </a:rPr>
              <a:t>The terminal voltage of practical batteries decreases with increasing load current.</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lang="en-US" dirty="0">
              <a:solidFill>
                <a:srgbClr val="000000"/>
              </a:solidFill>
              <a:latin typeface="Cambria Math" panose="02040503050406030204" pitchFamily="18" charset="0"/>
              <a:ea typeface="Cambria Math" panose="02040503050406030204" pitchFamily="18"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dirty="0">
                <a:solidFill>
                  <a:srgbClr val="000000"/>
                </a:solidFill>
                <a:latin typeface="Cambria Math" panose="02040503050406030204" pitchFamily="18" charset="0"/>
                <a:ea typeface="Cambria Math" panose="02040503050406030204" pitchFamily="18" charset="0"/>
              </a:rPr>
              <a:t>This is often modeled in circuits by means of a series source resistance R</a:t>
            </a:r>
            <a:r>
              <a:rPr lang="en-US" baseline="-25000" dirty="0">
                <a:solidFill>
                  <a:srgbClr val="000000"/>
                </a:solidFill>
                <a:latin typeface="Cambria Math" panose="02040503050406030204" pitchFamily="18" charset="0"/>
                <a:ea typeface="Cambria Math" panose="02040503050406030204" pitchFamily="18" charset="0"/>
              </a:rPr>
              <a:t>s</a:t>
            </a:r>
            <a:r>
              <a:rPr lang="en-US" dirty="0">
                <a:solidFill>
                  <a:srgbClr val="000000"/>
                </a:solidFill>
                <a:latin typeface="Cambria Math" panose="02040503050406030204" pitchFamily="18" charset="0"/>
                <a:ea typeface="Cambria Math" panose="02040503050406030204" pitchFamily="18" charset="0"/>
              </a:rPr>
              <a:t>.</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lang="en-US" dirty="0">
              <a:solidFill>
                <a:srgbClr val="000000"/>
              </a:solidFill>
              <a:latin typeface="Cambria Math" panose="02040503050406030204" pitchFamily="18" charset="0"/>
              <a:ea typeface="Cambria Math" panose="02040503050406030204" pitchFamily="18"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dirty="0">
                <a:solidFill>
                  <a:srgbClr val="000000"/>
                </a:solidFill>
                <a:latin typeface="Cambria Math" panose="02040503050406030204" pitchFamily="18" charset="0"/>
                <a:ea typeface="Cambria Math" panose="02040503050406030204" pitchFamily="18" charset="0"/>
              </a:rPr>
              <a:t>The source resistance R</a:t>
            </a:r>
            <a:r>
              <a:rPr lang="en-US" baseline="-25000" dirty="0">
                <a:solidFill>
                  <a:srgbClr val="000000"/>
                </a:solidFill>
                <a:latin typeface="Cambria Math" panose="02040503050406030204" pitchFamily="18" charset="0"/>
                <a:ea typeface="Cambria Math" panose="02040503050406030204" pitchFamily="18" charset="0"/>
              </a:rPr>
              <a:t>s</a:t>
            </a:r>
            <a:r>
              <a:rPr lang="en-US" dirty="0">
                <a:solidFill>
                  <a:srgbClr val="000000"/>
                </a:solidFill>
                <a:latin typeface="Cambria Math" panose="02040503050406030204" pitchFamily="18" charset="0"/>
                <a:ea typeface="Cambria Math" panose="02040503050406030204" pitchFamily="18" charset="0"/>
              </a:rPr>
              <a:t> increases (worsens) as batteries are further discharged. </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lang="en-US" dirty="0">
              <a:solidFill>
                <a:srgbClr val="000000"/>
              </a:solidFill>
              <a:latin typeface="Cambria Math" panose="02040503050406030204" pitchFamily="18" charset="0"/>
              <a:ea typeface="Cambria Math" panose="02040503050406030204" pitchFamily="18"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dirty="0">
                <a:solidFill>
                  <a:srgbClr val="000000"/>
                </a:solidFill>
                <a:latin typeface="Cambria Math" panose="02040503050406030204" pitchFamily="18" charset="0"/>
                <a:ea typeface="Cambria Math" panose="02040503050406030204" pitchFamily="18" charset="0"/>
              </a:rPr>
              <a:t>Heavily discharged batteries can produce the full voltage across the output terminals when they are open-circuited, i.e. no load.</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lang="en-US" dirty="0">
              <a:solidFill>
                <a:srgbClr val="000000"/>
              </a:solidFill>
              <a:latin typeface="Cambria Math" panose="02040503050406030204" pitchFamily="18" charset="0"/>
              <a:ea typeface="Cambria Math" panose="02040503050406030204" pitchFamily="18"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For example, a heavily discharged 9 V alkaline battery will often produce 9 V across the output terminals when disconnected from the</a:t>
            </a:r>
            <a:r>
              <a:rPr kumimoji="0" lang="en-US" sz="1800" b="0" i="0" u="none" strike="noStrike" kern="1200" cap="none" spc="0" normalizeH="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device it is intended to provide power for.</a:t>
            </a: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dirty="0">
                <a:solidFill>
                  <a:srgbClr val="000000"/>
                </a:solidFill>
                <a:latin typeface="Cambria Math" panose="02040503050406030204" pitchFamily="18" charset="0"/>
                <a:ea typeface="Cambria Math" panose="02040503050406030204" pitchFamily="18" charset="0"/>
              </a:rPr>
              <a:t>Hence</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good quality battery testers put the batteries under load, which then reduces the output voltage by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i</a:t>
            </a:r>
            <a:r>
              <a:rPr kumimoji="0" 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load</a:t>
            </a:r>
            <a:r>
              <a:rPr kumimoji="0" lang="en-US" sz="1800" b="0" i="0" u="none" strike="noStrike" kern="1200" cap="none" spc="0" normalizeH="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R</a:t>
            </a:r>
            <a:r>
              <a:rPr kumimoji="0" 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s</a:t>
            </a:r>
            <a:r>
              <a:rPr kumimoji="0" lang="en-US" sz="1800" b="0" i="0" u="none" strike="noStrike" kern="1200" cap="none" spc="0" normalizeH="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t>
            </a:r>
          </a:p>
        </p:txBody>
      </p:sp>
      <p:pic>
        <p:nvPicPr>
          <p:cNvPr id="4" name="Picture 3">
            <a:extLst>
              <a:ext uri="{FF2B5EF4-FFF2-40B4-BE49-F238E27FC236}">
                <a16:creationId xmlns:a16="http://schemas.microsoft.com/office/drawing/2014/main" id="{8C5D3956-A686-4DDB-8292-0E109D37B747}"/>
              </a:ext>
            </a:extLst>
          </p:cNvPr>
          <p:cNvPicPr>
            <a:picLocks noChangeAspect="1"/>
          </p:cNvPicPr>
          <p:nvPr/>
        </p:nvPicPr>
        <p:blipFill>
          <a:blip r:embed="rId3"/>
          <a:stretch>
            <a:fillRect/>
          </a:stretch>
        </p:blipFill>
        <p:spPr>
          <a:xfrm>
            <a:off x="1954305" y="647603"/>
            <a:ext cx="3564605" cy="2367823"/>
          </a:xfrm>
          <a:prstGeom prst="rect">
            <a:avLst/>
          </a:prstGeom>
        </p:spPr>
      </p:pic>
      <p:sp>
        <p:nvSpPr>
          <p:cNvPr id="3" name="Arrow: Left-Right 2">
            <a:extLst>
              <a:ext uri="{FF2B5EF4-FFF2-40B4-BE49-F238E27FC236}">
                <a16:creationId xmlns:a16="http://schemas.microsoft.com/office/drawing/2014/main" id="{E2731777-48B2-43FD-BFD1-58372D0C0743}"/>
              </a:ext>
            </a:extLst>
          </p:cNvPr>
          <p:cNvSpPr/>
          <p:nvPr/>
        </p:nvSpPr>
        <p:spPr bwMode="auto">
          <a:xfrm>
            <a:off x="5794253" y="1527974"/>
            <a:ext cx="1077143" cy="625642"/>
          </a:xfrm>
          <a:prstGeom prst="leftRight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pic>
        <p:nvPicPr>
          <p:cNvPr id="6" name="Picture 5">
            <a:extLst>
              <a:ext uri="{FF2B5EF4-FFF2-40B4-BE49-F238E27FC236}">
                <a16:creationId xmlns:a16="http://schemas.microsoft.com/office/drawing/2014/main" id="{CC1495D5-2E19-4C77-8201-B866D877CC33}"/>
              </a:ext>
            </a:extLst>
          </p:cNvPr>
          <p:cNvPicPr>
            <a:picLocks noChangeAspect="1"/>
          </p:cNvPicPr>
          <p:nvPr/>
        </p:nvPicPr>
        <p:blipFill>
          <a:blip r:embed="rId4"/>
          <a:stretch>
            <a:fillRect/>
          </a:stretch>
        </p:blipFill>
        <p:spPr>
          <a:xfrm>
            <a:off x="7137773" y="653516"/>
            <a:ext cx="2786155" cy="2419757"/>
          </a:xfrm>
          <a:prstGeom prst="rect">
            <a:avLst/>
          </a:prstGeom>
        </p:spPr>
      </p:pic>
    </p:spTree>
    <p:extLst>
      <p:ext uri="{BB962C8B-B14F-4D97-AF65-F5344CB8AC3E}">
        <p14:creationId xmlns:p14="http://schemas.microsoft.com/office/powerpoint/2010/main" val="3913234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9" end="9"/>
                                            </p:txEl>
                                          </p:spTgt>
                                        </p:tgtEl>
                                        <p:attrNameLst>
                                          <p:attrName>style.visibility</p:attrName>
                                        </p:attrNameLst>
                                      </p:cBhvr>
                                      <p:to>
                                        <p:strVal val="visible"/>
                                      </p:to>
                                    </p:set>
                                    <p:anim calcmode="lin" valueType="num">
                                      <p:cBhvr additive="base">
                                        <p:cTn id="7"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9" end="9"/>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11" end="11"/>
                                            </p:txEl>
                                          </p:spTgt>
                                        </p:tgtEl>
                                        <p:attrNameLst>
                                          <p:attrName>style.visibility</p:attrName>
                                        </p:attrNameLst>
                                      </p:cBhvr>
                                      <p:to>
                                        <p:strVal val="visible"/>
                                      </p:to>
                                    </p:set>
                                    <p:anim calcmode="lin" valueType="num">
                                      <p:cBhvr additive="base">
                                        <p:cTn id="11"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11" end="1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xEl>
                                              <p:pRg st="13" end="13"/>
                                            </p:txEl>
                                          </p:spTgt>
                                        </p:tgtEl>
                                        <p:attrNameLst>
                                          <p:attrName>style.visibility</p:attrName>
                                        </p:attrNameLst>
                                      </p:cBhvr>
                                      <p:to>
                                        <p:strVal val="visible"/>
                                      </p:to>
                                    </p:set>
                                    <p:anim calcmode="lin" valueType="num">
                                      <p:cBhvr additive="base">
                                        <p:cTn id="15" dur="500" fill="hold"/>
                                        <p:tgtEl>
                                          <p:spTgt spid="8">
                                            <p:txEl>
                                              <p:pRg st="13" end="1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5087" y="0"/>
            <a:ext cx="5220393" cy="533400"/>
          </a:xfrm>
        </p:spPr>
        <p:txBody>
          <a:bodyPr>
            <a:noAutofit/>
          </a:bodyPr>
          <a:lstStyle/>
          <a:p>
            <a:pPr algn="ctr"/>
            <a:r>
              <a:rPr lang="en-US" sz="4400" dirty="0"/>
              <a:t>Resistors</a:t>
            </a:r>
          </a:p>
        </p:txBody>
      </p:sp>
      <p:sp>
        <p:nvSpPr>
          <p:cNvPr id="7" name="Rectangle 6"/>
          <p:cNvSpPr/>
          <p:nvPr/>
        </p:nvSpPr>
        <p:spPr>
          <a:xfrm>
            <a:off x="1794134" y="663142"/>
            <a:ext cx="8595420" cy="2246769"/>
          </a:xfrm>
          <a:prstGeom prst="rect">
            <a:avLst/>
          </a:prstGeom>
          <a:solidFill>
            <a:schemeClr val="tx1">
              <a:lumMod val="95000"/>
            </a:schemeClr>
          </a:solidFill>
          <a:ln w="38100" cmpd="thickThin">
            <a:solidFill>
              <a:schemeClr val="accent1"/>
            </a:solidFill>
          </a:ln>
        </p:spPr>
        <p:txBody>
          <a:bodyPr wrap="square">
            <a:spAutoFit/>
          </a:bodyPr>
          <a:lstStyle/>
          <a:p>
            <a:pPr marL="342900" indent="-342900">
              <a:buFont typeface="Arial" panose="020B0604020202020204" pitchFamily="34" charset="0"/>
              <a:buChar char="•"/>
            </a:pPr>
            <a:r>
              <a:rPr lang="en-US" sz="2000" dirty="0">
                <a:solidFill>
                  <a:schemeClr val="bg1"/>
                </a:solidFill>
                <a:latin typeface="Cambria Math" panose="02040503050406030204" pitchFamily="18" charset="0"/>
                <a:ea typeface="Cambria Math" panose="02040503050406030204" pitchFamily="18" charset="0"/>
              </a:rPr>
              <a:t>Resistors are a simple and common electrical component.</a:t>
            </a:r>
          </a:p>
          <a:p>
            <a:pPr marL="342900" indent="-342900">
              <a:buFont typeface="Arial" panose="020B0604020202020204" pitchFamily="34" charset="0"/>
              <a:buChar char="•"/>
            </a:pPr>
            <a:endParaRPr lang="en-US" sz="2000" dirty="0">
              <a:solidFill>
                <a:schemeClr val="bg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sz="2000" dirty="0">
                <a:solidFill>
                  <a:schemeClr val="bg1"/>
                </a:solidFill>
                <a:latin typeface="Cambria Math" panose="02040503050406030204" pitchFamily="18" charset="0"/>
                <a:ea typeface="Cambria Math" panose="02040503050406030204" pitchFamily="18" charset="0"/>
              </a:rPr>
              <a:t>Resistors oppose current flow, i.e. they provide resistance to current flow.</a:t>
            </a:r>
          </a:p>
          <a:p>
            <a:endParaRPr lang="en-US" sz="2000" dirty="0">
              <a:solidFill>
                <a:schemeClr val="bg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sz="2000" dirty="0">
                <a:solidFill>
                  <a:schemeClr val="bg1"/>
                </a:solidFill>
                <a:latin typeface="Cambria Math" panose="02040503050406030204" pitchFamily="18" charset="0"/>
                <a:ea typeface="Cambria Math" panose="02040503050406030204" pitchFamily="18" charset="0"/>
              </a:rPr>
              <a:t>Resistors dissipate (absorb) power, converting electrical energy into heat. </a:t>
            </a:r>
          </a:p>
          <a:p>
            <a:pPr marL="342900" indent="-342900">
              <a:buFont typeface="Arial" panose="020B0604020202020204" pitchFamily="34" charset="0"/>
              <a:buChar char="•"/>
            </a:pPr>
            <a:endParaRPr lang="en-US" sz="2000" dirty="0">
              <a:solidFill>
                <a:schemeClr val="bg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sz="2000" dirty="0">
                <a:solidFill>
                  <a:schemeClr val="bg1"/>
                </a:solidFill>
                <a:latin typeface="Cambria Math" panose="02040503050406030204" pitchFamily="18" charset="0"/>
                <a:ea typeface="Cambria Math" panose="02040503050406030204" pitchFamily="18" charset="0"/>
              </a:rPr>
              <a:t>Resistance measured in units of ohms (</a:t>
            </a:r>
            <a:r>
              <a:rPr lang="el-GR" sz="2000" dirty="0">
                <a:solidFill>
                  <a:schemeClr val="bg1"/>
                </a:solidFill>
                <a:latin typeface="Cambria Math" panose="02040503050406030204" pitchFamily="18" charset="0"/>
                <a:ea typeface="Cambria Math" panose="02040503050406030204" pitchFamily="18" charset="0"/>
              </a:rPr>
              <a:t>Ω</a:t>
            </a:r>
            <a:r>
              <a:rPr lang="en-US" sz="2000" dirty="0">
                <a:solidFill>
                  <a:schemeClr val="bg1"/>
                </a:solidFill>
                <a:latin typeface="Cambria Math" panose="02040503050406030204" pitchFamily="18" charset="0"/>
                <a:ea typeface="Cambria Math" panose="02040503050406030204" pitchFamily="18" charset="0"/>
              </a:rPr>
              <a:t>).</a:t>
            </a:r>
          </a:p>
        </p:txBody>
      </p:sp>
      <p:grpSp>
        <p:nvGrpSpPr>
          <p:cNvPr id="13" name="Group 12"/>
          <p:cNvGrpSpPr/>
          <p:nvPr/>
        </p:nvGrpSpPr>
        <p:grpSpPr>
          <a:xfrm>
            <a:off x="1548939" y="3211944"/>
            <a:ext cx="9157866" cy="3629431"/>
            <a:chOff x="24939" y="3211943"/>
            <a:chExt cx="9157866" cy="3629431"/>
          </a:xfrm>
        </p:grpSpPr>
        <p:sp>
          <p:nvSpPr>
            <p:cNvPr id="4" name="Rectangle 3"/>
            <p:cNvSpPr/>
            <p:nvPr/>
          </p:nvSpPr>
          <p:spPr bwMode="auto">
            <a:xfrm>
              <a:off x="24939" y="3211943"/>
              <a:ext cx="9085811" cy="3629431"/>
            </a:xfrm>
            <a:prstGeom prst="rect">
              <a:avLst/>
            </a:prstGeom>
            <a:ln>
              <a:noFill/>
              <a:headEnd type="none" w="med" len="med"/>
              <a:tailEnd type="none" w="med" len="med"/>
            </a:ln>
            <a:effectLst/>
            <a:scene3d>
              <a:camera prst="orthographicFront" fov="0">
                <a:rot lat="0" lon="0" rev="0"/>
              </a:camera>
              <a:lightRig rig="glow" dir="t">
                <a:rot lat="0" lon="0" rev="6360000"/>
              </a:lightRig>
            </a:scene3d>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300" dirty="0">
                <a:solidFill>
                  <a:srgbClr val="FFFFFF"/>
                </a:solidFill>
                <a:effectLst>
                  <a:outerShdw blurRad="38100" dist="38100" dir="2700000" algn="tl">
                    <a:srgbClr val="000000">
                      <a:alpha val="43137"/>
                    </a:srgbClr>
                  </a:outerShdw>
                </a:effectLst>
                <a:latin typeface="Segoe" pitchFamily="34" charset="0"/>
              </a:endParaRPr>
            </a:p>
          </p:txBody>
        </p:sp>
        <p:grpSp>
          <p:nvGrpSpPr>
            <p:cNvPr id="5" name="Group 4"/>
            <p:cNvGrpSpPr/>
            <p:nvPr/>
          </p:nvGrpSpPr>
          <p:grpSpPr>
            <a:xfrm>
              <a:off x="126384" y="3446741"/>
              <a:ext cx="3529403" cy="3258048"/>
              <a:chOff x="2143973" y="2335890"/>
              <a:chExt cx="4335707" cy="3545380"/>
            </a:xfrm>
          </p:grpSpPr>
          <p:pic>
            <p:nvPicPr>
              <p:cNvPr id="9" name="Picture 8" title="image of a standard 1/4 watt resisto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3973" y="2991505"/>
                <a:ext cx="4335707" cy="2889765"/>
              </a:xfrm>
              <a:prstGeom prst="rect">
                <a:avLst/>
              </a:prstGeom>
            </p:spPr>
          </p:pic>
          <p:sp>
            <p:nvSpPr>
              <p:cNvPr id="3" name="TextBox 2"/>
              <p:cNvSpPr txBox="1"/>
              <p:nvPr/>
            </p:nvSpPr>
            <p:spPr>
              <a:xfrm>
                <a:off x="2617187" y="2335890"/>
                <a:ext cx="3738594" cy="435396"/>
              </a:xfrm>
              <a:prstGeom prst="rect">
                <a:avLst/>
              </a:prstGeom>
              <a:noFill/>
            </p:spPr>
            <p:txBody>
              <a:bodyPr wrap="none" rtlCol="0">
                <a:spAutoFit/>
              </a:bodyPr>
              <a:lstStyle/>
              <a:p>
                <a:r>
                  <a:rPr lang="en-US" sz="2000" dirty="0">
                    <a:solidFill>
                      <a:schemeClr val="bg1"/>
                    </a:solidFill>
                    <a:latin typeface="Cambria Math" panose="02040503050406030204" pitchFamily="18" charset="0"/>
                    <a:ea typeface="Cambria Math" panose="02040503050406030204" pitchFamily="18" charset="0"/>
                  </a:rPr>
                  <a:t>Standard ¼ Watt Resistor </a:t>
                </a:r>
              </a:p>
            </p:txBody>
          </p:sp>
        </p:grpSp>
        <p:sp>
          <p:nvSpPr>
            <p:cNvPr id="8" name="TextBox 7"/>
            <p:cNvSpPr txBox="1"/>
            <p:nvPr/>
          </p:nvSpPr>
          <p:spPr>
            <a:xfrm>
              <a:off x="5059823" y="3414314"/>
              <a:ext cx="1836593" cy="400110"/>
            </a:xfrm>
            <a:prstGeom prst="rect">
              <a:avLst/>
            </a:prstGeom>
            <a:noFill/>
          </p:spPr>
          <p:txBody>
            <a:bodyPr wrap="none" rtlCol="0">
              <a:spAutoFit/>
            </a:bodyPr>
            <a:lstStyle/>
            <a:p>
              <a:r>
                <a:rPr lang="en-US" sz="2000" dirty="0">
                  <a:solidFill>
                    <a:schemeClr val="bg1"/>
                  </a:solidFill>
                  <a:latin typeface="Cambria Math" panose="02040503050406030204" pitchFamily="18" charset="0"/>
                  <a:ea typeface="Cambria Math" panose="02040503050406030204" pitchFamily="18" charset="0"/>
                </a:rPr>
                <a:t>Circuit Symbol </a:t>
              </a:r>
            </a:p>
          </p:txBody>
        </p:sp>
        <p:sp>
          <p:nvSpPr>
            <p:cNvPr id="6" name="Left-Right Arrow 5"/>
            <p:cNvSpPr/>
            <p:nvPr/>
          </p:nvSpPr>
          <p:spPr bwMode="auto">
            <a:xfrm>
              <a:off x="3174799" y="4693550"/>
              <a:ext cx="1618644" cy="759988"/>
            </a:xfrm>
            <a:prstGeom prst="leftRight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300" dirty="0">
                <a:solidFill>
                  <a:srgbClr val="FFFFFF"/>
                </a:solidFill>
                <a:effectLst>
                  <a:outerShdw blurRad="38100" dist="38100" dir="2700000" algn="tl">
                    <a:srgbClr val="000000">
                      <a:alpha val="43137"/>
                    </a:srgbClr>
                  </a:outerShdw>
                </a:effectLst>
                <a:latin typeface="Segoe" pitchFamily="34" charset="0"/>
              </a:endParaRPr>
            </a:p>
          </p:txBody>
        </p:sp>
        <p:grpSp>
          <p:nvGrpSpPr>
            <p:cNvPr id="28" name="Group 27"/>
            <p:cNvGrpSpPr/>
            <p:nvPr/>
          </p:nvGrpSpPr>
          <p:grpSpPr>
            <a:xfrm>
              <a:off x="5739775" y="4490752"/>
              <a:ext cx="248966" cy="1172022"/>
              <a:chOff x="7386638" y="4346793"/>
              <a:chExt cx="248966" cy="1172022"/>
            </a:xfrm>
          </p:grpSpPr>
          <p:sp>
            <p:nvSpPr>
              <p:cNvPr id="10" name="Line 181"/>
              <p:cNvSpPr>
                <a:spLocks noChangeShapeType="1"/>
              </p:cNvSpPr>
              <p:nvPr/>
            </p:nvSpPr>
            <p:spPr bwMode="auto">
              <a:xfrm>
                <a:off x="7495890" y="4557449"/>
                <a:ext cx="130366" cy="85725"/>
              </a:xfrm>
              <a:prstGeom prst="line">
                <a:avLst/>
              </a:prstGeom>
              <a:noFill/>
              <a:ln w="12700" cap="sq">
                <a:solidFill>
                  <a:sysClr val="windowText" lastClr="000000"/>
                </a:solidFill>
                <a:round/>
                <a:headEnd type="none" w="sm" len="sm"/>
                <a:tailEnd type="none" w="sm" len="sm"/>
              </a:ln>
            </p:spPr>
            <p:txBody>
              <a:bodyPr wrap="none" anchor="ctr"/>
              <a:lstStyle/>
              <a:p>
                <a:pPr fontAlgn="auto">
                  <a:spcBef>
                    <a:spcPts val="0"/>
                  </a:spcBef>
                  <a:spcAft>
                    <a:spcPts val="0"/>
                  </a:spcAft>
                  <a:defRPr/>
                </a:pPr>
                <a:endParaRPr lang="en-US" kern="0">
                  <a:solidFill>
                    <a:prstClr val="black"/>
                  </a:solidFill>
                  <a:latin typeface="Calibri"/>
                </a:endParaRPr>
              </a:p>
            </p:txBody>
          </p:sp>
          <p:sp>
            <p:nvSpPr>
              <p:cNvPr id="11" name="Line 182"/>
              <p:cNvSpPr>
                <a:spLocks noChangeShapeType="1"/>
              </p:cNvSpPr>
              <p:nvPr/>
            </p:nvSpPr>
            <p:spPr bwMode="auto">
              <a:xfrm flipH="1">
                <a:off x="7386638" y="4648728"/>
                <a:ext cx="238348" cy="108393"/>
              </a:xfrm>
              <a:prstGeom prst="line">
                <a:avLst/>
              </a:prstGeom>
              <a:noFill/>
              <a:ln w="12700" cap="sq">
                <a:solidFill>
                  <a:sysClr val="windowText" lastClr="000000"/>
                </a:solidFill>
                <a:round/>
                <a:headEnd type="none" w="sm" len="sm"/>
                <a:tailEnd type="none" w="sm" len="sm"/>
              </a:ln>
            </p:spPr>
            <p:txBody>
              <a:bodyPr wrap="none" anchor="ctr"/>
              <a:lstStyle/>
              <a:p>
                <a:pPr fontAlgn="auto">
                  <a:spcBef>
                    <a:spcPts val="0"/>
                  </a:spcBef>
                  <a:spcAft>
                    <a:spcPts val="0"/>
                  </a:spcAft>
                  <a:defRPr/>
                </a:pPr>
                <a:endParaRPr lang="en-US" kern="0">
                  <a:solidFill>
                    <a:prstClr val="black"/>
                  </a:solidFill>
                  <a:latin typeface="Calibri"/>
                </a:endParaRPr>
              </a:p>
            </p:txBody>
          </p:sp>
          <p:sp>
            <p:nvSpPr>
              <p:cNvPr id="12" name="Line 183"/>
              <p:cNvSpPr>
                <a:spLocks noChangeShapeType="1"/>
              </p:cNvSpPr>
              <p:nvPr/>
            </p:nvSpPr>
            <p:spPr bwMode="auto">
              <a:xfrm>
                <a:off x="7386638" y="4761488"/>
                <a:ext cx="238345" cy="124221"/>
              </a:xfrm>
              <a:prstGeom prst="line">
                <a:avLst/>
              </a:prstGeom>
              <a:noFill/>
              <a:ln w="12700" cap="sq">
                <a:solidFill>
                  <a:sysClr val="windowText" lastClr="000000"/>
                </a:solidFill>
                <a:round/>
                <a:headEnd type="none" w="sm" len="sm"/>
                <a:tailEnd type="none" w="sm" len="sm"/>
              </a:ln>
            </p:spPr>
            <p:txBody>
              <a:bodyPr wrap="none" anchor="ctr"/>
              <a:lstStyle/>
              <a:p>
                <a:pPr fontAlgn="auto">
                  <a:spcBef>
                    <a:spcPts val="0"/>
                  </a:spcBef>
                  <a:spcAft>
                    <a:spcPts val="0"/>
                  </a:spcAft>
                  <a:defRPr/>
                </a:pPr>
                <a:endParaRPr lang="en-US" kern="0">
                  <a:solidFill>
                    <a:prstClr val="black"/>
                  </a:solidFill>
                  <a:latin typeface="Calibri"/>
                </a:endParaRPr>
              </a:p>
            </p:txBody>
          </p:sp>
          <p:sp>
            <p:nvSpPr>
              <p:cNvPr id="18" name="Line 190"/>
              <p:cNvSpPr>
                <a:spLocks noChangeShapeType="1"/>
              </p:cNvSpPr>
              <p:nvPr/>
            </p:nvSpPr>
            <p:spPr bwMode="auto">
              <a:xfrm flipH="1">
                <a:off x="7495890" y="4346793"/>
                <a:ext cx="0" cy="210656"/>
              </a:xfrm>
              <a:prstGeom prst="line">
                <a:avLst/>
              </a:prstGeom>
              <a:noFill/>
              <a:ln w="12700" cap="sq">
                <a:solidFill>
                  <a:sysClr val="windowText" lastClr="000000"/>
                </a:solidFill>
                <a:round/>
                <a:headEnd type="none" w="sm" len="sm"/>
                <a:tailEnd type="none" w="sm" len="sm"/>
              </a:ln>
            </p:spPr>
            <p:txBody>
              <a:bodyPr wrap="none" anchor="ctr"/>
              <a:lstStyle/>
              <a:p>
                <a:pPr fontAlgn="auto">
                  <a:spcBef>
                    <a:spcPts val="0"/>
                  </a:spcBef>
                  <a:spcAft>
                    <a:spcPts val="0"/>
                  </a:spcAft>
                  <a:defRPr/>
                </a:pPr>
                <a:endParaRPr lang="en-US" kern="0">
                  <a:solidFill>
                    <a:prstClr val="black"/>
                  </a:solidFill>
                  <a:latin typeface="Calibri"/>
                </a:endParaRPr>
              </a:p>
            </p:txBody>
          </p:sp>
          <p:sp>
            <p:nvSpPr>
              <p:cNvPr id="20" name="Line 182"/>
              <p:cNvSpPr>
                <a:spLocks noChangeShapeType="1"/>
              </p:cNvSpPr>
              <p:nvPr/>
            </p:nvSpPr>
            <p:spPr bwMode="auto">
              <a:xfrm flipH="1">
                <a:off x="7387736" y="4888546"/>
                <a:ext cx="238348" cy="108393"/>
              </a:xfrm>
              <a:prstGeom prst="line">
                <a:avLst/>
              </a:prstGeom>
              <a:noFill/>
              <a:ln w="12700" cap="sq">
                <a:solidFill>
                  <a:sysClr val="windowText" lastClr="000000"/>
                </a:solidFill>
                <a:round/>
                <a:headEnd type="none" w="sm" len="sm"/>
                <a:tailEnd type="none" w="sm" len="sm"/>
              </a:ln>
            </p:spPr>
            <p:txBody>
              <a:bodyPr wrap="none" anchor="ctr"/>
              <a:lstStyle/>
              <a:p>
                <a:pPr fontAlgn="auto">
                  <a:spcBef>
                    <a:spcPts val="0"/>
                  </a:spcBef>
                  <a:spcAft>
                    <a:spcPts val="0"/>
                  </a:spcAft>
                  <a:defRPr/>
                </a:pPr>
                <a:endParaRPr lang="en-US" kern="0">
                  <a:solidFill>
                    <a:prstClr val="black"/>
                  </a:solidFill>
                  <a:latin typeface="Calibri"/>
                </a:endParaRPr>
              </a:p>
            </p:txBody>
          </p:sp>
          <p:sp>
            <p:nvSpPr>
              <p:cNvPr id="21" name="Line 183"/>
              <p:cNvSpPr>
                <a:spLocks noChangeShapeType="1"/>
              </p:cNvSpPr>
              <p:nvPr/>
            </p:nvSpPr>
            <p:spPr bwMode="auto">
              <a:xfrm>
                <a:off x="7391400" y="4999615"/>
                <a:ext cx="238345" cy="124221"/>
              </a:xfrm>
              <a:prstGeom prst="line">
                <a:avLst/>
              </a:prstGeom>
              <a:noFill/>
              <a:ln w="12700" cap="sq">
                <a:solidFill>
                  <a:sysClr val="windowText" lastClr="000000"/>
                </a:solidFill>
                <a:round/>
                <a:headEnd type="none" w="sm" len="sm"/>
                <a:tailEnd type="none" w="sm" len="sm"/>
              </a:ln>
            </p:spPr>
            <p:txBody>
              <a:bodyPr wrap="none" anchor="ctr"/>
              <a:lstStyle/>
              <a:p>
                <a:pPr fontAlgn="auto">
                  <a:spcBef>
                    <a:spcPts val="0"/>
                  </a:spcBef>
                  <a:spcAft>
                    <a:spcPts val="0"/>
                  </a:spcAft>
                  <a:defRPr/>
                </a:pPr>
                <a:endParaRPr lang="en-US" kern="0">
                  <a:solidFill>
                    <a:prstClr val="black"/>
                  </a:solidFill>
                  <a:latin typeface="Calibri"/>
                </a:endParaRPr>
              </a:p>
            </p:txBody>
          </p:sp>
          <p:sp>
            <p:nvSpPr>
              <p:cNvPr id="22" name="Line 182"/>
              <p:cNvSpPr>
                <a:spLocks noChangeShapeType="1"/>
              </p:cNvSpPr>
              <p:nvPr/>
            </p:nvSpPr>
            <p:spPr bwMode="auto">
              <a:xfrm flipH="1">
                <a:off x="7397256" y="5126680"/>
                <a:ext cx="238348" cy="108393"/>
              </a:xfrm>
              <a:prstGeom prst="line">
                <a:avLst/>
              </a:prstGeom>
              <a:noFill/>
              <a:ln w="12700" cap="sq">
                <a:solidFill>
                  <a:sysClr val="windowText" lastClr="000000"/>
                </a:solidFill>
                <a:round/>
                <a:headEnd type="none" w="sm" len="sm"/>
                <a:tailEnd type="none" w="sm" len="sm"/>
              </a:ln>
            </p:spPr>
            <p:txBody>
              <a:bodyPr wrap="none" anchor="ctr"/>
              <a:lstStyle/>
              <a:p>
                <a:pPr fontAlgn="auto">
                  <a:spcBef>
                    <a:spcPts val="0"/>
                  </a:spcBef>
                  <a:spcAft>
                    <a:spcPts val="0"/>
                  </a:spcAft>
                  <a:defRPr/>
                </a:pPr>
                <a:endParaRPr lang="en-US" kern="0">
                  <a:solidFill>
                    <a:prstClr val="black"/>
                  </a:solidFill>
                  <a:latin typeface="Calibri"/>
                </a:endParaRPr>
              </a:p>
            </p:txBody>
          </p:sp>
          <p:sp>
            <p:nvSpPr>
              <p:cNvPr id="23" name="Line 181"/>
              <p:cNvSpPr>
                <a:spLocks noChangeShapeType="1"/>
              </p:cNvSpPr>
              <p:nvPr/>
            </p:nvSpPr>
            <p:spPr bwMode="auto">
              <a:xfrm>
                <a:off x="7391401" y="5237387"/>
                <a:ext cx="130366" cy="85725"/>
              </a:xfrm>
              <a:prstGeom prst="line">
                <a:avLst/>
              </a:prstGeom>
              <a:noFill/>
              <a:ln w="12700" cap="sq">
                <a:solidFill>
                  <a:sysClr val="windowText" lastClr="000000"/>
                </a:solidFill>
                <a:round/>
                <a:headEnd type="none" w="sm" len="sm"/>
                <a:tailEnd type="none" w="sm" len="sm"/>
              </a:ln>
            </p:spPr>
            <p:txBody>
              <a:bodyPr wrap="none" anchor="ctr"/>
              <a:lstStyle/>
              <a:p>
                <a:pPr fontAlgn="auto">
                  <a:spcBef>
                    <a:spcPts val="0"/>
                  </a:spcBef>
                  <a:spcAft>
                    <a:spcPts val="0"/>
                  </a:spcAft>
                  <a:defRPr/>
                </a:pPr>
                <a:endParaRPr lang="en-US" kern="0">
                  <a:solidFill>
                    <a:prstClr val="black"/>
                  </a:solidFill>
                  <a:latin typeface="Calibri"/>
                </a:endParaRPr>
              </a:p>
            </p:txBody>
          </p:sp>
          <p:sp>
            <p:nvSpPr>
              <p:cNvPr id="26" name="Line 190"/>
              <p:cNvSpPr>
                <a:spLocks noChangeShapeType="1"/>
              </p:cNvSpPr>
              <p:nvPr/>
            </p:nvSpPr>
            <p:spPr bwMode="auto">
              <a:xfrm flipH="1">
                <a:off x="7526528" y="5332683"/>
                <a:ext cx="1" cy="186132"/>
              </a:xfrm>
              <a:prstGeom prst="line">
                <a:avLst/>
              </a:prstGeom>
              <a:noFill/>
              <a:ln w="12700" cap="sq">
                <a:solidFill>
                  <a:sysClr val="windowText" lastClr="000000"/>
                </a:solidFill>
                <a:round/>
                <a:headEnd type="none" w="sm" len="sm"/>
                <a:tailEnd type="none" w="sm" len="sm"/>
              </a:ln>
            </p:spPr>
            <p:txBody>
              <a:bodyPr wrap="none" anchor="ctr"/>
              <a:lstStyle/>
              <a:p>
                <a:pPr fontAlgn="auto">
                  <a:spcBef>
                    <a:spcPts val="0"/>
                  </a:spcBef>
                  <a:spcAft>
                    <a:spcPts val="0"/>
                  </a:spcAft>
                  <a:defRPr/>
                </a:pPr>
                <a:endParaRPr lang="en-US" kern="0">
                  <a:solidFill>
                    <a:prstClr val="black"/>
                  </a:solidFill>
                  <a:latin typeface="Calibri"/>
                </a:endParaRPr>
              </a:p>
            </p:txBody>
          </p:sp>
        </p:grpSp>
        <p:sp>
          <p:nvSpPr>
            <p:cNvPr id="27" name="TextBox 26"/>
            <p:cNvSpPr txBox="1"/>
            <p:nvPr/>
          </p:nvSpPr>
          <p:spPr>
            <a:xfrm>
              <a:off x="6044146" y="4693550"/>
              <a:ext cx="2263761" cy="400110"/>
            </a:xfrm>
            <a:prstGeom prst="rect">
              <a:avLst/>
            </a:prstGeom>
            <a:noFill/>
          </p:spPr>
          <p:txBody>
            <a:bodyPr wrap="none" rtlCol="0">
              <a:spAutoFit/>
            </a:bodyPr>
            <a:lstStyle/>
            <a:p>
              <a:r>
                <a:rPr lang="en-US" sz="2000" dirty="0">
                  <a:solidFill>
                    <a:schemeClr val="bg1"/>
                  </a:solidFill>
                  <a:latin typeface="Cambria Math" panose="02040503050406030204" pitchFamily="18" charset="0"/>
                  <a:ea typeface="Cambria Math" panose="02040503050406030204" pitchFamily="18" charset="0"/>
                </a:rPr>
                <a:t>R1 – Unique Name </a:t>
              </a:r>
            </a:p>
          </p:txBody>
        </p:sp>
        <p:sp>
          <p:nvSpPr>
            <p:cNvPr id="29" name="TextBox 28"/>
            <p:cNvSpPr txBox="1"/>
            <p:nvPr/>
          </p:nvSpPr>
          <p:spPr>
            <a:xfrm>
              <a:off x="6051618" y="5160550"/>
              <a:ext cx="2061398" cy="400110"/>
            </a:xfrm>
            <a:prstGeom prst="rect">
              <a:avLst/>
            </a:prstGeom>
            <a:noFill/>
          </p:spPr>
          <p:txBody>
            <a:bodyPr wrap="none" rtlCol="0">
              <a:spAutoFit/>
            </a:bodyPr>
            <a:lstStyle/>
            <a:p>
              <a:r>
                <a:rPr lang="en-US" sz="2000" dirty="0">
                  <a:solidFill>
                    <a:schemeClr val="bg1"/>
                  </a:solidFill>
                  <a:latin typeface="Cambria Math" panose="02040503050406030204" pitchFamily="18" charset="0"/>
                  <a:ea typeface="Cambria Math" panose="02040503050406030204" pitchFamily="18" charset="0"/>
                </a:rPr>
                <a:t>Resistance Value </a:t>
              </a:r>
            </a:p>
          </p:txBody>
        </p:sp>
        <p:sp>
          <p:nvSpPr>
            <p:cNvPr id="30" name="TextBox 29"/>
            <p:cNvSpPr txBox="1"/>
            <p:nvPr/>
          </p:nvSpPr>
          <p:spPr>
            <a:xfrm>
              <a:off x="3989460" y="6000962"/>
              <a:ext cx="5193345" cy="400110"/>
            </a:xfrm>
            <a:prstGeom prst="rect">
              <a:avLst/>
            </a:prstGeom>
            <a:noFill/>
          </p:spPr>
          <p:txBody>
            <a:bodyPr wrap="none" rtlCol="0">
              <a:spAutoFit/>
            </a:bodyPr>
            <a:lstStyle/>
            <a:p>
              <a:r>
                <a:rPr lang="en-US" sz="2000" dirty="0">
                  <a:solidFill>
                    <a:schemeClr val="bg1"/>
                  </a:solidFill>
                  <a:latin typeface="Cambria Math" panose="02040503050406030204" pitchFamily="18" charset="0"/>
                  <a:ea typeface="Cambria Math" panose="02040503050406030204" pitchFamily="18" charset="0"/>
                </a:rPr>
                <a:t>Example Resistance Value = 1 k</a:t>
              </a:r>
              <a:r>
                <a:rPr lang="el-GR" sz="2000" dirty="0">
                  <a:solidFill>
                    <a:schemeClr val="bg1"/>
                  </a:solidFill>
                  <a:latin typeface="Cambria Math" panose="02040503050406030204" pitchFamily="18" charset="0"/>
                  <a:ea typeface="Cambria Math" panose="02040503050406030204" pitchFamily="18" charset="0"/>
                </a:rPr>
                <a:t>Ω</a:t>
              </a:r>
              <a:r>
                <a:rPr lang="en-US" sz="2000" dirty="0">
                  <a:solidFill>
                    <a:schemeClr val="bg1"/>
                  </a:solidFill>
                  <a:latin typeface="Cambria Math" panose="02040503050406030204" pitchFamily="18" charset="0"/>
                  <a:ea typeface="Cambria Math" panose="02040503050406030204" pitchFamily="18" charset="0"/>
                </a:rPr>
                <a:t>, i.e. 1000 </a:t>
              </a:r>
              <a:r>
                <a:rPr lang="el-GR" sz="2000" dirty="0">
                  <a:solidFill>
                    <a:schemeClr val="bg1"/>
                  </a:solidFill>
                  <a:latin typeface="Cambria Math" panose="02040503050406030204" pitchFamily="18" charset="0"/>
                  <a:ea typeface="Cambria Math" panose="02040503050406030204" pitchFamily="18" charset="0"/>
                </a:rPr>
                <a:t>Ω</a:t>
              </a:r>
              <a:r>
                <a:rPr lang="en-US" sz="2000" dirty="0">
                  <a:solidFill>
                    <a:schemeClr val="bg1"/>
                  </a:solidFill>
                  <a:latin typeface="Cambria Math" panose="02040503050406030204" pitchFamily="18" charset="0"/>
                  <a:ea typeface="Cambria Math" panose="02040503050406030204" pitchFamily="18" charset="0"/>
                </a:rPr>
                <a:t>. </a:t>
              </a:r>
            </a:p>
          </p:txBody>
        </p:sp>
      </p:grpSp>
    </p:spTree>
    <p:extLst>
      <p:ext uri="{BB962C8B-B14F-4D97-AF65-F5344CB8AC3E}">
        <p14:creationId xmlns:p14="http://schemas.microsoft.com/office/powerpoint/2010/main" val="1616112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2143" y="0"/>
            <a:ext cx="5494712" cy="533400"/>
          </a:xfrm>
        </p:spPr>
        <p:txBody>
          <a:bodyPr>
            <a:noAutofit/>
          </a:bodyPr>
          <a:lstStyle/>
          <a:p>
            <a:pPr algn="ctr"/>
            <a:r>
              <a:rPr lang="en-US" sz="4400" dirty="0"/>
              <a:t>Series Resistor Circuits </a:t>
            </a:r>
          </a:p>
        </p:txBody>
      </p:sp>
      <mc:AlternateContent xmlns:mc="http://schemas.openxmlformats.org/markup-compatibility/2006" xmlns:a14="http://schemas.microsoft.com/office/drawing/2010/main">
        <mc:Choice Requires="a14">
          <p:sp>
            <p:nvSpPr>
              <p:cNvPr id="18" name="TextBox 17"/>
              <p:cNvSpPr txBox="1"/>
              <p:nvPr/>
            </p:nvSpPr>
            <p:spPr>
              <a:xfrm>
                <a:off x="405193" y="727974"/>
                <a:ext cx="11520508" cy="5995167"/>
              </a:xfrm>
              <a:prstGeom prst="rect">
                <a:avLst/>
              </a:prstGeom>
              <a:solidFill>
                <a:schemeClr val="tx1">
                  <a:lumMod val="95000"/>
                </a:schemeClr>
              </a:solidFill>
              <a:ln w="38100" cmpd="thickThin">
                <a:solidFill>
                  <a:schemeClr val="accent1"/>
                </a:solidFill>
              </a:ln>
            </p:spPr>
            <p:txBody>
              <a:bodyPr wrap="square" rtlCol="0">
                <a:spAutoFit/>
              </a:bodyPr>
              <a:lstStyle/>
              <a:p>
                <a:pPr marL="285750" indent="-28575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Current is the same through all components in a series circuit.</a:t>
                </a:r>
              </a:p>
              <a:p>
                <a:pPr marL="285750" indent="-28575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Steps for solving a series resistor circuit.</a:t>
                </a:r>
              </a:p>
              <a:p>
                <a:pPr marL="285750" indent="-28575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914400" lvl="1" indent="-457200">
                  <a:buFont typeface="+mj-lt"/>
                  <a:buAutoNum type="arabicPeriod"/>
                </a:pPr>
                <a:r>
                  <a:rPr lang="en-US" dirty="0">
                    <a:solidFill>
                      <a:schemeClr val="bg1"/>
                    </a:solidFill>
                    <a:latin typeface="Cambria Math" panose="02040503050406030204" pitchFamily="18" charset="0"/>
                    <a:ea typeface="Cambria Math" panose="02040503050406030204" pitchFamily="18" charset="0"/>
                  </a:rPr>
                  <a:t>Determine Req = R1 + R2 + R3 + … + RN.</a:t>
                </a:r>
              </a:p>
              <a:p>
                <a:pPr marL="914400" lvl="1" indent="-457200">
                  <a:buFont typeface="+mj-lt"/>
                  <a:buAutoNum type="arabicPeriod"/>
                </a:pPr>
                <a:r>
                  <a:rPr lang="en-US" dirty="0">
                    <a:solidFill>
                      <a:schemeClr val="bg1"/>
                    </a:solidFill>
                    <a:latin typeface="Cambria Math" panose="02040503050406030204" pitchFamily="18" charset="0"/>
                    <a:ea typeface="Cambria Math" panose="02040503050406030204" pitchFamily="18" charset="0"/>
                  </a:rPr>
                  <a:t>Find series current </a:t>
                </a:r>
                <a:r>
                  <a:rPr lang="en-US" dirty="0" err="1">
                    <a:solidFill>
                      <a:schemeClr val="bg1"/>
                    </a:solidFill>
                    <a:latin typeface="Cambria Math" panose="02040503050406030204" pitchFamily="18" charset="0"/>
                    <a:ea typeface="Cambria Math" panose="02040503050406030204" pitchFamily="18" charset="0"/>
                  </a:rPr>
                  <a:t>i</a:t>
                </a:r>
                <a:r>
                  <a:rPr lang="en-US" baseline="-25000" dirty="0" err="1">
                    <a:solidFill>
                      <a:schemeClr val="bg1"/>
                    </a:solidFill>
                    <a:latin typeface="Cambria Math" panose="02040503050406030204" pitchFamily="18" charset="0"/>
                    <a:ea typeface="Cambria Math" panose="02040503050406030204" pitchFamily="18" charset="0"/>
                  </a:rPr>
                  <a:t>S</a:t>
                </a:r>
                <a:r>
                  <a:rPr lang="en-US" dirty="0" err="1">
                    <a:solidFill>
                      <a:schemeClr val="bg1"/>
                    </a:solidFill>
                    <a:latin typeface="Cambria Math" panose="02040503050406030204" pitchFamily="18" charset="0"/>
                    <a:ea typeface="Cambria Math" panose="02040503050406030204" pitchFamily="18" charset="0"/>
                  </a:rPr>
                  <a:t>.</a:t>
                </a:r>
                <a:r>
                  <a:rPr lang="en-US" dirty="0">
                    <a:solidFill>
                      <a:schemeClr val="bg1"/>
                    </a:solidFill>
                    <a:latin typeface="Cambria Math" panose="02040503050406030204" pitchFamily="18" charset="0"/>
                    <a:ea typeface="Cambria Math" panose="02040503050406030204" pitchFamily="18" charset="0"/>
                  </a:rPr>
                  <a:t>   </a:t>
                </a:r>
                <a:r>
                  <a:rPr lang="en-US" dirty="0" err="1">
                    <a:solidFill>
                      <a:schemeClr val="bg1"/>
                    </a:solidFill>
                    <a:latin typeface="Cambria Math" panose="02040503050406030204" pitchFamily="18" charset="0"/>
                    <a:ea typeface="Cambria Math" panose="02040503050406030204" pitchFamily="18" charset="0"/>
                  </a:rPr>
                  <a:t>i</a:t>
                </a:r>
                <a:r>
                  <a:rPr lang="en-US" baseline="-25000" dirty="0" err="1">
                    <a:solidFill>
                      <a:schemeClr val="bg1"/>
                    </a:solidFill>
                    <a:latin typeface="Cambria Math" panose="02040503050406030204" pitchFamily="18" charset="0"/>
                    <a:ea typeface="Cambria Math" panose="02040503050406030204" pitchFamily="18" charset="0"/>
                  </a:rPr>
                  <a:t>S</a:t>
                </a:r>
                <a:r>
                  <a:rPr lang="en-US" dirty="0">
                    <a:solidFill>
                      <a:schemeClr val="bg1"/>
                    </a:solidFill>
                    <a:latin typeface="Cambria Math" panose="02040503050406030204" pitchFamily="18" charset="0"/>
                    <a:ea typeface="Cambria Math" panose="02040503050406030204" pitchFamily="18" charset="0"/>
                  </a:rPr>
                  <a:t> = v</a:t>
                </a:r>
                <a:r>
                  <a:rPr lang="en-US" baseline="-25000" dirty="0">
                    <a:solidFill>
                      <a:schemeClr val="bg1"/>
                    </a:solidFill>
                    <a:latin typeface="Cambria Math" panose="02040503050406030204" pitchFamily="18" charset="0"/>
                    <a:ea typeface="Cambria Math" panose="02040503050406030204" pitchFamily="18" charset="0"/>
                  </a:rPr>
                  <a:t>s</a:t>
                </a:r>
                <a:r>
                  <a:rPr lang="en-US" dirty="0">
                    <a:solidFill>
                      <a:schemeClr val="bg1"/>
                    </a:solidFill>
                    <a:latin typeface="Cambria Math" panose="02040503050406030204" pitchFamily="18" charset="0"/>
                    <a:ea typeface="Cambria Math" panose="02040503050406030204" pitchFamily="18" charset="0"/>
                  </a:rPr>
                  <a:t>/Req.</a:t>
                </a:r>
              </a:p>
              <a:p>
                <a:pPr marL="914400" lvl="1" indent="-457200">
                  <a:buFont typeface="+mj-lt"/>
                  <a:buAutoNum type="arabicPeriod"/>
                </a:pPr>
                <a:r>
                  <a:rPr lang="en-US" dirty="0">
                    <a:solidFill>
                      <a:schemeClr val="bg1"/>
                    </a:solidFill>
                    <a:latin typeface="Cambria Math" panose="02040503050406030204" pitchFamily="18" charset="0"/>
                    <a:ea typeface="Cambria Math" panose="02040503050406030204" pitchFamily="18" charset="0"/>
                  </a:rPr>
                  <a:t>Solve for the rest.</a:t>
                </a:r>
              </a:p>
              <a:p>
                <a:pPr marL="342900" indent="-34290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endParaRPr lang="en-US" sz="2000" dirty="0">
                  <a:solidFill>
                    <a:schemeClr val="bg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endParaRPr lang="en-US" sz="2000" dirty="0">
                  <a:solidFill>
                    <a:schemeClr val="bg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dirty="0">
                    <a:solidFill>
                      <a:schemeClr val="bg1"/>
                    </a:solidFill>
                    <a:latin typeface="+mn-lt"/>
                    <a:ea typeface="Cambria Math" panose="02040503050406030204" pitchFamily="18" charset="0"/>
                  </a:rPr>
                  <a:t>Series resistor circuits result in voltage division, meaning that </a:t>
                </a:r>
              </a:p>
              <a:p>
                <a:r>
                  <a:rPr lang="en-US" dirty="0">
                    <a:solidFill>
                      <a:schemeClr val="bg1"/>
                    </a:solidFill>
                    <a:latin typeface="+mn-lt"/>
                    <a:ea typeface="Cambria Math" panose="02040503050406030204" pitchFamily="18" charset="0"/>
                  </a:rPr>
                  <a:t>the voltage dropped across each resistance is a fractional part of the </a:t>
                </a:r>
              </a:p>
              <a:p>
                <a:r>
                  <a:rPr lang="en-US" dirty="0">
                    <a:solidFill>
                      <a:schemeClr val="bg1"/>
                    </a:solidFill>
                    <a:latin typeface="+mn-lt"/>
                    <a:ea typeface="Cambria Math" panose="02040503050406030204" pitchFamily="18" charset="0"/>
                  </a:rPr>
                  <a:t>applied voltage.</a:t>
                </a:r>
              </a:p>
              <a:p>
                <a:pPr marL="342900" indent="-342900">
                  <a:buFont typeface="Arial" panose="020B0604020202020204" pitchFamily="34" charset="0"/>
                  <a:buChar char="•"/>
                </a:pPr>
                <a:endParaRPr lang="en-US" dirty="0">
                  <a:solidFill>
                    <a:schemeClr val="bg1"/>
                  </a:solidFill>
                  <a:latin typeface="+mn-lt"/>
                  <a:ea typeface="Cambria Math" panose="02040503050406030204" pitchFamily="18" charset="0"/>
                </a:endParaRPr>
              </a:p>
              <a:p>
                <a:pPr marL="342900" indent="-342900">
                  <a:buFont typeface="Arial" panose="020B0604020202020204" pitchFamily="34" charset="0"/>
                  <a:buChar char="•"/>
                </a:pPr>
                <a:r>
                  <a:rPr lang="en-US" dirty="0">
                    <a:solidFill>
                      <a:schemeClr val="bg1"/>
                    </a:solidFill>
                    <a:latin typeface="+mn-lt"/>
                    <a:ea typeface="Cambria Math" panose="02040503050406030204" pitchFamily="18" charset="0"/>
                  </a:rPr>
                  <a:t>What would you expect that fractional part of the applied voltage being dropped across say R3 to be in the above series circuit?</a:t>
                </a:r>
              </a:p>
              <a:p>
                <a:pPr/>
                <a14:m>
                  <m:oMathPara xmlns:m="http://schemas.openxmlformats.org/officeDocument/2006/math">
                    <m:oMathParaPr>
                      <m:jc m:val="centerGroup"/>
                    </m:oMathParaPr>
                    <m:oMath xmlns:m="http://schemas.openxmlformats.org/officeDocument/2006/math">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v</m:t>
                          </m:r>
                        </m:e>
                        <m:sub>
                          <m:r>
                            <m:rPr>
                              <m:sty m:val="p"/>
                            </m:rPr>
                            <a:rPr lang="en-US">
                              <a:solidFill>
                                <a:schemeClr val="bg1"/>
                              </a:solidFill>
                              <a:latin typeface="Cambria Math" panose="02040503050406030204" pitchFamily="18" charset="0"/>
                            </a:rPr>
                            <m:t>R</m:t>
                          </m:r>
                          <m:r>
                            <a:rPr lang="en-US" b="0" i="1" smtClean="0">
                              <a:solidFill>
                                <a:schemeClr val="bg1"/>
                              </a:solidFill>
                              <a:latin typeface="Cambria Math" panose="02040503050406030204" pitchFamily="18" charset="0"/>
                            </a:rPr>
                            <m:t>3</m:t>
                          </m:r>
                        </m:sub>
                      </m:sSub>
                      <m:r>
                        <a:rPr lang="en-US">
                          <a:solidFill>
                            <a:schemeClr val="bg1"/>
                          </a:solidFill>
                          <a:latin typeface="Cambria Math" panose="02040503050406030204" pitchFamily="18" charset="0"/>
                        </a:rPr>
                        <m:t>=</m:t>
                      </m:r>
                      <m:r>
                        <m:rPr>
                          <m:nor/>
                        </m:rPr>
                        <a:rPr lang="en-US" dirty="0">
                          <a:solidFill>
                            <a:schemeClr val="bg1"/>
                          </a:solidFill>
                          <a:latin typeface="+mn-lt"/>
                          <a:ea typeface="Cambria Math" panose="02040503050406030204" pitchFamily="18" charset="0"/>
                        </a:rPr>
                        <m:t>v</m:t>
                      </m:r>
                      <m:r>
                        <m:rPr>
                          <m:nor/>
                        </m:rPr>
                        <a:rPr lang="en-US" baseline="-25000" dirty="0">
                          <a:solidFill>
                            <a:schemeClr val="bg1"/>
                          </a:solidFill>
                          <a:latin typeface="+mn-lt"/>
                          <a:ea typeface="Cambria Math" panose="02040503050406030204" pitchFamily="18" charset="0"/>
                        </a:rPr>
                        <m:t>s</m:t>
                      </m:r>
                      <m:f>
                        <m:fPr>
                          <m:ctrlPr>
                            <a:rPr lang="en-US" i="1">
                              <a:solidFill>
                                <a:schemeClr val="bg1"/>
                              </a:solidFill>
                              <a:latin typeface="Cambria Math" panose="02040503050406030204" pitchFamily="18" charset="0"/>
                              <a:ea typeface="Cambria Math" panose="02040503050406030204" pitchFamily="18" charset="0"/>
                            </a:rPr>
                          </m:ctrlPr>
                        </m:fPr>
                        <m:num>
                          <m:r>
                            <m:rPr>
                              <m:sty m:val="p"/>
                            </m:rPr>
                            <a:rPr lang="en-US">
                              <a:solidFill>
                                <a:schemeClr val="bg1"/>
                              </a:solidFill>
                              <a:latin typeface="Cambria Math" panose="02040503050406030204" pitchFamily="18" charset="0"/>
                              <a:ea typeface="Cambria Math" panose="02040503050406030204" pitchFamily="18" charset="0"/>
                            </a:rPr>
                            <m:t>R</m:t>
                          </m:r>
                          <m:r>
                            <a:rPr lang="en-US" b="0" i="1" smtClean="0">
                              <a:solidFill>
                                <a:schemeClr val="bg1"/>
                              </a:solidFill>
                              <a:latin typeface="Cambria Math" panose="02040503050406030204" pitchFamily="18" charset="0"/>
                              <a:ea typeface="Cambria Math" panose="02040503050406030204" pitchFamily="18" charset="0"/>
                            </a:rPr>
                            <m:t>3</m:t>
                          </m:r>
                        </m:num>
                        <m:den>
                          <m:r>
                            <m:rPr>
                              <m:sty m:val="p"/>
                            </m:rPr>
                            <a:rPr lang="en-US">
                              <a:solidFill>
                                <a:schemeClr val="bg1"/>
                              </a:solidFill>
                              <a:latin typeface="Cambria Math" panose="02040503050406030204" pitchFamily="18" charset="0"/>
                              <a:ea typeface="Cambria Math" panose="02040503050406030204" pitchFamily="18" charset="0"/>
                            </a:rPr>
                            <m:t>Req</m:t>
                          </m:r>
                        </m:den>
                      </m:f>
                      <m:r>
                        <a:rPr lang="en-US" b="0" i="0" smtClean="0">
                          <a:solidFill>
                            <a:schemeClr val="bg1"/>
                          </a:solidFill>
                          <a:latin typeface="Cambria Math" panose="02040503050406030204" pitchFamily="18" charset="0"/>
                          <a:ea typeface="Cambria Math" panose="02040503050406030204" pitchFamily="18" charset="0"/>
                        </a:rPr>
                        <m:t>.</m:t>
                      </m:r>
                      <m:r>
                        <a:rPr lang="en-US" b="0" i="0" smtClean="0">
                          <a:solidFill>
                            <a:schemeClr val="bg1"/>
                          </a:solidFill>
                          <a:latin typeface="Cambria Math" panose="02040503050406030204" pitchFamily="18" charset="0"/>
                        </a:rPr>
                        <m:t>  </m:t>
                      </m:r>
                    </m:oMath>
                  </m:oMathPara>
                </a14:m>
                <a:endParaRPr lang="en-US" b="0" i="0" dirty="0">
                  <a:solidFill>
                    <a:schemeClr val="bg1"/>
                  </a:solidFill>
                  <a:latin typeface="Cambria Math" panose="02040503050406030204" pitchFamily="18" charset="0"/>
                </a:endParaRPr>
              </a:p>
              <a:p>
                <a:endParaRPr lang="en-US" b="0" i="0" dirty="0">
                  <a:solidFill>
                    <a:schemeClr val="bg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n-US" b="0" i="0" smtClean="0">
                          <a:solidFill>
                            <a:schemeClr val="bg1"/>
                          </a:solidFill>
                          <a:latin typeface="Cambria Math" panose="02040503050406030204" pitchFamily="18" charset="0"/>
                        </a:rPr>
                        <m:t>Voltage</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Divider</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General</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Case</m:t>
                      </m:r>
                      <m:r>
                        <a:rPr lang="en-US" b="0" i="1" smtClean="0">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m:rPr>
                              <m:sty m:val="p"/>
                            </m:rPr>
                            <a:rPr lang="en-US" b="0" i="0" smtClean="0">
                              <a:solidFill>
                                <a:schemeClr val="bg1"/>
                              </a:solidFill>
                              <a:latin typeface="Cambria Math" panose="02040503050406030204" pitchFamily="18" charset="0"/>
                            </a:rPr>
                            <m:t>v</m:t>
                          </m:r>
                        </m:e>
                        <m:sub>
                          <m:r>
                            <m:rPr>
                              <m:sty m:val="p"/>
                            </m:rPr>
                            <a:rPr lang="en-US">
                              <a:solidFill>
                                <a:schemeClr val="bg1"/>
                              </a:solidFill>
                              <a:latin typeface="Cambria Math" panose="02040503050406030204" pitchFamily="18" charset="0"/>
                            </a:rPr>
                            <m:t>Rn</m:t>
                          </m:r>
                        </m:sub>
                      </m:sSub>
                      <m:r>
                        <a:rPr lang="en-US">
                          <a:solidFill>
                            <a:schemeClr val="bg1"/>
                          </a:solidFill>
                          <a:latin typeface="Cambria Math" panose="02040503050406030204" pitchFamily="18" charset="0"/>
                        </a:rPr>
                        <m:t>=</m:t>
                      </m:r>
                      <m:r>
                        <m:rPr>
                          <m:nor/>
                        </m:rPr>
                        <a:rPr lang="en-US" dirty="0">
                          <a:solidFill>
                            <a:schemeClr val="bg1"/>
                          </a:solidFill>
                          <a:latin typeface="+mn-lt"/>
                          <a:ea typeface="Cambria Math" panose="02040503050406030204" pitchFamily="18" charset="0"/>
                        </a:rPr>
                        <m:t>v</m:t>
                      </m:r>
                      <m:r>
                        <m:rPr>
                          <m:nor/>
                        </m:rPr>
                        <a:rPr lang="en-US" b="0" i="0" baseline="-25000" dirty="0" smtClean="0">
                          <a:solidFill>
                            <a:schemeClr val="bg1"/>
                          </a:solidFill>
                          <a:latin typeface="+mn-lt"/>
                          <a:ea typeface="Cambria Math" panose="02040503050406030204" pitchFamily="18" charset="0"/>
                        </a:rPr>
                        <m:t>s</m:t>
                      </m:r>
                      <m:f>
                        <m:fPr>
                          <m:ctrlPr>
                            <a:rPr lang="en-US" i="1">
                              <a:solidFill>
                                <a:schemeClr val="bg1"/>
                              </a:solidFill>
                              <a:latin typeface="Cambria Math" panose="02040503050406030204" pitchFamily="18" charset="0"/>
                              <a:ea typeface="Cambria Math" panose="02040503050406030204" pitchFamily="18" charset="0"/>
                            </a:rPr>
                          </m:ctrlPr>
                        </m:fPr>
                        <m:num>
                          <m:r>
                            <m:rPr>
                              <m:sty m:val="p"/>
                            </m:rPr>
                            <a:rPr lang="en-US" i="0">
                              <a:solidFill>
                                <a:schemeClr val="bg1"/>
                              </a:solidFill>
                              <a:latin typeface="Cambria Math" panose="02040503050406030204" pitchFamily="18" charset="0"/>
                              <a:ea typeface="Cambria Math" panose="02040503050406030204" pitchFamily="18" charset="0"/>
                            </a:rPr>
                            <m:t>Rn</m:t>
                          </m:r>
                        </m:num>
                        <m:den>
                          <m:r>
                            <m:rPr>
                              <m:sty m:val="p"/>
                            </m:rPr>
                            <a:rPr lang="en-US" b="0" i="0" smtClean="0">
                              <a:solidFill>
                                <a:schemeClr val="bg1"/>
                              </a:solidFill>
                              <a:latin typeface="Cambria Math" panose="02040503050406030204" pitchFamily="18" charset="0"/>
                              <a:ea typeface="Cambria Math" panose="02040503050406030204" pitchFamily="18" charset="0"/>
                            </a:rPr>
                            <m:t>Req</m:t>
                          </m:r>
                        </m:den>
                      </m:f>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for</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N</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series</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resistors</m:t>
                      </m:r>
                      <m:r>
                        <a:rPr lang="en-US" b="0" i="0" smtClean="0">
                          <a:solidFill>
                            <a:schemeClr val="bg1"/>
                          </a:solidFill>
                          <a:latin typeface="Cambria Math" panose="02040503050406030204" pitchFamily="18" charset="0"/>
                          <a:ea typeface="Cambria Math" panose="02040503050406030204" pitchFamily="18" charset="0"/>
                        </a:rPr>
                        <m:t>.</m:t>
                      </m:r>
                    </m:oMath>
                  </m:oMathPara>
                </a14:m>
                <a:endParaRPr lang="en-US" dirty="0">
                  <a:solidFill>
                    <a:schemeClr val="bg1"/>
                  </a:solidFill>
                  <a:latin typeface="+mn-lt"/>
                  <a:ea typeface="Cambria Math" panose="02040503050406030204" pitchFamily="18" charset="0"/>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405193" y="727974"/>
                <a:ext cx="11520508" cy="5995167"/>
              </a:xfrm>
              <a:prstGeom prst="rect">
                <a:avLst/>
              </a:prstGeom>
              <a:blipFill>
                <a:blip r:embed="rId3"/>
                <a:stretch>
                  <a:fillRect l="-264" t="-303" r="-105"/>
                </a:stretch>
              </a:blipFill>
              <a:ln w="38100" cmpd="thickThin">
                <a:solidFill>
                  <a:schemeClr val="accent1"/>
                </a:solidFill>
              </a:ln>
            </p:spPr>
            <p:txBody>
              <a:bodyPr/>
              <a:lstStyle/>
              <a:p>
                <a:r>
                  <a:rPr lang="en-US">
                    <a:noFill/>
                  </a:rPr>
                  <a:t> </a:t>
                </a:r>
              </a:p>
            </p:txBody>
          </p:sp>
        </mc:Fallback>
      </mc:AlternateContent>
      <p:pic>
        <p:nvPicPr>
          <p:cNvPr id="5" name="Picture 4" descr="Diagram&#10;&#10;Description automatically generated">
            <a:extLst>
              <a:ext uri="{FF2B5EF4-FFF2-40B4-BE49-F238E27FC236}">
                <a16:creationId xmlns:a16="http://schemas.microsoft.com/office/drawing/2014/main" id="{FC52B2D4-12CE-47B6-9658-E703BD1B86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4632" y="883499"/>
            <a:ext cx="4432176" cy="3182388"/>
          </a:xfrm>
          <a:prstGeom prst="rect">
            <a:avLst/>
          </a:prstGeom>
        </p:spPr>
      </p:pic>
    </p:spTree>
    <p:extLst>
      <p:ext uri="{BB962C8B-B14F-4D97-AF65-F5344CB8AC3E}">
        <p14:creationId xmlns:p14="http://schemas.microsoft.com/office/powerpoint/2010/main" val="219119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xEl>
                                              <p:pRg st="10" end="10"/>
                                            </p:txEl>
                                          </p:spTgt>
                                        </p:tgtEl>
                                        <p:attrNameLst>
                                          <p:attrName>style.visibility</p:attrName>
                                        </p:attrNameLst>
                                      </p:cBhvr>
                                      <p:to>
                                        <p:strVal val="visible"/>
                                      </p:to>
                                    </p:set>
                                    <p:anim calcmode="lin" valueType="num">
                                      <p:cBhvr additive="base">
                                        <p:cTn id="7" dur="500" fill="hold"/>
                                        <p:tgtEl>
                                          <p:spTgt spid="18">
                                            <p:txEl>
                                              <p:pRg st="10" end="1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
                                            <p:txEl>
                                              <p:pRg st="10" end="1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
                                            <p:txEl>
                                              <p:pRg st="11" end="11"/>
                                            </p:txEl>
                                          </p:spTgt>
                                        </p:tgtEl>
                                        <p:attrNameLst>
                                          <p:attrName>style.visibility</p:attrName>
                                        </p:attrNameLst>
                                      </p:cBhvr>
                                      <p:to>
                                        <p:strVal val="visible"/>
                                      </p:to>
                                    </p:set>
                                    <p:anim calcmode="lin" valueType="num">
                                      <p:cBhvr additive="base">
                                        <p:cTn id="11" dur="500" fill="hold"/>
                                        <p:tgtEl>
                                          <p:spTgt spid="18">
                                            <p:txEl>
                                              <p:pRg st="11" end="1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8">
                                            <p:txEl>
                                              <p:pRg st="11" end="1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8">
                                            <p:txEl>
                                              <p:pRg st="12" end="12"/>
                                            </p:txEl>
                                          </p:spTgt>
                                        </p:tgtEl>
                                        <p:attrNameLst>
                                          <p:attrName>style.visibility</p:attrName>
                                        </p:attrNameLst>
                                      </p:cBhvr>
                                      <p:to>
                                        <p:strVal val="visible"/>
                                      </p:to>
                                    </p:set>
                                    <p:anim calcmode="lin" valueType="num">
                                      <p:cBhvr additive="base">
                                        <p:cTn id="15" dur="500" fill="hold"/>
                                        <p:tgtEl>
                                          <p:spTgt spid="18">
                                            <p:txEl>
                                              <p:pRg st="12" end="1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8">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8">
                                            <p:txEl>
                                              <p:pRg st="14" end="14"/>
                                            </p:txEl>
                                          </p:spTgt>
                                        </p:tgtEl>
                                        <p:attrNameLst>
                                          <p:attrName>style.visibility</p:attrName>
                                        </p:attrNameLst>
                                      </p:cBhvr>
                                      <p:to>
                                        <p:strVal val="visible"/>
                                      </p:to>
                                    </p:set>
                                    <p:anim calcmode="lin" valueType="num">
                                      <p:cBhvr additive="base">
                                        <p:cTn id="21" dur="500" fill="hold"/>
                                        <p:tgtEl>
                                          <p:spTgt spid="18">
                                            <p:txEl>
                                              <p:pRg st="14" end="1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8">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8">
                                            <p:txEl>
                                              <p:pRg st="15" end="15"/>
                                            </p:txEl>
                                          </p:spTgt>
                                        </p:tgtEl>
                                        <p:attrNameLst>
                                          <p:attrName>style.visibility</p:attrName>
                                        </p:attrNameLst>
                                      </p:cBhvr>
                                      <p:to>
                                        <p:strVal val="visible"/>
                                      </p:to>
                                    </p:set>
                                    <p:anim calcmode="lin" valueType="num">
                                      <p:cBhvr additive="base">
                                        <p:cTn id="27" dur="500" fill="hold"/>
                                        <p:tgtEl>
                                          <p:spTgt spid="18">
                                            <p:txEl>
                                              <p:pRg st="15" end="1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8">
                                            <p:txEl>
                                              <p:pRg st="15" end="1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8">
                                            <p:txEl>
                                              <p:pRg st="17" end="17"/>
                                            </p:txEl>
                                          </p:spTgt>
                                        </p:tgtEl>
                                        <p:attrNameLst>
                                          <p:attrName>style.visibility</p:attrName>
                                        </p:attrNameLst>
                                      </p:cBhvr>
                                      <p:to>
                                        <p:strVal val="visible"/>
                                      </p:to>
                                    </p:set>
                                    <p:anim calcmode="lin" valueType="num">
                                      <p:cBhvr additive="base">
                                        <p:cTn id="31" dur="500" fill="hold"/>
                                        <p:tgtEl>
                                          <p:spTgt spid="18">
                                            <p:txEl>
                                              <p:pRg st="17" end="1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8">
                                            <p:txEl>
                                              <p:pRg st="17" end="1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6612" y="-37010"/>
            <a:ext cx="8384219" cy="533400"/>
          </a:xfrm>
        </p:spPr>
        <p:txBody>
          <a:bodyPr>
            <a:noAutofit/>
          </a:bodyPr>
          <a:lstStyle/>
          <a:p>
            <a:pPr algn="ctr"/>
            <a:r>
              <a:rPr lang="en-US" sz="4000" dirty="0"/>
              <a:t>Voltage Divider </a:t>
            </a:r>
            <a:r>
              <a:rPr lang="en-US" sz="2800" dirty="0">
                <a:sym typeface="Wingdings" panose="05000000000000000000" pitchFamily="2" charset="2"/>
              </a:rPr>
              <a:t></a:t>
            </a:r>
            <a:r>
              <a:rPr lang="en-US" sz="4000" dirty="0"/>
              <a:t> General Case</a:t>
            </a:r>
          </a:p>
        </p:txBody>
      </p:sp>
      <mc:AlternateContent xmlns:mc="http://schemas.openxmlformats.org/markup-compatibility/2006" xmlns:a14="http://schemas.microsoft.com/office/drawing/2010/main">
        <mc:Choice Requires="a14">
          <p:sp>
            <p:nvSpPr>
              <p:cNvPr id="8" name="Rectangle 7"/>
              <p:cNvSpPr/>
              <p:nvPr/>
            </p:nvSpPr>
            <p:spPr>
              <a:xfrm>
                <a:off x="259976" y="582766"/>
                <a:ext cx="11672047" cy="6227089"/>
              </a:xfrm>
              <a:prstGeom prst="rect">
                <a:avLst/>
              </a:prstGeom>
              <a:solidFill>
                <a:schemeClr val="tx1">
                  <a:lumMod val="95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marL="285750" marR="0" lvl="0" indent="-285750" algn="l" defTabSz="914400" rtl="0" eaLnBrk="1" fontAlgn="base" latinLnBrk="0" hangingPunct="1">
                  <a:lnSpc>
                    <a:spcPct val="100000"/>
                  </a:lnSpc>
                  <a:spcBef>
                    <a:spcPct val="0"/>
                  </a:spcBef>
                  <a:spcAft>
                    <a:spcPts val="18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For a series circuit all elements have the same current:</a:t>
                </a:r>
              </a:p>
              <a:p>
                <a:pPr marL="0" marR="0" lvl="0" indent="0" algn="l" defTabSz="914400" rtl="0" eaLnBrk="1" fontAlgn="base" latinLnBrk="0" hangingPunct="1">
                  <a:lnSpc>
                    <a:spcPct val="100000"/>
                  </a:lnSpc>
                  <a:spcBef>
                    <a:spcPct val="0"/>
                  </a:spcBef>
                  <a:spcAft>
                    <a:spcPts val="180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i</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in</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/Req, where Req = R1 + R2 + R3 + R4 + R5 + R6 + R7.  </a:t>
                </a:r>
              </a:p>
              <a:p>
                <a:pPr marL="0" marR="0" lvl="0" indent="0" algn="l" defTabSz="914400" rtl="0" eaLnBrk="1" fontAlgn="base" latinLnBrk="0" hangingPunct="1">
                  <a:lnSpc>
                    <a:spcPct val="100000"/>
                  </a:lnSpc>
                  <a:spcBef>
                    <a:spcPct val="0"/>
                  </a:spcBef>
                  <a:spcAft>
                    <a:spcPts val="18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KVL - Algebraic sum of voltages around a closed path or loop equals zero.</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KVL says that the sum of the voltage drops across the series r</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esistors</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in the adjacent series c</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ircuit</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equals 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in</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in</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R1</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R2</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 +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RN</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i</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t>
                </a:r>
                <a14:m>
                  <m:oMath xmlns:m="http://schemas.openxmlformats.org/officeDocument/2006/math">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 …+</m:t>
                    </m:r>
                  </m:oMath>
                </a14:m>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RN), for n series resistors.</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The voltage drop across any single resistor in a series circuit equals the following: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Rn</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a:t>
                </a:r>
                <a:r>
                  <a:rPr lang="en-US" dirty="0">
                    <a:solidFill>
                      <a:srgbClr val="000000"/>
                    </a:solidFill>
                    <a:latin typeface="Cambria Math" panose="02040503050406030204" pitchFamily="18" charset="0"/>
                    <a:ea typeface="Cambria Math" panose="02040503050406030204" pitchFamily="18" charset="0"/>
                  </a:rPr>
                  <a:t>i</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Rn.</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lvl="0">
                  <a:defRPr/>
                </a:pPr>
                <a14:m>
                  <m:oMathPara xmlns:m="http://schemas.openxmlformats.org/officeDocument/2006/math">
                    <m:oMathParaPr>
                      <m:jc m:val="center"/>
                    </m:oMathParaPr>
                    <m:oMath xmlns:m="http://schemas.openxmlformats.org/officeDocument/2006/math">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Rn</m:t>
                              </m:r>
                            </m:sub>
                          </m:sSub>
                        </m:num>
                        <m:den>
                          <m:r>
                            <m:rPr>
                              <m:nor/>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v</m:t>
                          </m:r>
                          <m:r>
                            <m:rPr>
                              <m:nor/>
                            </m:rPr>
                            <a:rPr kumimoji="0" lang="en-US" sz="1800" b="0" i="0" u="none" strike="noStrike" kern="1200" cap="none" spc="0" normalizeH="0" baseline="-2500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in</m:t>
                          </m:r>
                        </m:den>
                      </m:f>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i</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Rn</m:t>
                          </m:r>
                        </m:num>
                        <m:den>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i</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RN</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den>
                      </m:f>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Rn</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1+</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2+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RN</m:t>
                          </m:r>
                        </m:den>
                      </m:f>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Rn</m:t>
                              </m:r>
                            </m:sub>
                          </m:sSub>
                        </m:num>
                        <m:den>
                          <m:r>
                            <m:rPr>
                              <m:nor/>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v</m:t>
                          </m:r>
                          <m:r>
                            <m:rPr>
                              <m:nor/>
                            </m:rP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m:t>in</m:t>
                          </m:r>
                        </m:den>
                      </m:f>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Rn</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1+</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2+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RN</m:t>
                          </m:r>
                        </m:den>
                      </m:f>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lvl="0">
                  <a:defRPr/>
                </a:pPr>
                <a14:m>
                  <m:oMathPara xmlns:m="http://schemas.openxmlformats.org/officeDocument/2006/math">
                    <m:oMathParaPr>
                      <m:jc m:val="centerGroup"/>
                    </m:oMathParaPr>
                    <m:oMath xmlns:m="http://schemas.openxmlformats.org/officeDocument/2006/math">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Voltage</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Divider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General</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Case</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Rn</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m:rPr>
                          <m:nor/>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v</m:t>
                      </m:r>
                      <m:r>
                        <m:rPr>
                          <m:nor/>
                        </m:rP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m:t>in</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Rn</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1+</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2+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RN</m:t>
                          </m:r>
                        </m:den>
                      </m:f>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lvl="0" indent="-285750">
                  <a:buFont typeface="Arial" panose="020B0604020202020204" pitchFamily="34" charset="0"/>
                  <a:buChar char="•"/>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For a given 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in</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value, we can generate the desired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Rn</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value by choosing the appropriate </a:t>
                </a:r>
                <a14:m>
                  <m:oMath xmlns:m="http://schemas.openxmlformats.org/officeDocument/2006/math">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Rn</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1 +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2 + …+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RN</m:t>
                        </m:r>
                      </m:den>
                    </m:f>
                  </m:oMath>
                </a14:m>
                <a:r>
                  <a:rPr kumimoji="0" lang="en-US" sz="1800" b="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 </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ratio.</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Hand held DMMs use a 5 element voltage divider to generate 5 input voltage ranges.</a:t>
                </a:r>
              </a:p>
            </p:txBody>
          </p:sp>
        </mc:Choice>
        <mc:Fallback xmlns="">
          <p:sp>
            <p:nvSpPr>
              <p:cNvPr id="8" name="Rectangle 7"/>
              <p:cNvSpPr>
                <a:spLocks noRot="1" noChangeAspect="1" noMove="1" noResize="1" noEditPoints="1" noAdjustHandles="1" noChangeArrowheads="1" noChangeShapeType="1" noTextEdit="1"/>
              </p:cNvSpPr>
              <p:nvPr/>
            </p:nvSpPr>
            <p:spPr>
              <a:xfrm>
                <a:off x="259976" y="582766"/>
                <a:ext cx="11672047" cy="6227089"/>
              </a:xfrm>
              <a:prstGeom prst="rect">
                <a:avLst/>
              </a:prstGeom>
              <a:blipFill>
                <a:blip r:embed="rId3"/>
                <a:stretch>
                  <a:fillRect l="-260" t="-29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5A7A543-59C2-4CBA-8366-C8419DE33C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63486" y="649441"/>
            <a:ext cx="4202572" cy="2122334"/>
          </a:xfrm>
          <a:prstGeom prst="rect">
            <a:avLst/>
          </a:prstGeom>
        </p:spPr>
      </p:pic>
    </p:spTree>
    <p:extLst>
      <p:ext uri="{BB962C8B-B14F-4D97-AF65-F5344CB8AC3E}">
        <p14:creationId xmlns:p14="http://schemas.microsoft.com/office/powerpoint/2010/main" val="2025862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 calcmode="lin" valueType="num">
                                      <p:cBhvr additive="base">
                                        <p:cTn id="7"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anim calcmode="lin" valueType="num">
                                      <p:cBhvr additive="base">
                                        <p:cTn id="1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anim calcmode="lin" valueType="num">
                                      <p:cBhvr additive="base">
                                        <p:cTn id="15"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anim calcmode="lin" valueType="num">
                                      <p:cBhvr additive="base">
                                        <p:cTn id="21"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anim calcmode="lin" valueType="num">
                                      <p:cBhvr additive="base">
                                        <p:cTn id="27"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
                                            <p:txEl>
                                              <p:pRg st="10" end="10"/>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8">
                                            <p:txEl>
                                              <p:pRg st="12" end="12"/>
                                            </p:txEl>
                                          </p:spTgt>
                                        </p:tgtEl>
                                        <p:attrNameLst>
                                          <p:attrName>style.visibility</p:attrName>
                                        </p:attrNameLst>
                                      </p:cBhvr>
                                      <p:to>
                                        <p:strVal val="visible"/>
                                      </p:to>
                                    </p:set>
                                    <p:anim calcmode="lin" valueType="num">
                                      <p:cBhvr additive="base">
                                        <p:cTn id="31" dur="500" fill="hold"/>
                                        <p:tgtEl>
                                          <p:spTgt spid="8">
                                            <p:txEl>
                                              <p:pRg st="12" end="1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xEl>
                                              <p:pRg st="14" end="14"/>
                                            </p:txEl>
                                          </p:spTgt>
                                        </p:tgtEl>
                                        <p:attrNameLst>
                                          <p:attrName>style.visibility</p:attrName>
                                        </p:attrNameLst>
                                      </p:cBhvr>
                                      <p:to>
                                        <p:strVal val="visible"/>
                                      </p:to>
                                    </p:set>
                                    <p:anim calcmode="lin" valueType="num">
                                      <p:cBhvr additive="base">
                                        <p:cTn id="37" dur="500" fill="hold"/>
                                        <p:tgtEl>
                                          <p:spTgt spid="8">
                                            <p:txEl>
                                              <p:pRg st="14" end="1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14" end="14"/>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8">
                                            <p:txEl>
                                              <p:pRg st="16" end="16"/>
                                            </p:txEl>
                                          </p:spTgt>
                                        </p:tgtEl>
                                        <p:attrNameLst>
                                          <p:attrName>style.visibility</p:attrName>
                                        </p:attrNameLst>
                                      </p:cBhvr>
                                      <p:to>
                                        <p:strVal val="visible"/>
                                      </p:to>
                                    </p:set>
                                    <p:anim calcmode="lin" valueType="num">
                                      <p:cBhvr additive="base">
                                        <p:cTn id="41" dur="500" fill="hold"/>
                                        <p:tgtEl>
                                          <p:spTgt spid="8">
                                            <p:txEl>
                                              <p:pRg st="16" end="1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8">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6100" y="11595"/>
            <a:ext cx="6276178" cy="533400"/>
          </a:xfrm>
        </p:spPr>
        <p:txBody>
          <a:bodyPr>
            <a:noAutofit/>
          </a:bodyPr>
          <a:lstStyle/>
          <a:p>
            <a:pPr algn="ctr"/>
            <a:r>
              <a:rPr lang="en-US" sz="4000" dirty="0"/>
              <a:t>Voltage Divider Example 1</a:t>
            </a:r>
          </a:p>
        </p:txBody>
      </p:sp>
      <mc:AlternateContent xmlns:mc="http://schemas.openxmlformats.org/markup-compatibility/2006" xmlns:a14="http://schemas.microsoft.com/office/drawing/2010/main">
        <mc:Choice Requires="a14">
          <p:sp>
            <p:nvSpPr>
              <p:cNvPr id="8" name="Rectangle 7"/>
              <p:cNvSpPr/>
              <p:nvPr/>
            </p:nvSpPr>
            <p:spPr>
              <a:xfrm>
                <a:off x="229012" y="746826"/>
                <a:ext cx="11569403" cy="5832879"/>
              </a:xfrm>
              <a:prstGeom prst="rect">
                <a:avLst/>
              </a:prstGeom>
              <a:solidFill>
                <a:schemeClr val="tx1">
                  <a:lumMod val="95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What is the voltage 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R4</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in the adjacent schematic?</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The voltage drop across any given resistor in a series resistor circuit is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a portion of the applied voltage equal to the fractional part, i.e., </a:t>
                </a:r>
                <a14:m>
                  <m:oMath xmlns:m="http://schemas.openxmlformats.org/officeDocument/2006/math">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Rn</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Req</m:t>
                        </m:r>
                      </m:den>
                    </m:f>
                  </m:oMath>
                </a14:m>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 of the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applied voltage, or the percentage, i.e., </a:t>
                </a:r>
                <a14:m>
                  <m:oMath xmlns:m="http://schemas.openxmlformats.org/officeDocument/2006/math">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100</m:t>
                        </m:r>
                      </m:e>
                    </m:d>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Rn</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Req</m:t>
                        </m:r>
                      </m:den>
                    </m:f>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oMath>
                </a14:m>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 of the applied voltage.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lvl="0">
                  <a:spcAft>
                    <a:spcPts val="1200"/>
                  </a:spcAft>
                  <a:defRPr/>
                </a:pPr>
                <a14:m>
                  <m:oMathPara xmlns:m="http://schemas.openxmlformats.org/officeDocument/2006/math">
                    <m:oMathParaPr>
                      <m:jc m:val="center"/>
                    </m:oMathParaPr>
                    <m:oMath xmlns:m="http://schemas.openxmlformats.org/officeDocument/2006/math">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Voltage</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Divider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General</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Case</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Rn</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m:rPr>
                          <m:nor/>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t>v</m:t>
                      </m:r>
                      <m:r>
                        <m:rPr>
                          <m:nor/>
                        </m:rP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m:t>in</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Rn</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1+</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2+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RN</m:t>
                          </m:r>
                        </m:den>
                      </m:f>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for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N</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series</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resistors</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ts val="120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ts val="120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R</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4</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d>
                            <m:d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10 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V</m:t>
                              </m:r>
                            </m:e>
                          </m:d>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4</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3+</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4+</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5+</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6+</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7</m:t>
                          </m:r>
                        </m:den>
                      </m:f>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d>
                            <m:d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10 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V</m:t>
                              </m:r>
                            </m:e>
                          </m:d>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4</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num>
                        <m:den>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10</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den>
                      </m:f>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m:t>
                          </m:r>
                        </m:num>
                        <m:den>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5</m:t>
                          </m:r>
                        </m:den>
                      </m:f>
                      <m:d>
                        <m:d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10 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V</m:t>
                          </m:r>
                        </m:e>
                      </m:d>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=4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V</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14:m>
                  <m:oMath xmlns:m="http://schemas.openxmlformats.org/officeDocument/2006/math">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R</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4</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4 V which is 2/5 = 0.4, i.e., 40% of the applied voltage.</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Also</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R</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R</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R</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R</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5</m:t>
                          </m:r>
                        </m:sub>
                      </m:s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R</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6</m:t>
                          </m:r>
                        </m:sub>
                      </m:s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R</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7</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d>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num>
                        <m:den>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den>
                      </m:f>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V</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which</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is</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0.1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or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10%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each</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of</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the</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applied</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voltage</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p:txBody>
          </p:sp>
        </mc:Choice>
        <mc:Fallback xmlns="">
          <p:sp>
            <p:nvSpPr>
              <p:cNvPr id="8" name="Rectangle 7"/>
              <p:cNvSpPr>
                <a:spLocks noRot="1" noChangeAspect="1" noMove="1" noResize="1" noEditPoints="1" noAdjustHandles="1" noChangeArrowheads="1" noChangeShapeType="1" noTextEdit="1"/>
              </p:cNvSpPr>
              <p:nvPr/>
            </p:nvSpPr>
            <p:spPr>
              <a:xfrm>
                <a:off x="229012" y="746826"/>
                <a:ext cx="11569403" cy="5832879"/>
              </a:xfrm>
              <a:prstGeom prst="rect">
                <a:avLst/>
              </a:prstGeom>
              <a:blipFill>
                <a:blip r:embed="rId3"/>
                <a:stretch>
                  <a:fillRect l="-262"/>
                </a:stretch>
              </a:blipFill>
            </p:spPr>
            <p:txBody>
              <a:bodyPr/>
              <a:lstStyle/>
              <a:p>
                <a:r>
                  <a:rPr lang="en-US">
                    <a:noFill/>
                  </a:rPr>
                  <a:t> </a:t>
                </a:r>
              </a:p>
            </p:txBody>
          </p:sp>
        </mc:Fallback>
      </mc:AlternateContent>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6311" y="817965"/>
            <a:ext cx="4058024" cy="2201460"/>
          </a:xfrm>
          <a:prstGeom prst="rect">
            <a:avLst/>
          </a:prstGeom>
        </p:spPr>
      </p:pic>
    </p:spTree>
    <p:extLst>
      <p:ext uri="{BB962C8B-B14F-4D97-AF65-F5344CB8AC3E}">
        <p14:creationId xmlns:p14="http://schemas.microsoft.com/office/powerpoint/2010/main" val="1185725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anim calcmode="lin" valueType="num">
                                      <p:cBhvr additive="base">
                                        <p:cTn id="7"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5" end="5"/>
                                            </p:txEl>
                                          </p:spTgt>
                                        </p:tgtEl>
                                        <p:attrNameLst>
                                          <p:attrName>style.visibility</p:attrName>
                                        </p:attrNameLst>
                                      </p:cBhvr>
                                      <p:to>
                                        <p:strVal val="visible"/>
                                      </p:to>
                                    </p:set>
                                    <p:anim calcmode="lin" valueType="num">
                                      <p:cBhvr additive="base">
                                        <p:cTn id="11"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anim calcmode="lin" valueType="num">
                                      <p:cBhvr additive="base">
                                        <p:cTn id="15"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6" end="6"/>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anim calcmode="lin" valueType="num">
                                      <p:cBhvr additive="base">
                                        <p:cTn id="19"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anim calcmode="lin" valueType="num">
                                      <p:cBhvr additive="base">
                                        <p:cTn id="25"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10" end="10"/>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anim calcmode="lin" valueType="num">
                                      <p:cBhvr additive="base">
                                        <p:cTn id="29" dur="500" fill="hold"/>
                                        <p:tgtEl>
                                          <p:spTgt spid="8">
                                            <p:txEl>
                                              <p:pRg st="12" end="1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8">
                                            <p:txEl>
                                              <p:pRg st="14" end="14"/>
                                            </p:txEl>
                                          </p:spTgt>
                                        </p:tgtEl>
                                        <p:attrNameLst>
                                          <p:attrName>style.visibility</p:attrName>
                                        </p:attrNameLst>
                                      </p:cBhvr>
                                      <p:to>
                                        <p:strVal val="visible"/>
                                      </p:to>
                                    </p:set>
                                    <p:anim calcmode="lin" valueType="num">
                                      <p:cBhvr additive="base">
                                        <p:cTn id="35" dur="500" fill="hold"/>
                                        <p:tgtEl>
                                          <p:spTgt spid="8">
                                            <p:txEl>
                                              <p:pRg st="14" end="1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8">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6612" y="-37010"/>
            <a:ext cx="8384219" cy="533400"/>
          </a:xfrm>
        </p:spPr>
        <p:txBody>
          <a:bodyPr>
            <a:noAutofit/>
          </a:bodyPr>
          <a:lstStyle/>
          <a:p>
            <a:pPr algn="ctr"/>
            <a:r>
              <a:rPr lang="en-US" sz="4000" dirty="0"/>
              <a:t>Voltage Divider </a:t>
            </a:r>
            <a:r>
              <a:rPr lang="en-US" sz="2800" dirty="0">
                <a:sym typeface="Wingdings" panose="05000000000000000000" pitchFamily="2" charset="2"/>
              </a:rPr>
              <a:t></a:t>
            </a:r>
            <a:r>
              <a:rPr lang="en-US" sz="4000" dirty="0"/>
              <a:t> Two Resistors</a:t>
            </a:r>
          </a:p>
        </p:txBody>
      </p:sp>
      <mc:AlternateContent xmlns:mc="http://schemas.openxmlformats.org/markup-compatibility/2006" xmlns:a14="http://schemas.microsoft.com/office/drawing/2010/main">
        <mc:Choice Requires="a14">
          <p:sp>
            <p:nvSpPr>
              <p:cNvPr id="8" name="Rectangle 7"/>
              <p:cNvSpPr/>
              <p:nvPr/>
            </p:nvSpPr>
            <p:spPr>
              <a:xfrm>
                <a:off x="133350" y="582763"/>
                <a:ext cx="11906250" cy="6219395"/>
              </a:xfrm>
              <a:prstGeom prst="rect">
                <a:avLst/>
              </a:prstGeom>
              <a:solidFill>
                <a:schemeClr val="tx1">
                  <a:lumMod val="95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lvl="1">
                  <a:defRPr/>
                </a:pPr>
                <a14:m>
                  <m:oMathPara xmlns:m="http://schemas.openxmlformats.org/officeDocument/2006/math">
                    <m:oMathParaPr>
                      <m:jc m:val="left"/>
                    </m:oMathParaPr>
                    <m:oMath xmlns:m="http://schemas.openxmlformats.org/officeDocument/2006/math">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Voltage</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Divider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General</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Case</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Rn</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m:rPr>
                          <m:nor/>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v</m:t>
                      </m:r>
                      <m:r>
                        <m:rPr>
                          <m:nor/>
                        </m:rP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m:t>in</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Rn</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1+</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2+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RN</m:t>
                          </m:r>
                        </m:den>
                      </m:f>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Think of the above formula for series resistor circuits in terms of percentages,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with the total voltage drop across all of the resistors having to add up to 100% of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the applied voltage 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in</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457200" marR="0" lvl="1"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Two</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Resistor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Voltage</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Divider</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v</m:t>
                          </m:r>
                        </m:e>
                        <m:sub>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out</m:t>
                          </m:r>
                        </m:sub>
                      </m:sSub>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sub>
                      </m:sSub>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m:rPr>
                          <m:nor/>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v</m:t>
                      </m:r>
                      <m:r>
                        <m:rPr>
                          <m:nor/>
                        </m:rP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m:t>in</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den>
                      </m:f>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lvl="7" fontAlgn="base">
                  <a:spcBef>
                    <a:spcPct val="0"/>
                  </a:spcBef>
                  <a:spcAft>
                    <a:spcPct val="0"/>
                  </a:spcAft>
                  <a:defRPr/>
                </a:pPr>
                <a14:m>
                  <m:oMathPara xmlns:m="http://schemas.openxmlformats.org/officeDocument/2006/math">
                    <m:oMathParaPr>
                      <m:jc m:val="left"/>
                    </m:oMathParaPr>
                    <m:oMath xmlns:m="http://schemas.openxmlformats.org/officeDocument/2006/math">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nor/>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v</m:t>
                          </m:r>
                          <m:r>
                            <m:rPr>
                              <m:nor/>
                            </m:rP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m:t>out</m:t>
                          </m:r>
                        </m:num>
                        <m:den>
                          <m:r>
                            <m:rPr>
                              <m:nor/>
                            </m:rPr>
                            <a:rPr lang="en-US">
                              <a:solidFill>
                                <a:srgbClr val="000000"/>
                              </a:solidFill>
                              <a:latin typeface="Cambria Math" panose="02040503050406030204" pitchFamily="18" charset="0"/>
                            </a:rPr>
                            <m:t>v</m:t>
                          </m:r>
                          <m:r>
                            <m:rPr>
                              <m:nor/>
                            </m:rPr>
                            <a:rPr lang="en-US" baseline="-25000" dirty="0">
                              <a:solidFill>
                                <a:srgbClr val="000000"/>
                              </a:solidFill>
                              <a:latin typeface="Cambria Math" panose="02040503050406030204" pitchFamily="18" charset="0"/>
                              <a:ea typeface="Cambria Math" panose="02040503050406030204" pitchFamily="18" charset="0"/>
                            </a:rPr>
                            <m:t>in</m:t>
                          </m:r>
                        </m:den>
                      </m:f>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den>
                      </m:f>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Voltage</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Divider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Ratio</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For a given 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in</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value, we can generate the desired </a:t>
                </a:r>
                <a:r>
                  <a:rPr lang="en-US" dirty="0" err="1">
                    <a:solidFill>
                      <a:srgbClr val="000000"/>
                    </a:solidFill>
                    <a:latin typeface="Cambria Math" panose="02040503050406030204" pitchFamily="18" charset="0"/>
                    <a:ea typeface="Cambria Math" panose="02040503050406030204" pitchFamily="18" charset="0"/>
                  </a:rPr>
                  <a:t>v</a:t>
                </a:r>
                <a:r>
                  <a:rPr lang="en-US" baseline="-25000" dirty="0" err="1">
                    <a:solidFill>
                      <a:srgbClr val="000000"/>
                    </a:solidFill>
                    <a:latin typeface="Cambria Math" panose="02040503050406030204" pitchFamily="18" charset="0"/>
                    <a:ea typeface="Cambria Math" panose="02040503050406030204" pitchFamily="18" charset="0"/>
                  </a:rPr>
                  <a:t>out</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value by choosing the appropriate </a:t>
                </a:r>
                <a14:m>
                  <m:oMath xmlns:m="http://schemas.openxmlformats.org/officeDocument/2006/math">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den>
                    </m:f>
                  </m:oMath>
                </a14:m>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ratio.</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Commonly used technique to generate precision voltages from a reference voltage.</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lang="en-US" dirty="0">
                  <a:solidFill>
                    <a:srgbClr val="000000"/>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defRPr/>
                </a:pPr>
                <a:r>
                  <a:rPr lang="en-US" dirty="0">
                    <a:solidFill>
                      <a:srgbClr val="000000"/>
                    </a:solidFill>
                    <a:latin typeface="Cambria Math" panose="02040503050406030204" pitchFamily="18" charset="0"/>
                    <a:ea typeface="Cambria Math" panose="02040503050406030204" pitchFamily="18" charset="0"/>
                  </a:rPr>
                  <a:t>For example, if v</a:t>
                </a:r>
                <a:r>
                  <a:rPr lang="en-US" baseline="-25000" dirty="0">
                    <a:solidFill>
                      <a:srgbClr val="000000"/>
                    </a:solidFill>
                    <a:latin typeface="Cambria Math" panose="02040503050406030204" pitchFamily="18" charset="0"/>
                    <a:ea typeface="Cambria Math" panose="02040503050406030204" pitchFamily="18" charset="0"/>
                  </a:rPr>
                  <a:t>in</a:t>
                </a:r>
                <a:r>
                  <a:rPr lang="en-US" dirty="0">
                    <a:solidFill>
                      <a:srgbClr val="000000"/>
                    </a:solidFill>
                    <a:latin typeface="Cambria Math" panose="02040503050406030204" pitchFamily="18" charset="0"/>
                    <a:ea typeface="Cambria Math" panose="02040503050406030204" pitchFamily="18" charset="0"/>
                  </a:rPr>
                  <a:t> = 10 V, and we want </a:t>
                </a:r>
                <a:r>
                  <a:rPr lang="en-US" dirty="0" err="1">
                    <a:solidFill>
                      <a:srgbClr val="000000"/>
                    </a:solidFill>
                    <a:latin typeface="Cambria Math" panose="02040503050406030204" pitchFamily="18" charset="0"/>
                    <a:ea typeface="Cambria Math" panose="02040503050406030204" pitchFamily="18" charset="0"/>
                  </a:rPr>
                  <a:t>v</a:t>
                </a:r>
                <a:r>
                  <a:rPr lang="en-US" baseline="-25000" dirty="0" err="1">
                    <a:solidFill>
                      <a:srgbClr val="000000"/>
                    </a:solidFill>
                    <a:latin typeface="Cambria Math" panose="02040503050406030204" pitchFamily="18" charset="0"/>
                    <a:ea typeface="Cambria Math" panose="02040503050406030204" pitchFamily="18" charset="0"/>
                  </a:rPr>
                  <a:t>out</a:t>
                </a:r>
                <a:r>
                  <a:rPr lang="en-US" dirty="0">
                    <a:solidFill>
                      <a:srgbClr val="000000"/>
                    </a:solidFill>
                    <a:latin typeface="Cambria Math" panose="02040503050406030204" pitchFamily="18" charset="0"/>
                    <a:ea typeface="Cambria Math" panose="02040503050406030204" pitchFamily="18" charset="0"/>
                  </a:rPr>
                  <a:t> = 5 V, then choose the R2/(R1 + R2) ratio equal to 0.5, which is the case for any R1 = R2. So choose R1 = R2 = 1 k</a:t>
                </a:r>
                <a:r>
                  <a:rPr lang="el-GR" dirty="0">
                    <a:solidFill>
                      <a:srgbClr val="000000"/>
                    </a:solidFill>
                    <a:latin typeface="Cambria Math" panose="02040503050406030204" pitchFamily="18" charset="0"/>
                    <a:ea typeface="Cambria Math" panose="02040503050406030204" pitchFamily="18" charset="0"/>
                  </a:rPr>
                  <a:t>Ω</a:t>
                </a:r>
                <a:r>
                  <a:rPr lang="en-US" dirty="0">
                    <a:solidFill>
                      <a:srgbClr val="000000"/>
                    </a:solidFill>
                    <a:latin typeface="Cambria Math" panose="02040503050406030204" pitchFamily="18" charset="0"/>
                    <a:ea typeface="Cambria Math" panose="02040503050406030204" pitchFamily="18" charset="0"/>
                  </a:rPr>
                  <a:t>, and then we get </a:t>
                </a:r>
                <a:r>
                  <a:rPr lang="en-US" dirty="0" err="1">
                    <a:solidFill>
                      <a:srgbClr val="000000"/>
                    </a:solidFill>
                    <a:latin typeface="Cambria Math" panose="02040503050406030204" pitchFamily="18" charset="0"/>
                    <a:ea typeface="Cambria Math" panose="02040503050406030204" pitchFamily="18" charset="0"/>
                  </a:rPr>
                  <a:t>v</a:t>
                </a:r>
                <a:r>
                  <a:rPr lang="en-US" baseline="-25000" dirty="0" err="1">
                    <a:solidFill>
                      <a:srgbClr val="000000"/>
                    </a:solidFill>
                    <a:latin typeface="Cambria Math" panose="02040503050406030204" pitchFamily="18" charset="0"/>
                    <a:ea typeface="Cambria Math" panose="02040503050406030204" pitchFamily="18" charset="0"/>
                  </a:rPr>
                  <a:t>out</a:t>
                </a:r>
                <a:r>
                  <a:rPr lang="en-US" dirty="0">
                    <a:solidFill>
                      <a:srgbClr val="000000"/>
                    </a:solidFill>
                    <a:latin typeface="Cambria Math" panose="02040503050406030204" pitchFamily="18" charset="0"/>
                    <a:ea typeface="Cambria Math" panose="02040503050406030204" pitchFamily="18" charset="0"/>
                  </a:rPr>
                  <a:t> = 5.0 V for v</a:t>
                </a:r>
                <a:r>
                  <a:rPr lang="en-US" baseline="-25000" dirty="0">
                    <a:solidFill>
                      <a:srgbClr val="000000"/>
                    </a:solidFill>
                    <a:latin typeface="Cambria Math" panose="02040503050406030204" pitchFamily="18" charset="0"/>
                    <a:ea typeface="Cambria Math" panose="02040503050406030204" pitchFamily="18" charset="0"/>
                  </a:rPr>
                  <a:t>in</a:t>
                </a:r>
                <a:r>
                  <a:rPr lang="en-US" dirty="0">
                    <a:solidFill>
                      <a:srgbClr val="000000"/>
                    </a:solidFill>
                    <a:latin typeface="Cambria Math" panose="02040503050406030204" pitchFamily="18" charset="0"/>
                    <a:ea typeface="Cambria Math" panose="02040503050406030204" pitchFamily="18" charset="0"/>
                  </a:rPr>
                  <a:t> = 10 V.</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The voltage divider formulas only apply for series circuits, which for the two resistor circuit shown above, implies that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i</a:t>
                </a:r>
                <a:r>
                  <a:rPr kumimoji="0" 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out</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equals 0 A.</a:t>
                </a:r>
              </a:p>
            </p:txBody>
          </p:sp>
        </mc:Choice>
        <mc:Fallback xmlns="">
          <p:sp>
            <p:nvSpPr>
              <p:cNvPr id="8" name="Rectangle 7"/>
              <p:cNvSpPr>
                <a:spLocks noRot="1" noChangeAspect="1" noMove="1" noResize="1" noEditPoints="1" noAdjustHandles="1" noChangeArrowheads="1" noChangeShapeType="1" noTextEdit="1"/>
              </p:cNvSpPr>
              <p:nvPr/>
            </p:nvSpPr>
            <p:spPr>
              <a:xfrm>
                <a:off x="133350" y="582763"/>
                <a:ext cx="11906250" cy="6219395"/>
              </a:xfrm>
              <a:prstGeom prst="rect">
                <a:avLst/>
              </a:prstGeom>
              <a:blipFill>
                <a:blip r:embed="rId3"/>
                <a:stretch>
                  <a:fillRect l="-255" b="-97"/>
                </a:stretch>
              </a:blipFill>
            </p:spPr>
            <p:txBody>
              <a:bodyPr/>
              <a:lstStyle/>
              <a:p>
                <a:r>
                  <a:rPr lang="en-US">
                    <a:noFill/>
                  </a:rPr>
                  <a:t> </a:t>
                </a:r>
              </a:p>
            </p:txBody>
          </p:sp>
        </mc:Fallback>
      </mc:AlternateContent>
      <p:pic>
        <p:nvPicPr>
          <p:cNvPr id="6" name="Picture 5" descr="Diagram&#10;&#10;Description automatically generated">
            <a:extLst>
              <a:ext uri="{FF2B5EF4-FFF2-40B4-BE49-F238E27FC236}">
                <a16:creationId xmlns:a16="http://schemas.microsoft.com/office/drawing/2014/main" id="{30E8D42A-A0C2-4362-A75F-1F36992085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0075" y="630388"/>
            <a:ext cx="3750048" cy="2909291"/>
          </a:xfrm>
          <a:prstGeom prst="rect">
            <a:avLst/>
          </a:prstGeom>
        </p:spPr>
      </p:pic>
    </p:spTree>
    <p:extLst>
      <p:ext uri="{BB962C8B-B14F-4D97-AF65-F5344CB8AC3E}">
        <p14:creationId xmlns:p14="http://schemas.microsoft.com/office/powerpoint/2010/main" val="61009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6" end="6"/>
                                            </p:txEl>
                                          </p:spTgt>
                                        </p:tgtEl>
                                        <p:attrNameLst>
                                          <p:attrName>style.visibility</p:attrName>
                                        </p:attrNameLst>
                                      </p:cBhvr>
                                      <p:to>
                                        <p:strVal val="visible"/>
                                      </p:to>
                                    </p:set>
                                    <p:anim calcmode="lin" valueType="num">
                                      <p:cBhvr additive="base">
                                        <p:cTn id="7"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8" end="8"/>
                                            </p:txEl>
                                          </p:spTgt>
                                        </p:tgtEl>
                                        <p:attrNameLst>
                                          <p:attrName>style.visibility</p:attrName>
                                        </p:attrNameLst>
                                      </p:cBhvr>
                                      <p:to>
                                        <p:strVal val="visible"/>
                                      </p:to>
                                    </p:set>
                                    <p:anim calcmode="lin" valueType="num">
                                      <p:cBhvr additive="base">
                                        <p:cTn id="11"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xEl>
                                              <p:pRg st="10" end="10"/>
                                            </p:txEl>
                                          </p:spTgt>
                                        </p:tgtEl>
                                        <p:attrNameLst>
                                          <p:attrName>style.visibility</p:attrName>
                                        </p:attrNameLst>
                                      </p:cBhvr>
                                      <p:to>
                                        <p:strVal val="visible"/>
                                      </p:to>
                                    </p:set>
                                    <p:anim calcmode="lin" valueType="num">
                                      <p:cBhvr additive="base">
                                        <p:cTn id="17"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10" end="10"/>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
                                            <p:txEl>
                                              <p:pRg st="12" end="12"/>
                                            </p:txEl>
                                          </p:spTgt>
                                        </p:tgtEl>
                                        <p:attrNameLst>
                                          <p:attrName>style.visibility</p:attrName>
                                        </p:attrNameLst>
                                      </p:cBhvr>
                                      <p:to>
                                        <p:strVal val="visible"/>
                                      </p:to>
                                    </p:set>
                                    <p:anim calcmode="lin" valueType="num">
                                      <p:cBhvr additive="base">
                                        <p:cTn id="21" dur="500" fill="hold"/>
                                        <p:tgtEl>
                                          <p:spTgt spid="8">
                                            <p:txEl>
                                              <p:pRg st="12" end="1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
                                            <p:txEl>
                                              <p:pRg st="14" end="14"/>
                                            </p:txEl>
                                          </p:spTgt>
                                        </p:tgtEl>
                                        <p:attrNameLst>
                                          <p:attrName>style.visibility</p:attrName>
                                        </p:attrNameLst>
                                      </p:cBhvr>
                                      <p:to>
                                        <p:strVal val="visible"/>
                                      </p:to>
                                    </p:set>
                                    <p:anim calcmode="lin" valueType="num">
                                      <p:cBhvr additive="base">
                                        <p:cTn id="27" dur="500" fill="hold"/>
                                        <p:tgtEl>
                                          <p:spTgt spid="8">
                                            <p:txEl>
                                              <p:pRg st="14" end="1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
                                            <p:txEl>
                                              <p:pRg st="14" end="1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8">
                                            <p:txEl>
                                              <p:pRg st="16" end="16"/>
                                            </p:txEl>
                                          </p:spTgt>
                                        </p:tgtEl>
                                        <p:attrNameLst>
                                          <p:attrName>style.visibility</p:attrName>
                                        </p:attrNameLst>
                                      </p:cBhvr>
                                      <p:to>
                                        <p:strVal val="visible"/>
                                      </p:to>
                                    </p:set>
                                    <p:anim calcmode="lin" valueType="num">
                                      <p:cBhvr additive="base">
                                        <p:cTn id="31" dur="500" fill="hold"/>
                                        <p:tgtEl>
                                          <p:spTgt spid="8">
                                            <p:txEl>
                                              <p:pRg st="16" end="1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4110" y="17756"/>
            <a:ext cx="8012478" cy="533400"/>
          </a:xfrm>
        </p:spPr>
        <p:txBody>
          <a:bodyPr>
            <a:noAutofit/>
          </a:bodyPr>
          <a:lstStyle/>
          <a:p>
            <a:pPr algn="ctr"/>
            <a:r>
              <a:rPr lang="en-US" dirty="0"/>
              <a:t>Two Resistor Voltage Divider Application</a:t>
            </a:r>
          </a:p>
        </p:txBody>
      </p:sp>
      <mc:AlternateContent xmlns:mc="http://schemas.openxmlformats.org/markup-compatibility/2006" xmlns:a14="http://schemas.microsoft.com/office/drawing/2010/main">
        <mc:Choice Requires="a14">
          <p:sp>
            <p:nvSpPr>
              <p:cNvPr id="8" name="Rectangle 7"/>
              <p:cNvSpPr/>
              <p:nvPr/>
            </p:nvSpPr>
            <p:spPr>
              <a:xfrm>
                <a:off x="265814" y="643645"/>
                <a:ext cx="11772306" cy="6101286"/>
              </a:xfrm>
              <a:prstGeom prst="rect">
                <a:avLst/>
              </a:prstGeom>
              <a:solidFill>
                <a:schemeClr val="tx1">
                  <a:lumMod val="95000"/>
                </a:schemeClr>
              </a:solidFill>
              <a:ln w="38100" cmpd="thickThin">
                <a:solidFill>
                  <a:schemeClr val="accent1"/>
                </a:solidFill>
              </a:ln>
            </p:spPr>
            <p:txBody>
              <a:bodyPr wrap="square">
                <a:spAutoFit/>
              </a:bodyPr>
              <a:lstStyle/>
              <a:p>
                <a:pPr marL="285750" marR="0" lvl="0" indent="-28575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A microcontroller capable of measuring voltages up to 5.0 V is to measure the voltage </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of a rechargeable battery pack having a maximum voltage of 7.5 V. Since 7.5 V is greater </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than 5.0 V, a voltage divider is necessary in order to maintain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meas</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 5.0 V. Determine the</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R1 and R2 values necessary such that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meas</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 5.0 V for a maximum battery voltage of 7.5 V.</a:t>
                </a:r>
              </a:p>
              <a:p>
                <a:pPr marL="285750" marR="0" lvl="0" indent="-28575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457200" marR="0" lvl="1"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meas</m:t>
                          </m:r>
                        </m:sub>
                      </m:sSub>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bat</m:t>
                              </m:r>
                            </m:sub>
                          </m:s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num>
                        <m:den>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den>
                      </m:f>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meas</m:t>
                              </m:r>
                            </m:sub>
                          </m:sSub>
                        </m:num>
                        <m:den>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bat</m:t>
                              </m:r>
                            </m:sub>
                          </m:sSub>
                        </m:den>
                      </m:f>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num>
                        <m:den>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den>
                      </m:f>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bat</m:t>
                              </m:r>
                            </m:sub>
                          </m:sSub>
                        </m:num>
                        <m:den>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meas</m:t>
                              </m:r>
                            </m:sub>
                          </m:sSub>
                        </m:den>
                      </m:f>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num>
                        <m:den>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den>
                      </m:f>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For</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bat</m:t>
                          </m:r>
                        </m:sub>
                      </m:sSub>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=7.5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want</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meas</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5.0 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oMath>
                  </m:oMathPara>
                </a14:m>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457200" marR="0" lvl="1"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457200" marR="0" lvl="1"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7.5 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num>
                        <m:den>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5.0 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den>
                      </m:f>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1.5.   1.5=</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num>
                        <m:den>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den>
                      </m:f>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num>
                        <m:den>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den>
                      </m:f>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num>
                        <m:den>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den>
                      </m:f>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num>
                        <m:den>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den>
                      </m:f>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  1.5=</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num>
                        <m:den>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den>
                      </m:f>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+1.   </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num>
                        <m:den>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den>
                      </m:f>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=0.5.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1=(0.5)</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oMath>
                  </m:oMathPara>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Want R1 = (0.5)R2. There are many standard 5% resistor combinations that would work, so we just need to choose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reasonable values. In this circuit, would like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R1</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 =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R2</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 &lt; 5 mA to minimize battery drain, so choose R1 + R2 &gt; 1.5 k</a:t>
                </a:r>
                <a:r>
                  <a:rPr kumimoji="0" lang="el-GR"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Ω</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I’ll choose R2 = 2.0 k</a:t>
                </a:r>
                <a:r>
                  <a:rPr kumimoji="0" lang="el-GR"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Ω</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 and R1 = 1.0 k</a:t>
                </a:r>
                <a:r>
                  <a:rPr kumimoji="0" lang="el-GR"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Ω</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endParaRPr>
              </a:p>
              <a:p>
                <a:pPr marL="457200" marR="0" lvl="1"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Check</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meas</m:t>
                          </m:r>
                        </m:sub>
                      </m:s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7.5 </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d>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num>
                        <m:den>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den>
                      </m:f>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7.5 </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d>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2.0 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k</m:t>
                              </m:r>
                              <m:r>
                                <a:rPr kumimoji="0" lang="el-GR"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Ω</m:t>
                              </m:r>
                            </m:e>
                          </m:d>
                        </m:num>
                        <m:den>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3.0 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k</m:t>
                          </m:r>
                          <m:r>
                            <a:rPr kumimoji="0" lang="el-GR"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Ω</m:t>
                          </m:r>
                        </m:den>
                      </m:f>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7.5 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d>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0.667</m:t>
                          </m:r>
                        </m:e>
                      </m:d>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=5.0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oMath>
                  </m:oMathPara>
                </a14:m>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Cambria Math" panose="02040503050406030204" pitchFamily="18" charset="0"/>
                    <a:cs typeface="Times New Roman" panose="02020603050405020304" pitchFamily="18" charset="0"/>
                  </a:rPr>
                  <a:t>The microcontroller measurement code would need to scale </a:t>
                </a:r>
                <a:r>
                  <a:rPr kumimoji="0" lang="en-US" sz="1800" b="0" i="0" u="none" strike="noStrike" kern="1200" cap="none" spc="0" normalizeH="0" baseline="0" noProof="0" dirty="0" err="1">
                    <a:ln>
                      <a:noFill/>
                    </a:ln>
                    <a:solidFill>
                      <a:prstClr val="black"/>
                    </a:solidFill>
                    <a:effectLst/>
                    <a:uLnTx/>
                    <a:uFillTx/>
                    <a:latin typeface="Cambria" panose="02040503050406030204"/>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panose="02040503050406030204"/>
                    <a:ea typeface="Cambria Math" panose="02040503050406030204" pitchFamily="18" charset="0"/>
                    <a:cs typeface="Times New Roman" panose="02020603050405020304" pitchFamily="18" charset="0"/>
                  </a:rPr>
                  <a:t>meas</a:t>
                </a:r>
                <a:r>
                  <a:rPr kumimoji="0" lang="en-US" sz="1800" b="0" i="0" u="none" strike="noStrike" kern="1200" cap="none" spc="0" normalizeH="0" baseline="0" noProof="0" dirty="0">
                    <a:ln>
                      <a:noFill/>
                    </a:ln>
                    <a:solidFill>
                      <a:prstClr val="black"/>
                    </a:solidFill>
                    <a:effectLst/>
                    <a:uLnTx/>
                    <a:uFillTx/>
                    <a:latin typeface="Cambria" panose="02040503050406030204"/>
                    <a:ea typeface="Cambria Math" panose="02040503050406030204" pitchFamily="18" charset="0"/>
                    <a:cs typeface="Times New Roman" panose="02020603050405020304" pitchFamily="18" charset="0"/>
                  </a:rPr>
                  <a:t> by </a:t>
                </a:r>
                <a14:m>
                  <m:oMath xmlns:m="http://schemas.openxmlformats.org/officeDocument/2006/math">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num>
                      <m:den>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den>
                    </m:f>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=1.5,</m:t>
                    </m:r>
                  </m:oMath>
                </a14:m>
                <a:r>
                  <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rPr>
                  <a:t> to then report the actual measured battery voltage. The scale factor of 1.5 applies to all voltages measured from this voltage divider.</a:t>
                </a:r>
              </a:p>
            </p:txBody>
          </p:sp>
        </mc:Choice>
        <mc:Fallback xmlns="">
          <p:sp>
            <p:nvSpPr>
              <p:cNvPr id="8" name="Rectangle 7"/>
              <p:cNvSpPr>
                <a:spLocks noRot="1" noChangeAspect="1" noMove="1" noResize="1" noEditPoints="1" noAdjustHandles="1" noChangeArrowheads="1" noChangeShapeType="1" noTextEdit="1"/>
              </p:cNvSpPr>
              <p:nvPr/>
            </p:nvSpPr>
            <p:spPr>
              <a:xfrm>
                <a:off x="265814" y="643645"/>
                <a:ext cx="11772306" cy="6101286"/>
              </a:xfrm>
              <a:prstGeom prst="rect">
                <a:avLst/>
              </a:prstGeom>
              <a:blipFill>
                <a:blip r:embed="rId2"/>
                <a:stretch>
                  <a:fillRect l="-310" t="-398" r="-516" b="-398"/>
                </a:stretch>
              </a:blipFill>
              <a:ln w="38100" cmpd="thickThin">
                <a:solidFill>
                  <a:schemeClr val="accent1"/>
                </a:solidFill>
              </a:ln>
            </p:spPr>
            <p:txBody>
              <a:bodyPr/>
              <a:lstStyle/>
              <a:p>
                <a:r>
                  <a:rPr lang="en-US">
                    <a:noFill/>
                  </a:rPr>
                  <a:t> </a:t>
                </a:r>
              </a:p>
            </p:txBody>
          </p:sp>
        </mc:Fallback>
      </mc:AlternateContent>
      <p:pic>
        <p:nvPicPr>
          <p:cNvPr id="10" name="Picture 9">
            <a:extLst>
              <a:ext uri="{FF2B5EF4-FFF2-40B4-BE49-F238E27FC236}">
                <a16:creationId xmlns:a16="http://schemas.microsoft.com/office/drawing/2014/main" id="{39493A54-83E8-44BB-AA00-E52BFA0D184C}"/>
              </a:ext>
            </a:extLst>
          </p:cNvPr>
          <p:cNvPicPr>
            <a:picLocks noChangeAspect="1"/>
          </p:cNvPicPr>
          <p:nvPr/>
        </p:nvPicPr>
        <p:blipFill>
          <a:blip r:embed="rId3"/>
          <a:stretch>
            <a:fillRect/>
          </a:stretch>
        </p:blipFill>
        <p:spPr>
          <a:xfrm>
            <a:off x="9959794" y="707439"/>
            <a:ext cx="1998291" cy="2865100"/>
          </a:xfrm>
          <a:prstGeom prst="rect">
            <a:avLst/>
          </a:prstGeom>
        </p:spPr>
      </p:pic>
      <p:sp>
        <p:nvSpPr>
          <p:cNvPr id="3" name="TextBox 2">
            <a:extLst>
              <a:ext uri="{FF2B5EF4-FFF2-40B4-BE49-F238E27FC236}">
                <a16:creationId xmlns:a16="http://schemas.microsoft.com/office/drawing/2014/main" id="{5A2724BE-861D-472C-8077-8AEE437452C2}"/>
              </a:ext>
            </a:extLst>
          </p:cNvPr>
          <p:cNvSpPr txBox="1"/>
          <p:nvPr/>
        </p:nvSpPr>
        <p:spPr>
          <a:xfrm>
            <a:off x="9366324" y="5051394"/>
            <a:ext cx="1592615" cy="369332"/>
          </a:xfrm>
          <a:prstGeom prst="rect">
            <a:avLst/>
          </a:prstGeom>
          <a:noFill/>
        </p:spPr>
        <p:txBody>
          <a:bodyPr wrap="none" rtlCol="0">
            <a:spAutoFit/>
          </a:bodyPr>
          <a:lstStyle/>
          <a:p>
            <a:r>
              <a:rPr lang="en-US" dirty="0">
                <a:solidFill>
                  <a:schemeClr val="bg1"/>
                </a:solidFill>
                <a:latin typeface="+mn-lt"/>
              </a:rPr>
              <a:t>Poll Questions</a:t>
            </a:r>
          </a:p>
        </p:txBody>
      </p:sp>
    </p:spTree>
    <p:extLst>
      <p:ext uri="{BB962C8B-B14F-4D97-AF65-F5344CB8AC3E}">
        <p14:creationId xmlns:p14="http://schemas.microsoft.com/office/powerpoint/2010/main" val="222015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anim calcmode="lin" valueType="num">
                                      <p:cBhvr additive="base">
                                        <p:cTn id="7"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5" end="5"/>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7" end="7"/>
                                            </p:txEl>
                                          </p:spTgt>
                                        </p:tgtEl>
                                        <p:attrNameLst>
                                          <p:attrName>style.visibility</p:attrName>
                                        </p:attrNameLst>
                                      </p:cBhvr>
                                      <p:to>
                                        <p:strVal val="visible"/>
                                      </p:to>
                                    </p:set>
                                    <p:anim calcmode="lin" valueType="num">
                                      <p:cBhvr additive="base">
                                        <p:cTn id="11"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xEl>
                                              <p:pRg st="9" end="9"/>
                                            </p:txEl>
                                          </p:spTgt>
                                        </p:tgtEl>
                                        <p:attrNameLst>
                                          <p:attrName>style.visibility</p:attrName>
                                        </p:attrNameLst>
                                      </p:cBhvr>
                                      <p:to>
                                        <p:strVal val="visible"/>
                                      </p:to>
                                    </p:set>
                                    <p:anim calcmode="lin" valueType="num">
                                      <p:cBhvr additive="base">
                                        <p:cTn id="17"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9" end="9"/>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
                                            <p:txEl>
                                              <p:pRg st="10" end="10"/>
                                            </p:txEl>
                                          </p:spTgt>
                                        </p:tgtEl>
                                        <p:attrNameLst>
                                          <p:attrName>style.visibility</p:attrName>
                                        </p:attrNameLst>
                                      </p:cBhvr>
                                      <p:to>
                                        <p:strVal val="visible"/>
                                      </p:to>
                                    </p:set>
                                    <p:anim calcmode="lin" valueType="num">
                                      <p:cBhvr additive="base">
                                        <p:cTn id="21"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10" end="10"/>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8">
                                            <p:txEl>
                                              <p:pRg st="12" end="12"/>
                                            </p:txEl>
                                          </p:spTgt>
                                        </p:tgtEl>
                                        <p:attrNameLst>
                                          <p:attrName>style.visibility</p:attrName>
                                        </p:attrNameLst>
                                      </p:cBhvr>
                                      <p:to>
                                        <p:strVal val="visible"/>
                                      </p:to>
                                    </p:set>
                                    <p:anim calcmode="lin" valueType="num">
                                      <p:cBhvr additive="base">
                                        <p:cTn id="25" dur="500" fill="hold"/>
                                        <p:tgtEl>
                                          <p:spTgt spid="8">
                                            <p:txEl>
                                              <p:pRg st="12" end="1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14" end="14"/>
                                            </p:txEl>
                                          </p:spTgt>
                                        </p:tgtEl>
                                        <p:attrNameLst>
                                          <p:attrName>style.visibility</p:attrName>
                                        </p:attrNameLst>
                                      </p:cBhvr>
                                      <p:to>
                                        <p:strVal val="visible"/>
                                      </p:to>
                                    </p:set>
                                    <p:anim calcmode="lin" valueType="num">
                                      <p:cBhvr additive="base">
                                        <p:cTn id="31" dur="500" fill="hold"/>
                                        <p:tgtEl>
                                          <p:spTgt spid="8">
                                            <p:txEl>
                                              <p:pRg st="14" end="1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anim calcmode="lin" valueType="num">
                                      <p:cBhvr additive="base">
                                        <p:cTn id="37" dur="500" fill="hold"/>
                                        <p:tgtEl>
                                          <p:spTgt spid="8">
                                            <p:txEl>
                                              <p:pRg st="16" end="1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additive="base">
                                        <p:cTn id="43" dur="500" fill="hold"/>
                                        <p:tgtEl>
                                          <p:spTgt spid="3"/>
                                        </p:tgtEl>
                                        <p:attrNameLst>
                                          <p:attrName>ppt_x</p:attrName>
                                        </p:attrNameLst>
                                      </p:cBhvr>
                                      <p:tavLst>
                                        <p:tav tm="0">
                                          <p:val>
                                            <p:strVal val="#ppt_x"/>
                                          </p:val>
                                        </p:tav>
                                        <p:tav tm="100000">
                                          <p:val>
                                            <p:strVal val="#ppt_x"/>
                                          </p:val>
                                        </p:tav>
                                      </p:tavLst>
                                    </p:anim>
                                    <p:anim calcmode="lin" valueType="num">
                                      <p:cBhvr additive="base">
                                        <p:cTn id="4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7127" y="44390"/>
            <a:ext cx="9144000" cy="533400"/>
          </a:xfrm>
        </p:spPr>
        <p:txBody>
          <a:bodyPr>
            <a:noAutofit/>
          </a:bodyPr>
          <a:lstStyle/>
          <a:p>
            <a:pPr algn="ctr"/>
            <a:r>
              <a:rPr lang="en-US" sz="4000" dirty="0"/>
              <a:t>Parallel Resistors Example</a:t>
            </a:r>
          </a:p>
        </p:txBody>
      </p:sp>
      <p:sp>
        <p:nvSpPr>
          <p:cNvPr id="8" name="Rectangle 7"/>
          <p:cNvSpPr/>
          <p:nvPr/>
        </p:nvSpPr>
        <p:spPr>
          <a:xfrm>
            <a:off x="603682" y="779425"/>
            <a:ext cx="11248007" cy="5909310"/>
          </a:xfrm>
          <a:prstGeom prst="rect">
            <a:avLst/>
          </a:prstGeom>
          <a:solidFill>
            <a:schemeClr val="tx1">
              <a:lumMod val="95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For series circuit below what is i</a:t>
            </a:r>
            <a:r>
              <a:rPr lang="en-US" baseline="-25000" dirty="0">
                <a:solidFill>
                  <a:schemeClr val="bg1"/>
                </a:solidFill>
                <a:latin typeface="Cambria Math" panose="02040503050406030204" pitchFamily="18" charset="0"/>
                <a:ea typeface="Cambria Math" panose="02040503050406030204" pitchFamily="18" charset="0"/>
              </a:rPr>
              <a:t>R1</a:t>
            </a:r>
            <a:r>
              <a:rPr lang="en-US" dirty="0">
                <a:solidFill>
                  <a:schemeClr val="bg1"/>
                </a:solidFill>
                <a:latin typeface="Cambria Math" panose="02040503050406030204" pitchFamily="18" charset="0"/>
                <a:ea typeface="Cambria Math" panose="02040503050406030204" pitchFamily="18" charset="0"/>
              </a:rPr>
              <a:t>?</a:t>
            </a:r>
          </a:p>
          <a:p>
            <a:pPr lvl="0"/>
            <a:endParaRPr lang="en-US" dirty="0">
              <a:solidFill>
                <a:schemeClr val="bg1"/>
              </a:solidFill>
              <a:latin typeface="Cambria Math" panose="02040503050406030204" pitchFamily="18" charset="0"/>
              <a:ea typeface="Cambria Math" panose="02040503050406030204" pitchFamily="18" charset="0"/>
            </a:endParaRPr>
          </a:p>
          <a:p>
            <a:pPr lvl="0"/>
            <a:endParaRPr lang="en-US" dirty="0">
              <a:solidFill>
                <a:schemeClr val="bg1"/>
              </a:solidFill>
              <a:latin typeface="Cambria Math" panose="02040503050406030204" pitchFamily="18" charset="0"/>
              <a:ea typeface="Cambria Math" panose="02040503050406030204" pitchFamily="18" charset="0"/>
            </a:endParaRPr>
          </a:p>
          <a:p>
            <a:pPr lvl="0"/>
            <a:r>
              <a:rPr lang="en-US" dirty="0">
                <a:solidFill>
                  <a:schemeClr val="bg1"/>
                </a:solidFill>
                <a:latin typeface="Cambria Math" panose="02040503050406030204" pitchFamily="18" charset="0"/>
                <a:ea typeface="Cambria Math" panose="02040503050406030204" pitchFamily="18" charset="0"/>
              </a:rPr>
              <a:t>i</a:t>
            </a:r>
            <a:r>
              <a:rPr lang="en-US" baseline="-25000" dirty="0">
                <a:solidFill>
                  <a:schemeClr val="bg1"/>
                </a:solidFill>
                <a:latin typeface="Cambria Math" panose="02040503050406030204" pitchFamily="18" charset="0"/>
                <a:ea typeface="Cambria Math" panose="02040503050406030204" pitchFamily="18" charset="0"/>
              </a:rPr>
              <a:t>R1</a:t>
            </a:r>
            <a:r>
              <a:rPr lang="en-US" dirty="0">
                <a:solidFill>
                  <a:schemeClr val="bg1"/>
                </a:solidFill>
                <a:latin typeface="Cambria Math" panose="02040503050406030204" pitchFamily="18" charset="0"/>
                <a:ea typeface="Cambria Math" panose="02040503050406030204" pitchFamily="18" charset="0"/>
              </a:rPr>
              <a:t> = i</a:t>
            </a:r>
            <a:r>
              <a:rPr lang="en-US" baseline="-25000" dirty="0">
                <a:solidFill>
                  <a:schemeClr val="bg1"/>
                </a:solidFill>
                <a:latin typeface="Cambria Math" panose="02040503050406030204" pitchFamily="18" charset="0"/>
                <a:ea typeface="Cambria Math" panose="02040503050406030204" pitchFamily="18" charset="0"/>
              </a:rPr>
              <a:t>s</a:t>
            </a:r>
            <a:r>
              <a:rPr lang="en-US" dirty="0">
                <a:solidFill>
                  <a:schemeClr val="bg1"/>
                </a:solidFill>
                <a:latin typeface="Cambria Math" panose="02040503050406030204" pitchFamily="18" charset="0"/>
                <a:ea typeface="Cambria Math" panose="02040503050406030204" pitchFamily="18" charset="0"/>
              </a:rPr>
              <a:t> = v</a:t>
            </a:r>
            <a:r>
              <a:rPr lang="en-US" baseline="-25000" dirty="0">
                <a:solidFill>
                  <a:schemeClr val="bg1"/>
                </a:solidFill>
                <a:latin typeface="Cambria Math" panose="02040503050406030204" pitchFamily="18" charset="0"/>
                <a:ea typeface="Cambria Math" panose="02040503050406030204" pitchFamily="18" charset="0"/>
              </a:rPr>
              <a:t>s</a:t>
            </a:r>
            <a:r>
              <a:rPr lang="en-US" dirty="0">
                <a:solidFill>
                  <a:schemeClr val="bg1"/>
                </a:solidFill>
                <a:latin typeface="Cambria Math" panose="02040503050406030204" pitchFamily="18" charset="0"/>
                <a:ea typeface="Cambria Math" panose="02040503050406030204" pitchFamily="18" charset="0"/>
              </a:rPr>
              <a:t>/R1 = (1 V)/(1 k</a:t>
            </a:r>
            <a:r>
              <a:rPr lang="el-GR" dirty="0">
                <a:solidFill>
                  <a:schemeClr val="bg1"/>
                </a:solidFill>
                <a:latin typeface="Cambria Math" panose="02040503050406030204" pitchFamily="18" charset="0"/>
                <a:ea typeface="Cambria Math" panose="02040503050406030204" pitchFamily="18" charset="0"/>
              </a:rPr>
              <a:t>Ω</a:t>
            </a:r>
            <a:r>
              <a:rPr lang="en-US" dirty="0">
                <a:solidFill>
                  <a:schemeClr val="bg1"/>
                </a:solidFill>
                <a:latin typeface="Cambria Math" panose="02040503050406030204" pitchFamily="18" charset="0"/>
                <a:ea typeface="Cambria Math" panose="02040503050406030204" pitchFamily="18" charset="0"/>
              </a:rPr>
              <a:t>) = 1 mA.</a:t>
            </a:r>
          </a:p>
          <a:p>
            <a:pPr lvl="0"/>
            <a:endParaRPr lang="en-US" dirty="0">
              <a:solidFill>
                <a:schemeClr val="bg1"/>
              </a:solidFill>
              <a:latin typeface="Cambria Math" panose="02040503050406030204" pitchFamily="18" charset="0"/>
              <a:ea typeface="Cambria Math" panose="02040503050406030204" pitchFamily="18" charset="0"/>
            </a:endParaRPr>
          </a:p>
          <a:p>
            <a:pPr lvl="0"/>
            <a:endParaRPr lang="en-US" dirty="0">
              <a:solidFill>
                <a:schemeClr val="bg1"/>
              </a:solidFill>
              <a:latin typeface="Cambria Math" panose="02040503050406030204" pitchFamily="18" charset="0"/>
              <a:ea typeface="Cambria Math" panose="02040503050406030204" pitchFamily="18" charset="0"/>
            </a:endParaRPr>
          </a:p>
          <a:p>
            <a:pPr lvl="0"/>
            <a:endParaRPr lang="en-US" dirty="0">
              <a:solidFill>
                <a:schemeClr val="bg1"/>
              </a:solidFill>
              <a:latin typeface="Cambria Math" panose="02040503050406030204" pitchFamily="18" charset="0"/>
              <a:ea typeface="Cambria Math" panose="02040503050406030204" pitchFamily="18" charset="0"/>
            </a:endParaRPr>
          </a:p>
          <a:p>
            <a:pPr lvl="0"/>
            <a:endParaRPr lang="en-US" dirty="0">
              <a:solidFill>
                <a:schemeClr val="bg1"/>
              </a:solidFill>
              <a:latin typeface="Cambria Math" panose="02040503050406030204" pitchFamily="18" charset="0"/>
              <a:ea typeface="Cambria Math" panose="02040503050406030204" pitchFamily="18" charset="0"/>
            </a:endParaRPr>
          </a:p>
          <a:p>
            <a:pPr lvl="0"/>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For parallel circuit below what is i</a:t>
            </a:r>
            <a:r>
              <a:rPr lang="en-US" baseline="-25000" dirty="0">
                <a:solidFill>
                  <a:schemeClr val="bg1"/>
                </a:solidFill>
                <a:latin typeface="Cambria Math" panose="02040503050406030204" pitchFamily="18" charset="0"/>
                <a:ea typeface="Cambria Math" panose="02040503050406030204" pitchFamily="18" charset="0"/>
              </a:rPr>
              <a:t>R1</a:t>
            </a:r>
            <a:r>
              <a:rPr lang="en-US" dirty="0">
                <a:solidFill>
                  <a:schemeClr val="bg1"/>
                </a:solidFill>
                <a:latin typeface="Cambria Math" panose="02040503050406030204" pitchFamily="18" charset="0"/>
                <a:ea typeface="Cambria Math" panose="02040503050406030204" pitchFamily="18" charset="0"/>
              </a:rPr>
              <a:t>, i</a:t>
            </a:r>
            <a:r>
              <a:rPr lang="en-US" baseline="-25000" dirty="0">
                <a:solidFill>
                  <a:schemeClr val="bg1"/>
                </a:solidFill>
                <a:latin typeface="Cambria Math" panose="02040503050406030204" pitchFamily="18" charset="0"/>
                <a:ea typeface="Cambria Math" panose="02040503050406030204" pitchFamily="18" charset="0"/>
              </a:rPr>
              <a:t>R2</a:t>
            </a:r>
            <a:r>
              <a:rPr lang="en-US" dirty="0">
                <a:solidFill>
                  <a:schemeClr val="bg1"/>
                </a:solidFill>
                <a:latin typeface="Cambria Math" panose="02040503050406030204" pitchFamily="18" charset="0"/>
                <a:ea typeface="Cambria Math" panose="02040503050406030204" pitchFamily="18" charset="0"/>
              </a:rPr>
              <a:t>, and </a:t>
            </a:r>
            <a:r>
              <a:rPr lang="en-US" dirty="0" err="1">
                <a:solidFill>
                  <a:schemeClr val="bg1"/>
                </a:solidFill>
                <a:latin typeface="Cambria Math" panose="02040503050406030204" pitchFamily="18" charset="0"/>
                <a:ea typeface="Cambria Math" panose="02040503050406030204" pitchFamily="18" charset="0"/>
              </a:rPr>
              <a:t>i</a:t>
            </a:r>
            <a:r>
              <a:rPr lang="en-US" baseline="-25000" dirty="0" err="1">
                <a:solidFill>
                  <a:schemeClr val="bg1"/>
                </a:solidFill>
                <a:latin typeface="Cambria Math" panose="02040503050406030204" pitchFamily="18" charset="0"/>
                <a:ea typeface="Cambria Math" panose="02040503050406030204" pitchFamily="18" charset="0"/>
              </a:rPr>
              <a:t>S</a:t>
            </a:r>
            <a:r>
              <a:rPr lang="en-US" dirty="0">
                <a:solidFill>
                  <a:schemeClr val="bg1"/>
                </a:solidFill>
                <a:latin typeface="Cambria Math" panose="02040503050406030204" pitchFamily="18" charset="0"/>
                <a:ea typeface="Cambria Math" panose="02040503050406030204" pitchFamily="18" charset="0"/>
              </a:rPr>
              <a:t>?</a:t>
            </a:r>
          </a:p>
          <a:p>
            <a:pPr marL="285750" indent="-28575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lvl="0"/>
            <a:endParaRPr lang="en-US" dirty="0">
              <a:solidFill>
                <a:schemeClr val="bg1"/>
              </a:solidFill>
              <a:latin typeface="Cambria Math" panose="02040503050406030204" pitchFamily="18" charset="0"/>
              <a:ea typeface="Cambria Math" panose="02040503050406030204" pitchFamily="18" charset="0"/>
            </a:endParaRPr>
          </a:p>
          <a:p>
            <a:pPr lvl="0"/>
            <a:r>
              <a:rPr lang="en-US" dirty="0">
                <a:solidFill>
                  <a:schemeClr val="bg1"/>
                </a:solidFill>
                <a:latin typeface="Cambria Math" panose="02040503050406030204" pitchFamily="18" charset="0"/>
                <a:ea typeface="Cambria Math" panose="02040503050406030204" pitchFamily="18" charset="0"/>
              </a:rPr>
              <a:t>i</a:t>
            </a:r>
            <a:r>
              <a:rPr lang="en-US" baseline="-25000" dirty="0">
                <a:solidFill>
                  <a:schemeClr val="bg1"/>
                </a:solidFill>
                <a:latin typeface="Cambria Math" panose="02040503050406030204" pitchFamily="18" charset="0"/>
                <a:ea typeface="Cambria Math" panose="02040503050406030204" pitchFamily="18" charset="0"/>
              </a:rPr>
              <a:t>R1</a:t>
            </a:r>
            <a:r>
              <a:rPr lang="en-US" dirty="0">
                <a:solidFill>
                  <a:schemeClr val="bg1"/>
                </a:solidFill>
                <a:latin typeface="Cambria Math" panose="02040503050406030204" pitchFamily="18" charset="0"/>
                <a:ea typeface="Cambria Math" panose="02040503050406030204" pitchFamily="18" charset="0"/>
              </a:rPr>
              <a:t> = v</a:t>
            </a:r>
            <a:r>
              <a:rPr lang="en-US" baseline="-25000" dirty="0">
                <a:solidFill>
                  <a:schemeClr val="bg1"/>
                </a:solidFill>
                <a:latin typeface="Cambria Math" panose="02040503050406030204" pitchFamily="18" charset="0"/>
                <a:ea typeface="Cambria Math" panose="02040503050406030204" pitchFamily="18" charset="0"/>
              </a:rPr>
              <a:t>s</a:t>
            </a:r>
            <a:r>
              <a:rPr lang="en-US" dirty="0">
                <a:solidFill>
                  <a:schemeClr val="bg1"/>
                </a:solidFill>
                <a:latin typeface="Cambria Math" panose="02040503050406030204" pitchFamily="18" charset="0"/>
                <a:ea typeface="Cambria Math" panose="02040503050406030204" pitchFamily="18" charset="0"/>
              </a:rPr>
              <a:t>/R1 = (1 V)/(1 k</a:t>
            </a:r>
            <a:r>
              <a:rPr lang="el-GR" dirty="0">
                <a:solidFill>
                  <a:schemeClr val="bg1"/>
                </a:solidFill>
                <a:latin typeface="Cambria Math" panose="02040503050406030204" pitchFamily="18" charset="0"/>
                <a:ea typeface="Cambria Math" panose="02040503050406030204" pitchFamily="18" charset="0"/>
              </a:rPr>
              <a:t>Ω</a:t>
            </a:r>
            <a:r>
              <a:rPr lang="en-US" dirty="0">
                <a:solidFill>
                  <a:schemeClr val="bg1"/>
                </a:solidFill>
                <a:latin typeface="Cambria Math" panose="02040503050406030204" pitchFamily="18" charset="0"/>
                <a:ea typeface="Cambria Math" panose="02040503050406030204" pitchFamily="18" charset="0"/>
              </a:rPr>
              <a:t>) = 1 mA.</a:t>
            </a:r>
          </a:p>
          <a:p>
            <a:pPr lvl="0"/>
            <a:endParaRPr lang="en-US" dirty="0">
              <a:solidFill>
                <a:schemeClr val="bg1"/>
              </a:solidFill>
              <a:latin typeface="Cambria Math" panose="02040503050406030204" pitchFamily="18" charset="0"/>
              <a:ea typeface="Cambria Math" panose="02040503050406030204" pitchFamily="18" charset="0"/>
            </a:endParaRPr>
          </a:p>
          <a:p>
            <a:pPr lvl="0"/>
            <a:r>
              <a:rPr lang="en-US" dirty="0">
                <a:solidFill>
                  <a:schemeClr val="bg1"/>
                </a:solidFill>
                <a:latin typeface="Cambria Math" panose="02040503050406030204" pitchFamily="18" charset="0"/>
                <a:ea typeface="Cambria Math" panose="02040503050406030204" pitchFamily="18" charset="0"/>
              </a:rPr>
              <a:t>i</a:t>
            </a:r>
            <a:r>
              <a:rPr lang="en-US" baseline="-25000" dirty="0">
                <a:solidFill>
                  <a:schemeClr val="bg1"/>
                </a:solidFill>
                <a:latin typeface="Cambria Math" panose="02040503050406030204" pitchFamily="18" charset="0"/>
                <a:ea typeface="Cambria Math" panose="02040503050406030204" pitchFamily="18" charset="0"/>
              </a:rPr>
              <a:t>R2</a:t>
            </a:r>
            <a:r>
              <a:rPr lang="en-US" dirty="0">
                <a:solidFill>
                  <a:schemeClr val="bg1"/>
                </a:solidFill>
                <a:latin typeface="Cambria Math" panose="02040503050406030204" pitchFamily="18" charset="0"/>
                <a:ea typeface="Cambria Math" panose="02040503050406030204" pitchFamily="18" charset="0"/>
              </a:rPr>
              <a:t> = v</a:t>
            </a:r>
            <a:r>
              <a:rPr lang="en-US" baseline="-25000" dirty="0">
                <a:solidFill>
                  <a:schemeClr val="bg1"/>
                </a:solidFill>
                <a:latin typeface="Cambria Math" panose="02040503050406030204" pitchFamily="18" charset="0"/>
                <a:ea typeface="Cambria Math" panose="02040503050406030204" pitchFamily="18" charset="0"/>
              </a:rPr>
              <a:t>s</a:t>
            </a:r>
            <a:r>
              <a:rPr lang="en-US" dirty="0">
                <a:solidFill>
                  <a:schemeClr val="bg1"/>
                </a:solidFill>
                <a:latin typeface="Cambria Math" panose="02040503050406030204" pitchFamily="18" charset="0"/>
                <a:ea typeface="Cambria Math" panose="02040503050406030204" pitchFamily="18" charset="0"/>
              </a:rPr>
              <a:t>/R2 = (1 V)/(1 k</a:t>
            </a:r>
            <a:r>
              <a:rPr lang="el-GR" dirty="0">
                <a:solidFill>
                  <a:schemeClr val="bg1"/>
                </a:solidFill>
                <a:latin typeface="Cambria Math" panose="02040503050406030204" pitchFamily="18" charset="0"/>
                <a:ea typeface="Cambria Math" panose="02040503050406030204" pitchFamily="18" charset="0"/>
              </a:rPr>
              <a:t>Ω</a:t>
            </a:r>
            <a:r>
              <a:rPr lang="en-US" dirty="0">
                <a:solidFill>
                  <a:schemeClr val="bg1"/>
                </a:solidFill>
                <a:latin typeface="Cambria Math" panose="02040503050406030204" pitchFamily="18" charset="0"/>
                <a:ea typeface="Cambria Math" panose="02040503050406030204" pitchFamily="18" charset="0"/>
              </a:rPr>
              <a:t>) = 1 mA.</a:t>
            </a:r>
          </a:p>
          <a:p>
            <a:pPr lvl="0"/>
            <a:endParaRPr lang="en-US" dirty="0">
              <a:solidFill>
                <a:schemeClr val="bg1"/>
              </a:solidFill>
              <a:latin typeface="Cambria Math" panose="02040503050406030204" pitchFamily="18" charset="0"/>
              <a:ea typeface="Cambria Math" panose="02040503050406030204" pitchFamily="18" charset="0"/>
            </a:endParaRPr>
          </a:p>
          <a:p>
            <a:r>
              <a:rPr lang="en-US" dirty="0" err="1">
                <a:solidFill>
                  <a:schemeClr val="bg1"/>
                </a:solidFill>
                <a:latin typeface="Cambria Math" panose="02040503050406030204" pitchFamily="18" charset="0"/>
                <a:ea typeface="Cambria Math" panose="02040503050406030204" pitchFamily="18" charset="0"/>
              </a:rPr>
              <a:t>i</a:t>
            </a:r>
            <a:r>
              <a:rPr lang="en-US" baseline="-25000" dirty="0" err="1">
                <a:solidFill>
                  <a:schemeClr val="bg1"/>
                </a:solidFill>
                <a:latin typeface="Cambria Math" panose="02040503050406030204" pitchFamily="18" charset="0"/>
                <a:ea typeface="Cambria Math" panose="02040503050406030204" pitchFamily="18" charset="0"/>
              </a:rPr>
              <a:t>S</a:t>
            </a:r>
            <a:r>
              <a:rPr lang="en-US" dirty="0">
                <a:solidFill>
                  <a:schemeClr val="bg1"/>
                </a:solidFill>
                <a:latin typeface="Cambria Math" panose="02040503050406030204" pitchFamily="18" charset="0"/>
                <a:ea typeface="Cambria Math" panose="02040503050406030204" pitchFamily="18" charset="0"/>
              </a:rPr>
              <a:t> = i</a:t>
            </a:r>
            <a:r>
              <a:rPr lang="en-US" baseline="-25000" dirty="0">
                <a:solidFill>
                  <a:schemeClr val="bg1"/>
                </a:solidFill>
                <a:latin typeface="Cambria Math" panose="02040503050406030204" pitchFamily="18" charset="0"/>
                <a:ea typeface="Cambria Math" panose="02040503050406030204" pitchFamily="18" charset="0"/>
              </a:rPr>
              <a:t>R1</a:t>
            </a:r>
            <a:r>
              <a:rPr lang="en-US" dirty="0">
                <a:solidFill>
                  <a:schemeClr val="bg1"/>
                </a:solidFill>
                <a:latin typeface="Cambria Math" panose="02040503050406030204" pitchFamily="18" charset="0"/>
                <a:ea typeface="Cambria Math" panose="02040503050406030204" pitchFamily="18" charset="0"/>
              </a:rPr>
              <a:t> + i</a:t>
            </a:r>
            <a:r>
              <a:rPr lang="en-US" baseline="-25000" dirty="0">
                <a:solidFill>
                  <a:schemeClr val="bg1"/>
                </a:solidFill>
                <a:latin typeface="Cambria Math" panose="02040503050406030204" pitchFamily="18" charset="0"/>
                <a:ea typeface="Cambria Math" panose="02040503050406030204" pitchFamily="18" charset="0"/>
              </a:rPr>
              <a:t>R2</a:t>
            </a:r>
            <a:r>
              <a:rPr lang="en-US" dirty="0">
                <a:solidFill>
                  <a:schemeClr val="bg1"/>
                </a:solidFill>
                <a:latin typeface="Cambria Math" panose="02040503050406030204" pitchFamily="18" charset="0"/>
                <a:ea typeface="Cambria Math" panose="02040503050406030204" pitchFamily="18" charset="0"/>
              </a:rPr>
              <a:t>  = 2 mA.</a:t>
            </a:r>
          </a:p>
          <a:p>
            <a:pPr lvl="0"/>
            <a:endParaRPr lang="en-US" dirty="0">
              <a:solidFill>
                <a:schemeClr val="bg1"/>
              </a:solidFill>
              <a:latin typeface="Cambria Math" panose="02040503050406030204" pitchFamily="18" charset="0"/>
              <a:ea typeface="Cambria Math" panose="02040503050406030204" pitchFamily="18" charset="0"/>
            </a:endParaRPr>
          </a:p>
          <a:p>
            <a:r>
              <a:rPr lang="en-US" dirty="0" err="1">
                <a:solidFill>
                  <a:schemeClr val="bg1"/>
                </a:solidFill>
                <a:latin typeface="Cambria Math" panose="02040503050406030204" pitchFamily="18" charset="0"/>
                <a:ea typeface="Cambria Math" panose="02040503050406030204" pitchFamily="18" charset="0"/>
              </a:rPr>
              <a:t>Req</a:t>
            </a:r>
            <a:r>
              <a:rPr lang="en-US" dirty="0">
                <a:solidFill>
                  <a:schemeClr val="bg1"/>
                </a:solidFill>
                <a:latin typeface="Cambria Math" panose="02040503050406030204" pitchFamily="18" charset="0"/>
                <a:ea typeface="Cambria Math" panose="02040503050406030204" pitchFamily="18" charset="0"/>
              </a:rPr>
              <a:t> = v</a:t>
            </a:r>
            <a:r>
              <a:rPr lang="en-US" baseline="-25000" dirty="0">
                <a:solidFill>
                  <a:schemeClr val="bg1"/>
                </a:solidFill>
                <a:latin typeface="Cambria Math" panose="02040503050406030204" pitchFamily="18" charset="0"/>
                <a:ea typeface="Cambria Math" panose="02040503050406030204" pitchFamily="18" charset="0"/>
              </a:rPr>
              <a:t>s</a:t>
            </a:r>
            <a:r>
              <a:rPr lang="en-US" dirty="0">
                <a:solidFill>
                  <a:schemeClr val="bg1"/>
                </a:solidFill>
                <a:latin typeface="Cambria Math" panose="02040503050406030204" pitchFamily="18" charset="0"/>
                <a:ea typeface="Cambria Math" panose="02040503050406030204" pitchFamily="18" charset="0"/>
              </a:rPr>
              <a:t>/</a:t>
            </a:r>
            <a:r>
              <a:rPr lang="en-US" dirty="0" err="1">
                <a:solidFill>
                  <a:schemeClr val="bg1"/>
                </a:solidFill>
                <a:latin typeface="Cambria Math" panose="02040503050406030204" pitchFamily="18" charset="0"/>
                <a:ea typeface="Cambria Math" panose="02040503050406030204" pitchFamily="18" charset="0"/>
              </a:rPr>
              <a:t>i</a:t>
            </a:r>
            <a:r>
              <a:rPr lang="en-US" baseline="-25000" dirty="0" err="1">
                <a:solidFill>
                  <a:schemeClr val="bg1"/>
                </a:solidFill>
                <a:latin typeface="Cambria Math" panose="02040503050406030204" pitchFamily="18" charset="0"/>
                <a:ea typeface="Cambria Math" panose="02040503050406030204" pitchFamily="18" charset="0"/>
              </a:rPr>
              <a:t>S</a:t>
            </a:r>
            <a:r>
              <a:rPr lang="en-US" baseline="-25000" dirty="0">
                <a:solidFill>
                  <a:schemeClr val="bg1"/>
                </a:solidFill>
                <a:latin typeface="Cambria Math" panose="02040503050406030204" pitchFamily="18" charset="0"/>
                <a:ea typeface="Cambria Math" panose="02040503050406030204" pitchFamily="18" charset="0"/>
              </a:rPr>
              <a:t> </a:t>
            </a:r>
            <a:r>
              <a:rPr lang="en-US" dirty="0">
                <a:solidFill>
                  <a:schemeClr val="bg1"/>
                </a:solidFill>
                <a:latin typeface="Cambria Math" panose="02040503050406030204" pitchFamily="18" charset="0"/>
                <a:ea typeface="Cambria Math" panose="02040503050406030204" pitchFamily="18" charset="0"/>
              </a:rPr>
              <a:t>= (1 V)/(2 mA) = 500 </a:t>
            </a:r>
            <a:r>
              <a:rPr lang="el-GR" dirty="0">
                <a:solidFill>
                  <a:schemeClr val="bg1"/>
                </a:solidFill>
                <a:latin typeface="Cambria Math" panose="02040503050406030204" pitchFamily="18" charset="0"/>
                <a:ea typeface="Cambria Math" panose="02040503050406030204" pitchFamily="18" charset="0"/>
              </a:rPr>
              <a:t>Ω</a:t>
            </a:r>
            <a:r>
              <a:rPr lang="en-US" dirty="0">
                <a:solidFill>
                  <a:schemeClr val="bg1"/>
                </a:solidFill>
                <a:latin typeface="Cambria Math" panose="02040503050406030204" pitchFamily="18" charset="0"/>
                <a:ea typeface="Cambria Math" panose="02040503050406030204" pitchFamily="18" charset="0"/>
              </a:rPr>
              <a:t>.  </a:t>
            </a:r>
            <a:r>
              <a:rPr lang="en-US" dirty="0" err="1">
                <a:solidFill>
                  <a:schemeClr val="bg1"/>
                </a:solidFill>
                <a:latin typeface="Cambria Math" panose="02040503050406030204" pitchFamily="18" charset="0"/>
                <a:ea typeface="Cambria Math" panose="02040503050406030204" pitchFamily="18" charset="0"/>
              </a:rPr>
              <a:t>Req</a:t>
            </a:r>
            <a:r>
              <a:rPr lang="en-US" dirty="0">
                <a:solidFill>
                  <a:schemeClr val="bg1"/>
                </a:solidFill>
                <a:latin typeface="Cambria Math" panose="02040503050406030204" pitchFamily="18" charset="0"/>
                <a:ea typeface="Cambria Math" panose="02040503050406030204" pitchFamily="18" charset="0"/>
              </a:rPr>
              <a:t> = R1||R2 = 500 </a:t>
            </a:r>
            <a:r>
              <a:rPr lang="el-GR" dirty="0">
                <a:solidFill>
                  <a:schemeClr val="bg1"/>
                </a:solidFill>
                <a:latin typeface="Cambria Math" panose="02040503050406030204" pitchFamily="18" charset="0"/>
                <a:ea typeface="Cambria Math" panose="02040503050406030204" pitchFamily="18" charset="0"/>
              </a:rPr>
              <a:t>Ω</a:t>
            </a:r>
            <a:r>
              <a:rPr lang="en-US" dirty="0">
                <a:solidFill>
                  <a:schemeClr val="bg1"/>
                </a:solidFill>
                <a:latin typeface="Cambria Math" panose="02040503050406030204" pitchFamily="18" charset="0"/>
                <a:ea typeface="Cambria Math" panose="02040503050406030204" pitchFamily="18" charset="0"/>
              </a:rPr>
              <a:t>.</a:t>
            </a:r>
          </a:p>
          <a:p>
            <a:pPr lvl="0"/>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For parallel circuits, </a:t>
            </a:r>
            <a:r>
              <a:rPr lang="en-US" dirty="0" err="1">
                <a:solidFill>
                  <a:schemeClr val="bg1"/>
                </a:solidFill>
                <a:latin typeface="Cambria Math" panose="02040503050406030204" pitchFamily="18" charset="0"/>
                <a:ea typeface="Cambria Math" panose="02040503050406030204" pitchFamily="18" charset="0"/>
              </a:rPr>
              <a:t>Req</a:t>
            </a:r>
            <a:r>
              <a:rPr lang="en-US" dirty="0">
                <a:solidFill>
                  <a:schemeClr val="bg1"/>
                </a:solidFill>
                <a:latin typeface="Cambria Math" panose="02040503050406030204" pitchFamily="18" charset="0"/>
                <a:ea typeface="Cambria Math" panose="02040503050406030204" pitchFamily="18" charset="0"/>
              </a:rPr>
              <a:t> is smaller than the smallest of the individual resistors.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4330" y="3947179"/>
            <a:ext cx="3700738" cy="1708287"/>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10773" y="1156304"/>
            <a:ext cx="3035720" cy="1985338"/>
          </a:xfrm>
          <a:prstGeom prst="rect">
            <a:avLst/>
          </a:prstGeom>
        </p:spPr>
      </p:pic>
    </p:spTree>
    <p:extLst>
      <p:ext uri="{BB962C8B-B14F-4D97-AF65-F5344CB8AC3E}">
        <p14:creationId xmlns:p14="http://schemas.microsoft.com/office/powerpoint/2010/main" val="1763886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 calcmode="lin" valueType="num">
                                      <p:cBhvr additive="base">
                                        <p:cTn id="7"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9" end="9"/>
                                            </p:txEl>
                                          </p:spTgt>
                                        </p:tgtEl>
                                        <p:attrNameLst>
                                          <p:attrName>style.visibility</p:attrName>
                                        </p:attrNameLst>
                                      </p:cBhvr>
                                      <p:to>
                                        <p:strVal val="visible"/>
                                      </p:to>
                                    </p:set>
                                    <p:anim calcmode="lin" valueType="num">
                                      <p:cBhvr additive="base">
                                        <p:cTn id="19"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12" end="12"/>
                                            </p:txEl>
                                          </p:spTgt>
                                        </p:tgtEl>
                                        <p:attrNameLst>
                                          <p:attrName>style.visibility</p:attrName>
                                        </p:attrNameLst>
                                      </p:cBhvr>
                                      <p:to>
                                        <p:strVal val="visible"/>
                                      </p:to>
                                    </p:set>
                                    <p:anim calcmode="lin" valueType="num">
                                      <p:cBhvr additive="base">
                                        <p:cTn id="25" dur="500" fill="hold"/>
                                        <p:tgtEl>
                                          <p:spTgt spid="8">
                                            <p:txEl>
                                              <p:pRg st="12" end="1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12" end="12"/>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8">
                                            <p:txEl>
                                              <p:pRg st="14" end="14"/>
                                            </p:txEl>
                                          </p:spTgt>
                                        </p:tgtEl>
                                        <p:attrNameLst>
                                          <p:attrName>style.visibility</p:attrName>
                                        </p:attrNameLst>
                                      </p:cBhvr>
                                      <p:to>
                                        <p:strVal val="visible"/>
                                      </p:to>
                                    </p:set>
                                    <p:anim calcmode="lin" valueType="num">
                                      <p:cBhvr additive="base">
                                        <p:cTn id="29" dur="500" fill="hold"/>
                                        <p:tgtEl>
                                          <p:spTgt spid="8">
                                            <p:txEl>
                                              <p:pRg st="14" end="1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
                                            <p:txEl>
                                              <p:pRg st="14" end="1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8">
                                            <p:txEl>
                                              <p:pRg st="16" end="16"/>
                                            </p:txEl>
                                          </p:spTgt>
                                        </p:tgtEl>
                                        <p:attrNameLst>
                                          <p:attrName>style.visibility</p:attrName>
                                        </p:attrNameLst>
                                      </p:cBhvr>
                                      <p:to>
                                        <p:strVal val="visible"/>
                                      </p:to>
                                    </p:set>
                                    <p:anim calcmode="lin" valueType="num">
                                      <p:cBhvr additive="base">
                                        <p:cTn id="33" dur="500" fill="hold"/>
                                        <p:tgtEl>
                                          <p:spTgt spid="8">
                                            <p:txEl>
                                              <p:pRg st="16" end="1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8">
                                            <p:txEl>
                                              <p:pRg st="16" end="1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8">
                                            <p:txEl>
                                              <p:pRg st="18" end="18"/>
                                            </p:txEl>
                                          </p:spTgt>
                                        </p:tgtEl>
                                        <p:attrNameLst>
                                          <p:attrName>style.visibility</p:attrName>
                                        </p:attrNameLst>
                                      </p:cBhvr>
                                      <p:to>
                                        <p:strVal val="visible"/>
                                      </p:to>
                                    </p:set>
                                    <p:anim calcmode="lin" valueType="num">
                                      <p:cBhvr additive="base">
                                        <p:cTn id="37" dur="500" fill="hold"/>
                                        <p:tgtEl>
                                          <p:spTgt spid="8">
                                            <p:txEl>
                                              <p:pRg st="18" end="1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18" end="18"/>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
                                            <p:txEl>
                                              <p:pRg st="20" end="20"/>
                                            </p:txEl>
                                          </p:spTgt>
                                        </p:tgtEl>
                                        <p:attrNameLst>
                                          <p:attrName>style.visibility</p:attrName>
                                        </p:attrNameLst>
                                      </p:cBhvr>
                                      <p:to>
                                        <p:strVal val="visible"/>
                                      </p:to>
                                    </p:set>
                                    <p:anim calcmode="lin" valueType="num">
                                      <p:cBhvr additive="base">
                                        <p:cTn id="43" dur="500" fill="hold"/>
                                        <p:tgtEl>
                                          <p:spTgt spid="8">
                                            <p:txEl>
                                              <p:pRg st="20" end="2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20" end="2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7127" y="0"/>
            <a:ext cx="9144000" cy="533400"/>
          </a:xfrm>
        </p:spPr>
        <p:txBody>
          <a:bodyPr>
            <a:noAutofit/>
          </a:bodyPr>
          <a:lstStyle/>
          <a:p>
            <a:pPr algn="ctr"/>
            <a:r>
              <a:rPr lang="en-US" sz="4000" dirty="0"/>
              <a:t>Equivalent Parallel Resistance</a:t>
            </a:r>
          </a:p>
        </p:txBody>
      </p:sp>
      <mc:AlternateContent xmlns:mc="http://schemas.openxmlformats.org/markup-compatibility/2006" xmlns:a14="http://schemas.microsoft.com/office/drawing/2010/main">
        <mc:Choice Requires="a14">
          <p:sp>
            <p:nvSpPr>
              <p:cNvPr id="8" name="Rectangle 7"/>
              <p:cNvSpPr/>
              <p:nvPr/>
            </p:nvSpPr>
            <p:spPr>
              <a:xfrm>
                <a:off x="337351" y="664016"/>
                <a:ext cx="11585360" cy="6098529"/>
              </a:xfrm>
              <a:prstGeom prst="rect">
                <a:avLst/>
              </a:prstGeom>
              <a:solidFill>
                <a:schemeClr val="tx1">
                  <a:lumMod val="95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For the adjacent parallel circuit:</a:t>
                </a:r>
              </a:p>
              <a:p>
                <a:pPr lvl="0"/>
                <a:endParaRPr lang="en-US" dirty="0">
                  <a:solidFill>
                    <a:schemeClr val="bg1"/>
                  </a:solidFill>
                  <a:latin typeface="Cambria Math" panose="02040503050406030204" pitchFamily="18" charset="0"/>
                  <a:ea typeface="Cambria Math" panose="02040503050406030204" pitchFamily="18" charset="0"/>
                </a:endParaRPr>
              </a:p>
              <a:p>
                <a:pPr lvl="0"/>
                <a:r>
                  <a:rPr lang="en-US" dirty="0">
                    <a:solidFill>
                      <a:schemeClr val="bg1"/>
                    </a:solidFill>
                    <a:latin typeface="Cambria Math" panose="02040503050406030204" pitchFamily="18" charset="0"/>
                    <a:ea typeface="Cambria Math" panose="02040503050406030204" pitchFamily="18" charset="0"/>
                  </a:rPr>
                  <a:t>i</a:t>
                </a:r>
                <a:r>
                  <a:rPr lang="en-US" baseline="-25000" dirty="0">
                    <a:solidFill>
                      <a:schemeClr val="bg1"/>
                    </a:solidFill>
                    <a:latin typeface="Cambria Math" panose="02040503050406030204" pitchFamily="18" charset="0"/>
                    <a:ea typeface="Cambria Math" panose="02040503050406030204" pitchFamily="18" charset="0"/>
                  </a:rPr>
                  <a:t>R1</a:t>
                </a:r>
                <a:r>
                  <a:rPr lang="en-US" dirty="0">
                    <a:solidFill>
                      <a:schemeClr val="bg1"/>
                    </a:solidFill>
                    <a:latin typeface="Cambria Math" panose="02040503050406030204" pitchFamily="18" charset="0"/>
                    <a:ea typeface="Cambria Math" panose="02040503050406030204" pitchFamily="18" charset="0"/>
                  </a:rPr>
                  <a:t> = v</a:t>
                </a:r>
                <a:r>
                  <a:rPr lang="en-US" baseline="-25000" dirty="0">
                    <a:solidFill>
                      <a:schemeClr val="bg1"/>
                    </a:solidFill>
                    <a:latin typeface="Cambria Math" panose="02040503050406030204" pitchFamily="18" charset="0"/>
                    <a:ea typeface="Cambria Math" panose="02040503050406030204" pitchFamily="18" charset="0"/>
                  </a:rPr>
                  <a:t>s</a:t>
                </a:r>
                <a:r>
                  <a:rPr lang="en-US" dirty="0">
                    <a:solidFill>
                      <a:schemeClr val="bg1"/>
                    </a:solidFill>
                    <a:latin typeface="Cambria Math" panose="02040503050406030204" pitchFamily="18" charset="0"/>
                    <a:ea typeface="Cambria Math" panose="02040503050406030204" pitchFamily="18" charset="0"/>
                  </a:rPr>
                  <a:t>/R1 = (1 V)/(1 k</a:t>
                </a:r>
                <a:r>
                  <a:rPr lang="el-GR" dirty="0">
                    <a:solidFill>
                      <a:schemeClr val="bg1"/>
                    </a:solidFill>
                    <a:latin typeface="Cambria Math" panose="02040503050406030204" pitchFamily="18" charset="0"/>
                    <a:ea typeface="Cambria Math" panose="02040503050406030204" pitchFamily="18" charset="0"/>
                  </a:rPr>
                  <a:t>Ω</a:t>
                </a:r>
                <a:r>
                  <a:rPr lang="en-US" dirty="0">
                    <a:solidFill>
                      <a:schemeClr val="bg1"/>
                    </a:solidFill>
                    <a:latin typeface="Cambria Math" panose="02040503050406030204" pitchFamily="18" charset="0"/>
                    <a:ea typeface="Cambria Math" panose="02040503050406030204" pitchFamily="18" charset="0"/>
                  </a:rPr>
                  <a:t>) = 1 mA.</a:t>
                </a:r>
              </a:p>
              <a:p>
                <a:pPr lvl="0"/>
                <a:endParaRPr lang="en-US" dirty="0">
                  <a:solidFill>
                    <a:schemeClr val="bg1"/>
                  </a:solidFill>
                  <a:latin typeface="Cambria Math" panose="02040503050406030204" pitchFamily="18" charset="0"/>
                  <a:ea typeface="Cambria Math" panose="02040503050406030204" pitchFamily="18" charset="0"/>
                </a:endParaRPr>
              </a:p>
              <a:p>
                <a:pPr lvl="0"/>
                <a:r>
                  <a:rPr lang="en-US" dirty="0">
                    <a:solidFill>
                      <a:schemeClr val="bg1"/>
                    </a:solidFill>
                    <a:latin typeface="Cambria Math" panose="02040503050406030204" pitchFamily="18" charset="0"/>
                    <a:ea typeface="Cambria Math" panose="02040503050406030204" pitchFamily="18" charset="0"/>
                  </a:rPr>
                  <a:t>i</a:t>
                </a:r>
                <a:r>
                  <a:rPr lang="en-US" baseline="-25000" dirty="0">
                    <a:solidFill>
                      <a:schemeClr val="bg1"/>
                    </a:solidFill>
                    <a:latin typeface="Cambria Math" panose="02040503050406030204" pitchFamily="18" charset="0"/>
                    <a:ea typeface="Cambria Math" panose="02040503050406030204" pitchFamily="18" charset="0"/>
                  </a:rPr>
                  <a:t>R2</a:t>
                </a:r>
                <a:r>
                  <a:rPr lang="en-US" dirty="0">
                    <a:solidFill>
                      <a:schemeClr val="bg1"/>
                    </a:solidFill>
                    <a:latin typeface="Cambria Math" panose="02040503050406030204" pitchFamily="18" charset="0"/>
                    <a:ea typeface="Cambria Math" panose="02040503050406030204" pitchFamily="18" charset="0"/>
                  </a:rPr>
                  <a:t> = v</a:t>
                </a:r>
                <a:r>
                  <a:rPr lang="en-US" baseline="-25000" dirty="0">
                    <a:solidFill>
                      <a:schemeClr val="bg1"/>
                    </a:solidFill>
                    <a:latin typeface="Cambria Math" panose="02040503050406030204" pitchFamily="18" charset="0"/>
                    <a:ea typeface="Cambria Math" panose="02040503050406030204" pitchFamily="18" charset="0"/>
                  </a:rPr>
                  <a:t>s</a:t>
                </a:r>
                <a:r>
                  <a:rPr lang="en-US" dirty="0">
                    <a:solidFill>
                      <a:schemeClr val="bg1"/>
                    </a:solidFill>
                    <a:latin typeface="Cambria Math" panose="02040503050406030204" pitchFamily="18" charset="0"/>
                    <a:ea typeface="Cambria Math" panose="02040503050406030204" pitchFamily="18" charset="0"/>
                  </a:rPr>
                  <a:t>/R2 = (1 V)/(1 k</a:t>
                </a:r>
                <a:r>
                  <a:rPr lang="el-GR" dirty="0">
                    <a:solidFill>
                      <a:schemeClr val="bg1"/>
                    </a:solidFill>
                    <a:latin typeface="Cambria Math" panose="02040503050406030204" pitchFamily="18" charset="0"/>
                    <a:ea typeface="Cambria Math" panose="02040503050406030204" pitchFamily="18" charset="0"/>
                  </a:rPr>
                  <a:t>Ω</a:t>
                </a:r>
                <a:r>
                  <a:rPr lang="en-US" dirty="0">
                    <a:solidFill>
                      <a:schemeClr val="bg1"/>
                    </a:solidFill>
                    <a:latin typeface="Cambria Math" panose="02040503050406030204" pitchFamily="18" charset="0"/>
                    <a:ea typeface="Cambria Math" panose="02040503050406030204" pitchFamily="18" charset="0"/>
                  </a:rPr>
                  <a:t>) = 1 mA.</a:t>
                </a:r>
              </a:p>
              <a:p>
                <a:pPr lvl="0"/>
                <a:endParaRPr lang="en-US" dirty="0">
                  <a:solidFill>
                    <a:schemeClr val="bg1"/>
                  </a:solidFill>
                  <a:latin typeface="Cambria Math" panose="02040503050406030204" pitchFamily="18" charset="0"/>
                  <a:ea typeface="Cambria Math" panose="02040503050406030204" pitchFamily="18" charset="0"/>
                </a:endParaRPr>
              </a:p>
              <a:p>
                <a:r>
                  <a:rPr lang="en-US" dirty="0" err="1">
                    <a:solidFill>
                      <a:schemeClr val="bg1"/>
                    </a:solidFill>
                    <a:latin typeface="Cambria Math" panose="02040503050406030204" pitchFamily="18" charset="0"/>
                    <a:ea typeface="Cambria Math" panose="02040503050406030204" pitchFamily="18" charset="0"/>
                  </a:rPr>
                  <a:t>i</a:t>
                </a:r>
                <a:r>
                  <a:rPr lang="en-US" baseline="-25000" dirty="0" err="1">
                    <a:solidFill>
                      <a:schemeClr val="bg1"/>
                    </a:solidFill>
                    <a:latin typeface="Cambria Math" panose="02040503050406030204" pitchFamily="18" charset="0"/>
                    <a:ea typeface="Cambria Math" panose="02040503050406030204" pitchFamily="18" charset="0"/>
                  </a:rPr>
                  <a:t>S</a:t>
                </a:r>
                <a:r>
                  <a:rPr lang="en-US" dirty="0">
                    <a:solidFill>
                      <a:schemeClr val="bg1"/>
                    </a:solidFill>
                    <a:latin typeface="Cambria Math" panose="02040503050406030204" pitchFamily="18" charset="0"/>
                    <a:ea typeface="Cambria Math" panose="02040503050406030204" pitchFamily="18" charset="0"/>
                  </a:rPr>
                  <a:t> = i</a:t>
                </a:r>
                <a:r>
                  <a:rPr lang="en-US" baseline="-25000" dirty="0">
                    <a:solidFill>
                      <a:schemeClr val="bg1"/>
                    </a:solidFill>
                    <a:latin typeface="Cambria Math" panose="02040503050406030204" pitchFamily="18" charset="0"/>
                    <a:ea typeface="Cambria Math" panose="02040503050406030204" pitchFamily="18" charset="0"/>
                  </a:rPr>
                  <a:t>R1</a:t>
                </a:r>
                <a:r>
                  <a:rPr lang="en-US" dirty="0">
                    <a:solidFill>
                      <a:schemeClr val="bg1"/>
                    </a:solidFill>
                    <a:latin typeface="Cambria Math" panose="02040503050406030204" pitchFamily="18" charset="0"/>
                    <a:ea typeface="Cambria Math" panose="02040503050406030204" pitchFamily="18" charset="0"/>
                  </a:rPr>
                  <a:t> + i</a:t>
                </a:r>
                <a:r>
                  <a:rPr lang="en-US" baseline="-25000" dirty="0">
                    <a:solidFill>
                      <a:schemeClr val="bg1"/>
                    </a:solidFill>
                    <a:latin typeface="Cambria Math" panose="02040503050406030204" pitchFamily="18" charset="0"/>
                    <a:ea typeface="Cambria Math" panose="02040503050406030204" pitchFamily="18" charset="0"/>
                  </a:rPr>
                  <a:t>R2</a:t>
                </a:r>
                <a:r>
                  <a:rPr lang="en-US" dirty="0">
                    <a:solidFill>
                      <a:schemeClr val="bg1"/>
                    </a:solidFill>
                    <a:latin typeface="Cambria Math" panose="02040503050406030204" pitchFamily="18" charset="0"/>
                    <a:ea typeface="Cambria Math" panose="02040503050406030204" pitchFamily="18" charset="0"/>
                  </a:rPr>
                  <a:t>  = 2 mA.</a:t>
                </a:r>
              </a:p>
              <a:p>
                <a:pPr lvl="0"/>
                <a:endParaRPr lang="en-US" dirty="0">
                  <a:solidFill>
                    <a:schemeClr val="bg1"/>
                  </a:solidFill>
                  <a:latin typeface="Cambria Math" panose="02040503050406030204" pitchFamily="18" charset="0"/>
                  <a:ea typeface="Cambria Math" panose="02040503050406030204" pitchFamily="18" charset="0"/>
                </a:endParaRPr>
              </a:p>
              <a:p>
                <a:r>
                  <a:rPr lang="en-US" dirty="0" err="1">
                    <a:solidFill>
                      <a:schemeClr val="bg1"/>
                    </a:solidFill>
                    <a:latin typeface="Cambria Math" panose="02040503050406030204" pitchFamily="18" charset="0"/>
                    <a:ea typeface="Cambria Math" panose="02040503050406030204" pitchFamily="18" charset="0"/>
                  </a:rPr>
                  <a:t>Req</a:t>
                </a:r>
                <a:r>
                  <a:rPr lang="en-US" dirty="0">
                    <a:solidFill>
                      <a:schemeClr val="bg1"/>
                    </a:solidFill>
                    <a:latin typeface="Cambria Math" panose="02040503050406030204" pitchFamily="18" charset="0"/>
                    <a:ea typeface="Cambria Math" panose="02040503050406030204" pitchFamily="18" charset="0"/>
                  </a:rPr>
                  <a:t> = vs/</a:t>
                </a:r>
                <a:r>
                  <a:rPr lang="en-US" dirty="0" err="1">
                    <a:solidFill>
                      <a:schemeClr val="bg1"/>
                    </a:solidFill>
                    <a:latin typeface="Cambria Math" panose="02040503050406030204" pitchFamily="18" charset="0"/>
                    <a:ea typeface="Cambria Math" panose="02040503050406030204" pitchFamily="18" charset="0"/>
                  </a:rPr>
                  <a:t>i</a:t>
                </a:r>
                <a:r>
                  <a:rPr lang="en-US" baseline="-25000" dirty="0" err="1">
                    <a:solidFill>
                      <a:schemeClr val="bg1"/>
                    </a:solidFill>
                    <a:latin typeface="Cambria Math" panose="02040503050406030204" pitchFamily="18" charset="0"/>
                    <a:ea typeface="Cambria Math" panose="02040503050406030204" pitchFamily="18" charset="0"/>
                  </a:rPr>
                  <a:t>S</a:t>
                </a:r>
                <a:r>
                  <a:rPr lang="en-US" baseline="-25000" dirty="0">
                    <a:solidFill>
                      <a:schemeClr val="bg1"/>
                    </a:solidFill>
                    <a:latin typeface="Cambria Math" panose="02040503050406030204" pitchFamily="18" charset="0"/>
                    <a:ea typeface="Cambria Math" panose="02040503050406030204" pitchFamily="18" charset="0"/>
                  </a:rPr>
                  <a:t> </a:t>
                </a:r>
                <a:r>
                  <a:rPr lang="en-US" dirty="0">
                    <a:solidFill>
                      <a:schemeClr val="bg1"/>
                    </a:solidFill>
                    <a:latin typeface="Cambria Math" panose="02040503050406030204" pitchFamily="18" charset="0"/>
                    <a:ea typeface="Cambria Math" panose="02040503050406030204" pitchFamily="18" charset="0"/>
                  </a:rPr>
                  <a:t>= (1 V)/(2 mA) = 500 </a:t>
                </a:r>
                <a:r>
                  <a:rPr lang="el-GR" dirty="0">
                    <a:solidFill>
                      <a:schemeClr val="bg1"/>
                    </a:solidFill>
                    <a:latin typeface="Cambria Math" panose="02040503050406030204" pitchFamily="18" charset="0"/>
                    <a:ea typeface="Cambria Math" panose="02040503050406030204" pitchFamily="18" charset="0"/>
                  </a:rPr>
                  <a:t>Ω</a:t>
                </a:r>
                <a:r>
                  <a:rPr lang="en-US" dirty="0">
                    <a:solidFill>
                      <a:schemeClr val="bg1"/>
                    </a:solidFill>
                    <a:latin typeface="Cambria Math" panose="02040503050406030204" pitchFamily="18" charset="0"/>
                    <a:ea typeface="Cambria Math" panose="02040503050406030204" pitchFamily="18" charset="0"/>
                  </a:rPr>
                  <a:t>.  </a:t>
                </a:r>
                <a:r>
                  <a:rPr lang="en-US" dirty="0" err="1">
                    <a:solidFill>
                      <a:schemeClr val="bg1"/>
                    </a:solidFill>
                    <a:latin typeface="Cambria Math" panose="02040503050406030204" pitchFamily="18" charset="0"/>
                    <a:ea typeface="Cambria Math" panose="02040503050406030204" pitchFamily="18" charset="0"/>
                  </a:rPr>
                  <a:t>Req</a:t>
                </a:r>
                <a:r>
                  <a:rPr lang="en-US" dirty="0">
                    <a:solidFill>
                      <a:schemeClr val="bg1"/>
                    </a:solidFill>
                    <a:latin typeface="Cambria Math" panose="02040503050406030204" pitchFamily="18" charset="0"/>
                    <a:ea typeface="Cambria Math" panose="02040503050406030204" pitchFamily="18" charset="0"/>
                  </a:rPr>
                  <a:t> = R1||R2 = 500 </a:t>
                </a:r>
                <a:r>
                  <a:rPr lang="el-GR" dirty="0">
                    <a:solidFill>
                      <a:schemeClr val="bg1"/>
                    </a:solidFill>
                    <a:latin typeface="Cambria Math" panose="02040503050406030204" pitchFamily="18" charset="0"/>
                    <a:ea typeface="Cambria Math" panose="02040503050406030204" pitchFamily="18" charset="0"/>
                  </a:rPr>
                  <a:t>Ω</a:t>
                </a:r>
                <a:r>
                  <a:rPr lang="en-US" dirty="0">
                    <a:solidFill>
                      <a:schemeClr val="bg1"/>
                    </a:solidFill>
                    <a:latin typeface="Cambria Math" panose="02040503050406030204" pitchFamily="18" charset="0"/>
                    <a:ea typeface="Cambria Math" panose="02040503050406030204" pitchFamily="18" charset="0"/>
                  </a:rPr>
                  <a:t>.</a:t>
                </a:r>
              </a:p>
              <a:p>
                <a:pPr lvl="0"/>
                <a:endParaRPr lang="en-US" dirty="0">
                  <a:solidFill>
                    <a:schemeClr val="bg1"/>
                  </a:solidFill>
                  <a:latin typeface="Cambria Math" panose="02040503050406030204" pitchFamily="18" charset="0"/>
                  <a:ea typeface="Cambria Math" panose="02040503050406030204" pitchFamily="18" charset="0"/>
                </a:endParaRPr>
              </a:p>
              <a:p>
                <a:pPr lvl="0">
                  <a:spcAft>
                    <a:spcPts val="600"/>
                  </a:spcAft>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ea typeface="Cambria Math" panose="02040503050406030204" pitchFamily="18"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rPr>
                            <m:t>i</m:t>
                          </m:r>
                        </m:e>
                        <m:sub>
                          <m:r>
                            <m:rPr>
                              <m:sty m:val="p"/>
                            </m:rPr>
                            <a:rPr lang="en-US" b="0" i="0" smtClean="0">
                              <a:solidFill>
                                <a:schemeClr val="bg1"/>
                              </a:solidFill>
                              <a:latin typeface="Cambria Math" panose="02040503050406030204" pitchFamily="18" charset="0"/>
                              <a:ea typeface="Cambria Math" panose="02040503050406030204" pitchFamily="18" charset="0"/>
                            </a:rPr>
                            <m:t>S</m:t>
                          </m:r>
                        </m:sub>
                      </m:sSub>
                      <m:r>
                        <a:rPr lang="en-US" b="0" i="0" smtClean="0">
                          <a:solidFill>
                            <a:schemeClr val="bg1"/>
                          </a:solidFill>
                          <a:latin typeface="Cambria Math" panose="02040503050406030204" pitchFamily="18" charset="0"/>
                          <a:ea typeface="Cambria Math" panose="02040503050406030204" pitchFamily="18" charset="0"/>
                        </a:rPr>
                        <m:t>=</m:t>
                      </m:r>
                      <m:sSub>
                        <m:sSubPr>
                          <m:ctrlPr>
                            <a:rPr lang="en-US" b="0" i="1" smtClean="0">
                              <a:solidFill>
                                <a:schemeClr val="bg1"/>
                              </a:solidFill>
                              <a:latin typeface="Cambria Math" panose="02040503050406030204" pitchFamily="18" charset="0"/>
                              <a:ea typeface="Cambria Math" panose="02040503050406030204" pitchFamily="18"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rPr>
                            <m:t>i</m:t>
                          </m:r>
                        </m:e>
                        <m:sub>
                          <m:r>
                            <m:rPr>
                              <m:sty m:val="p"/>
                            </m:rPr>
                            <a:rPr lang="en-US" b="0" i="0" smtClean="0">
                              <a:solidFill>
                                <a:schemeClr val="bg1"/>
                              </a:solidFill>
                              <a:latin typeface="Cambria Math" panose="02040503050406030204" pitchFamily="18" charset="0"/>
                              <a:ea typeface="Cambria Math" panose="02040503050406030204" pitchFamily="18" charset="0"/>
                            </a:rPr>
                            <m:t>R</m:t>
                          </m:r>
                          <m:r>
                            <a:rPr lang="en-US" b="0" i="0" smtClean="0">
                              <a:solidFill>
                                <a:schemeClr val="bg1"/>
                              </a:solidFill>
                              <a:latin typeface="Cambria Math" panose="02040503050406030204" pitchFamily="18" charset="0"/>
                              <a:ea typeface="Cambria Math" panose="02040503050406030204" pitchFamily="18" charset="0"/>
                            </a:rPr>
                            <m:t>1</m:t>
                          </m:r>
                        </m:sub>
                      </m:sSub>
                      <m:r>
                        <a:rPr lang="en-US" b="0" i="0" smtClean="0">
                          <a:solidFill>
                            <a:schemeClr val="bg1"/>
                          </a:solidFill>
                          <a:latin typeface="Cambria Math" panose="02040503050406030204" pitchFamily="18" charset="0"/>
                          <a:ea typeface="Cambria Math" panose="02040503050406030204" pitchFamily="18" charset="0"/>
                        </a:rPr>
                        <m:t>+</m:t>
                      </m:r>
                      <m:sSub>
                        <m:sSubPr>
                          <m:ctrlPr>
                            <a:rPr lang="en-US" b="0" i="1" smtClean="0">
                              <a:solidFill>
                                <a:schemeClr val="bg1"/>
                              </a:solidFill>
                              <a:latin typeface="Cambria Math" panose="02040503050406030204" pitchFamily="18" charset="0"/>
                              <a:ea typeface="Cambria Math" panose="02040503050406030204" pitchFamily="18"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rPr>
                            <m:t>i</m:t>
                          </m:r>
                        </m:e>
                        <m:sub>
                          <m:r>
                            <m:rPr>
                              <m:sty m:val="p"/>
                            </m:rPr>
                            <a:rPr lang="en-US" b="0" i="0" smtClean="0">
                              <a:solidFill>
                                <a:schemeClr val="bg1"/>
                              </a:solidFill>
                              <a:latin typeface="Cambria Math" panose="02040503050406030204" pitchFamily="18" charset="0"/>
                              <a:ea typeface="Cambria Math" panose="02040503050406030204" pitchFamily="18" charset="0"/>
                            </a:rPr>
                            <m:t>R</m:t>
                          </m:r>
                          <m:r>
                            <a:rPr lang="en-US" b="0" i="0" smtClean="0">
                              <a:solidFill>
                                <a:schemeClr val="bg1"/>
                              </a:solidFill>
                              <a:latin typeface="Cambria Math" panose="02040503050406030204" pitchFamily="18" charset="0"/>
                              <a:ea typeface="Cambria Math" panose="02040503050406030204" pitchFamily="18" charset="0"/>
                            </a:rPr>
                            <m:t>2</m:t>
                          </m:r>
                        </m:sub>
                      </m:sSub>
                      <m:r>
                        <a:rPr lang="en-US" b="0" i="0" smtClean="0">
                          <a:solidFill>
                            <a:schemeClr val="bg1"/>
                          </a:solidFill>
                          <a:latin typeface="Cambria Math" panose="02040503050406030204" pitchFamily="18" charset="0"/>
                          <a:ea typeface="Cambria Math" panose="02040503050406030204" pitchFamily="18" charset="0"/>
                        </a:rPr>
                        <m:t>=</m:t>
                      </m:r>
                      <m:f>
                        <m:fPr>
                          <m:ctrlPr>
                            <a:rPr lang="en-US" b="0" i="1" smtClean="0">
                              <a:solidFill>
                                <a:schemeClr val="bg1"/>
                              </a:solidFill>
                              <a:latin typeface="Cambria Math" panose="02040503050406030204" pitchFamily="18" charset="0"/>
                              <a:ea typeface="Cambria Math" panose="02040503050406030204" pitchFamily="18" charset="0"/>
                            </a:rPr>
                          </m:ctrlPr>
                        </m:fPr>
                        <m:num>
                          <m:sSub>
                            <m:sSubPr>
                              <m:ctrlPr>
                                <a:rPr lang="en-US" b="0" i="1" smtClean="0">
                                  <a:solidFill>
                                    <a:schemeClr val="bg1"/>
                                  </a:solidFill>
                                  <a:latin typeface="Cambria Math" panose="02040503050406030204" pitchFamily="18" charset="0"/>
                                  <a:ea typeface="Cambria Math" panose="02040503050406030204" pitchFamily="18"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rPr>
                                <m:t>v</m:t>
                              </m:r>
                            </m:e>
                            <m:sub>
                              <m:r>
                                <m:rPr>
                                  <m:sty m:val="p"/>
                                </m:rPr>
                                <a:rPr lang="en-US" b="0" i="0" smtClean="0">
                                  <a:solidFill>
                                    <a:schemeClr val="bg1"/>
                                  </a:solidFill>
                                  <a:latin typeface="Cambria Math" panose="02040503050406030204" pitchFamily="18" charset="0"/>
                                  <a:ea typeface="Cambria Math" panose="02040503050406030204" pitchFamily="18" charset="0"/>
                                </a:rPr>
                                <m:t>s</m:t>
                              </m:r>
                            </m:sub>
                          </m:sSub>
                        </m:num>
                        <m:den>
                          <m:r>
                            <m:rPr>
                              <m:sty m:val="p"/>
                            </m:rPr>
                            <a:rPr lang="en-US" b="0" i="0" smtClean="0">
                              <a:solidFill>
                                <a:schemeClr val="bg1"/>
                              </a:solidFill>
                              <a:latin typeface="Cambria Math" panose="02040503050406030204" pitchFamily="18" charset="0"/>
                              <a:ea typeface="Cambria Math" panose="02040503050406030204" pitchFamily="18" charset="0"/>
                            </a:rPr>
                            <m:t>R</m:t>
                          </m:r>
                          <m:r>
                            <a:rPr lang="en-US" b="0" i="0" smtClean="0">
                              <a:solidFill>
                                <a:schemeClr val="bg1"/>
                              </a:solidFill>
                              <a:latin typeface="Cambria Math" panose="02040503050406030204" pitchFamily="18" charset="0"/>
                              <a:ea typeface="Cambria Math" panose="02040503050406030204" pitchFamily="18" charset="0"/>
                            </a:rPr>
                            <m:t>1</m:t>
                          </m:r>
                        </m:den>
                      </m:f>
                      <m:r>
                        <a:rPr lang="en-US" b="0" i="0" smtClean="0">
                          <a:solidFill>
                            <a:schemeClr val="bg1"/>
                          </a:solidFill>
                          <a:latin typeface="Cambria Math" panose="02040503050406030204" pitchFamily="18" charset="0"/>
                          <a:ea typeface="Cambria Math" panose="02040503050406030204" pitchFamily="18" charset="0"/>
                        </a:rPr>
                        <m:t>+ </m:t>
                      </m:r>
                      <m:f>
                        <m:fPr>
                          <m:ctrlPr>
                            <a:rPr lang="en-US" b="0" i="1" smtClean="0">
                              <a:solidFill>
                                <a:schemeClr val="bg1"/>
                              </a:solidFill>
                              <a:latin typeface="Cambria Math" panose="02040503050406030204" pitchFamily="18" charset="0"/>
                              <a:ea typeface="Cambria Math" panose="02040503050406030204" pitchFamily="18" charset="0"/>
                            </a:rPr>
                          </m:ctrlPr>
                        </m:fPr>
                        <m:num>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v</m:t>
                              </m:r>
                            </m:e>
                            <m:sub>
                              <m:r>
                                <m:rPr>
                                  <m:sty m:val="p"/>
                                </m:rPr>
                                <a:rPr lang="en-US">
                                  <a:solidFill>
                                    <a:schemeClr val="bg1"/>
                                  </a:solidFill>
                                  <a:latin typeface="Cambria Math" panose="02040503050406030204" pitchFamily="18" charset="0"/>
                                  <a:ea typeface="Cambria Math" panose="02040503050406030204" pitchFamily="18" charset="0"/>
                                </a:rPr>
                                <m:t>s</m:t>
                              </m:r>
                            </m:sub>
                          </m:sSub>
                        </m:num>
                        <m:den>
                          <m:r>
                            <m:rPr>
                              <m:sty m:val="p"/>
                            </m:rPr>
                            <a:rPr lang="en-US" b="0" i="0" smtClean="0">
                              <a:solidFill>
                                <a:schemeClr val="bg1"/>
                              </a:solidFill>
                              <a:latin typeface="Cambria Math" panose="02040503050406030204" pitchFamily="18" charset="0"/>
                              <a:ea typeface="Cambria Math" panose="02040503050406030204" pitchFamily="18" charset="0"/>
                            </a:rPr>
                            <m:t>R</m:t>
                          </m:r>
                          <m:r>
                            <a:rPr lang="en-US" b="0" i="0" smtClean="0">
                              <a:solidFill>
                                <a:schemeClr val="bg1"/>
                              </a:solidFill>
                              <a:latin typeface="Cambria Math" panose="02040503050406030204" pitchFamily="18" charset="0"/>
                              <a:ea typeface="Cambria Math" panose="02040503050406030204" pitchFamily="18" charset="0"/>
                            </a:rPr>
                            <m:t>2</m:t>
                          </m:r>
                        </m:den>
                      </m:f>
                      <m:r>
                        <a:rPr lang="en-US" b="0" i="0" smtClean="0">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v</m:t>
                          </m:r>
                        </m:e>
                        <m:sub>
                          <m:r>
                            <m:rPr>
                              <m:sty m:val="p"/>
                            </m:rPr>
                            <a:rPr lang="en-US">
                              <a:solidFill>
                                <a:schemeClr val="bg1"/>
                              </a:solidFill>
                              <a:latin typeface="Cambria Math" panose="02040503050406030204" pitchFamily="18" charset="0"/>
                              <a:ea typeface="Cambria Math" panose="02040503050406030204" pitchFamily="18" charset="0"/>
                            </a:rPr>
                            <m:t>s</m:t>
                          </m:r>
                        </m:sub>
                      </m:sSub>
                      <m:d>
                        <m:dPr>
                          <m:begChr m:val="["/>
                          <m:endChr m:val="]"/>
                          <m:ctrlPr>
                            <a:rPr lang="en-US" b="0" i="1" smtClean="0">
                              <a:solidFill>
                                <a:schemeClr val="bg1"/>
                              </a:solidFill>
                              <a:latin typeface="Cambria Math" panose="02040503050406030204" pitchFamily="18" charset="0"/>
                              <a:ea typeface="Cambria Math" panose="02040503050406030204" pitchFamily="18" charset="0"/>
                            </a:rPr>
                          </m:ctrlPr>
                        </m:dPr>
                        <m:e>
                          <m:f>
                            <m:fPr>
                              <m:ctrlPr>
                                <a:rPr lang="en-US" b="0" i="1" smtClean="0">
                                  <a:solidFill>
                                    <a:schemeClr val="bg1"/>
                                  </a:solidFill>
                                  <a:latin typeface="Cambria Math" panose="02040503050406030204" pitchFamily="18" charset="0"/>
                                  <a:ea typeface="Cambria Math" panose="02040503050406030204" pitchFamily="18" charset="0"/>
                                </a:rPr>
                              </m:ctrlPr>
                            </m:fPr>
                            <m:num>
                              <m:r>
                                <a:rPr lang="en-US" b="0" i="0" smtClean="0">
                                  <a:solidFill>
                                    <a:schemeClr val="bg1"/>
                                  </a:solidFill>
                                  <a:latin typeface="Cambria Math" panose="02040503050406030204" pitchFamily="18" charset="0"/>
                                  <a:ea typeface="Cambria Math" panose="02040503050406030204" pitchFamily="18" charset="0"/>
                                </a:rPr>
                                <m:t>1</m:t>
                              </m:r>
                            </m:num>
                            <m:den>
                              <m:r>
                                <m:rPr>
                                  <m:sty m:val="p"/>
                                </m:rPr>
                                <a:rPr lang="en-US" b="0" i="0" smtClean="0">
                                  <a:solidFill>
                                    <a:schemeClr val="bg1"/>
                                  </a:solidFill>
                                  <a:latin typeface="Cambria Math" panose="02040503050406030204" pitchFamily="18" charset="0"/>
                                  <a:ea typeface="Cambria Math" panose="02040503050406030204" pitchFamily="18" charset="0"/>
                                </a:rPr>
                                <m:t>R</m:t>
                              </m:r>
                              <m:r>
                                <a:rPr lang="en-US" b="0" i="0" smtClean="0">
                                  <a:solidFill>
                                    <a:schemeClr val="bg1"/>
                                  </a:solidFill>
                                  <a:latin typeface="Cambria Math" panose="02040503050406030204" pitchFamily="18" charset="0"/>
                                  <a:ea typeface="Cambria Math" panose="02040503050406030204" pitchFamily="18" charset="0"/>
                                </a:rPr>
                                <m:t>1</m:t>
                              </m:r>
                            </m:den>
                          </m:f>
                          <m:r>
                            <a:rPr lang="en-US" b="0" i="0" smtClean="0">
                              <a:solidFill>
                                <a:schemeClr val="bg1"/>
                              </a:solidFill>
                              <a:latin typeface="Cambria Math" panose="02040503050406030204" pitchFamily="18" charset="0"/>
                              <a:ea typeface="Cambria Math" panose="02040503050406030204" pitchFamily="18" charset="0"/>
                            </a:rPr>
                            <m:t>+</m:t>
                          </m:r>
                          <m:f>
                            <m:fPr>
                              <m:ctrlPr>
                                <a:rPr lang="en-US" b="0" i="1" smtClean="0">
                                  <a:solidFill>
                                    <a:schemeClr val="bg1"/>
                                  </a:solidFill>
                                  <a:latin typeface="Cambria Math" panose="02040503050406030204" pitchFamily="18" charset="0"/>
                                  <a:ea typeface="Cambria Math" panose="02040503050406030204" pitchFamily="18" charset="0"/>
                                </a:rPr>
                              </m:ctrlPr>
                            </m:fPr>
                            <m:num>
                              <m:r>
                                <a:rPr lang="en-US" b="0" i="0" smtClean="0">
                                  <a:solidFill>
                                    <a:schemeClr val="bg1"/>
                                  </a:solidFill>
                                  <a:latin typeface="Cambria Math" panose="02040503050406030204" pitchFamily="18" charset="0"/>
                                  <a:ea typeface="Cambria Math" panose="02040503050406030204" pitchFamily="18" charset="0"/>
                                </a:rPr>
                                <m:t>1</m:t>
                              </m:r>
                            </m:num>
                            <m:den>
                              <m:r>
                                <m:rPr>
                                  <m:sty m:val="p"/>
                                </m:rPr>
                                <a:rPr lang="en-US" b="0" i="0" smtClean="0">
                                  <a:solidFill>
                                    <a:schemeClr val="bg1"/>
                                  </a:solidFill>
                                  <a:latin typeface="Cambria Math" panose="02040503050406030204" pitchFamily="18" charset="0"/>
                                  <a:ea typeface="Cambria Math" panose="02040503050406030204" pitchFamily="18" charset="0"/>
                                </a:rPr>
                                <m:t>R</m:t>
                              </m:r>
                              <m:r>
                                <a:rPr lang="en-US" b="0" i="0" smtClean="0">
                                  <a:solidFill>
                                    <a:schemeClr val="bg1"/>
                                  </a:solidFill>
                                  <a:latin typeface="Cambria Math" panose="02040503050406030204" pitchFamily="18" charset="0"/>
                                  <a:ea typeface="Cambria Math" panose="02040503050406030204" pitchFamily="18" charset="0"/>
                                </a:rPr>
                                <m:t>2</m:t>
                              </m:r>
                            </m:den>
                          </m:f>
                        </m:e>
                      </m:d>
                      <m:r>
                        <a:rPr lang="en-US" b="0" i="0" smtClean="0">
                          <a:solidFill>
                            <a:schemeClr val="bg1"/>
                          </a:solidFill>
                          <a:latin typeface="Cambria Math" panose="02040503050406030204" pitchFamily="18" charset="0"/>
                          <a:ea typeface="Cambria Math" panose="02040503050406030204" pitchFamily="18" charset="0"/>
                        </a:rPr>
                        <m:t>=</m:t>
                      </m:r>
                      <m:f>
                        <m:fPr>
                          <m:ctrlPr>
                            <a:rPr lang="en-US" b="0" i="1" smtClean="0">
                              <a:solidFill>
                                <a:schemeClr val="bg1"/>
                              </a:solidFill>
                              <a:latin typeface="Cambria Math" panose="02040503050406030204" pitchFamily="18" charset="0"/>
                              <a:ea typeface="Cambria Math" panose="02040503050406030204" pitchFamily="18" charset="0"/>
                            </a:rPr>
                          </m:ctrlPr>
                        </m:fPr>
                        <m:num>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v</m:t>
                              </m:r>
                            </m:e>
                            <m:sub>
                              <m:r>
                                <m:rPr>
                                  <m:sty m:val="p"/>
                                </m:rPr>
                                <a:rPr lang="en-US">
                                  <a:solidFill>
                                    <a:schemeClr val="bg1"/>
                                  </a:solidFill>
                                  <a:latin typeface="Cambria Math" panose="02040503050406030204" pitchFamily="18" charset="0"/>
                                  <a:ea typeface="Cambria Math" panose="02040503050406030204" pitchFamily="18" charset="0"/>
                                </a:rPr>
                                <m:t>s</m:t>
                              </m:r>
                            </m:sub>
                          </m:sSub>
                        </m:num>
                        <m:den>
                          <m:r>
                            <m:rPr>
                              <m:sty m:val="p"/>
                            </m:rPr>
                            <a:rPr lang="en-US" b="0" i="0" smtClean="0">
                              <a:solidFill>
                                <a:schemeClr val="bg1"/>
                              </a:solidFill>
                              <a:latin typeface="Cambria Math" panose="02040503050406030204" pitchFamily="18" charset="0"/>
                              <a:ea typeface="Cambria Math" panose="02040503050406030204" pitchFamily="18" charset="0"/>
                            </a:rPr>
                            <m:t>Req</m:t>
                          </m:r>
                        </m:den>
                      </m:f>
                      <m:r>
                        <a:rPr lang="en-US" b="0" i="0" smtClean="0">
                          <a:solidFill>
                            <a:schemeClr val="bg1"/>
                          </a:solidFill>
                          <a:latin typeface="Cambria Math" panose="02040503050406030204" pitchFamily="18" charset="0"/>
                          <a:ea typeface="Cambria Math" panose="02040503050406030204" pitchFamily="18" charset="0"/>
                        </a:rPr>
                        <m:t>=</m:t>
                      </m:r>
                      <m:sSup>
                        <m:sSupPr>
                          <m:ctrlPr>
                            <a:rPr lang="en-US" b="0" i="1" smtClean="0">
                              <a:solidFill>
                                <a:schemeClr val="bg1"/>
                              </a:solidFill>
                              <a:latin typeface="Cambria Math" panose="02040503050406030204" pitchFamily="18" charset="0"/>
                              <a:ea typeface="Cambria Math" panose="02040503050406030204" pitchFamily="18" charset="0"/>
                            </a:rPr>
                          </m:ctrlPr>
                        </m:sSupPr>
                        <m:e>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v</m:t>
                              </m:r>
                            </m:e>
                            <m:sub>
                              <m:r>
                                <m:rPr>
                                  <m:sty m:val="p"/>
                                </m:rPr>
                                <a:rPr lang="en-US">
                                  <a:solidFill>
                                    <a:schemeClr val="bg1"/>
                                  </a:solidFill>
                                  <a:latin typeface="Cambria Math" panose="02040503050406030204" pitchFamily="18" charset="0"/>
                                  <a:ea typeface="Cambria Math" panose="02040503050406030204" pitchFamily="18" charset="0"/>
                                </a:rPr>
                                <m:t>s</m:t>
                              </m:r>
                            </m:sub>
                          </m:sSub>
                          <m:d>
                            <m:dPr>
                              <m:ctrlPr>
                                <a:rPr lang="en-US" b="0" i="1" smtClean="0">
                                  <a:solidFill>
                                    <a:schemeClr val="bg1"/>
                                  </a:solidFill>
                                  <a:latin typeface="Cambria Math" panose="02040503050406030204" pitchFamily="18" charset="0"/>
                                  <a:ea typeface="Cambria Math" panose="02040503050406030204" pitchFamily="18" charset="0"/>
                                </a:rPr>
                              </m:ctrlPr>
                            </m:dPr>
                            <m:e>
                              <m:r>
                                <m:rPr>
                                  <m:sty m:val="p"/>
                                </m:rPr>
                                <a:rPr lang="en-US" b="0" i="0" smtClean="0">
                                  <a:solidFill>
                                    <a:schemeClr val="bg1"/>
                                  </a:solidFill>
                                  <a:latin typeface="Cambria Math" panose="02040503050406030204" pitchFamily="18" charset="0"/>
                                  <a:ea typeface="Cambria Math" panose="02040503050406030204" pitchFamily="18" charset="0"/>
                                </a:rPr>
                                <m:t>Req</m:t>
                              </m:r>
                            </m:e>
                          </m:d>
                        </m:e>
                        <m:sup>
                          <m:r>
                            <a:rPr lang="en-US" b="0" i="1" smtClean="0">
                              <a:solidFill>
                                <a:schemeClr val="bg1"/>
                              </a:solidFill>
                              <a:latin typeface="Cambria Math" panose="02040503050406030204" pitchFamily="18" charset="0"/>
                              <a:ea typeface="Cambria Math" panose="02040503050406030204" pitchFamily="18" charset="0"/>
                            </a:rPr>
                            <m:t>−1</m:t>
                          </m:r>
                        </m:sup>
                      </m:sSup>
                      <m:r>
                        <a:rPr lang="en-US" b="0" i="0" smtClean="0">
                          <a:solidFill>
                            <a:schemeClr val="bg1"/>
                          </a:solidFill>
                          <a:latin typeface="Cambria Math" panose="02040503050406030204" pitchFamily="18" charset="0"/>
                          <a:ea typeface="Cambria Math" panose="02040503050406030204" pitchFamily="18" charset="0"/>
                        </a:rPr>
                        <m:t>. </m:t>
                      </m:r>
                    </m:oMath>
                  </m:oMathPara>
                </a14:m>
                <a:endParaRPr lang="en-US" b="0" i="0" dirty="0">
                  <a:solidFill>
                    <a:schemeClr val="bg1"/>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m:rPr>
                          <m:sty m:val="p"/>
                        </m:rPr>
                        <a:rPr lang="en-US" b="0" i="0" smtClean="0">
                          <a:solidFill>
                            <a:schemeClr val="bg1"/>
                          </a:solidFill>
                          <a:latin typeface="Cambria Math" panose="02040503050406030204" pitchFamily="18" charset="0"/>
                          <a:ea typeface="Cambria Math" panose="02040503050406030204" pitchFamily="18" charset="0"/>
                        </a:rPr>
                        <m:t>Therefore</m:t>
                      </m:r>
                      <m:r>
                        <a:rPr lang="en-US" b="0" i="0" smtClean="0">
                          <a:solidFill>
                            <a:schemeClr val="bg1"/>
                          </a:solidFill>
                          <a:latin typeface="Cambria Math" panose="02040503050406030204" pitchFamily="18" charset="0"/>
                          <a:ea typeface="Cambria Math" panose="02040503050406030204" pitchFamily="18" charset="0"/>
                        </a:rPr>
                        <m:t>: </m:t>
                      </m:r>
                      <m:sSup>
                        <m:sSupPr>
                          <m:ctrlPr>
                            <a:rPr lang="en-US" b="0" i="1" smtClean="0">
                              <a:solidFill>
                                <a:schemeClr val="bg1"/>
                              </a:solidFill>
                              <a:latin typeface="Cambria Math" panose="02040503050406030204" pitchFamily="18" charset="0"/>
                              <a:ea typeface="Cambria Math" panose="02040503050406030204" pitchFamily="18" charset="0"/>
                            </a:rPr>
                          </m:ctrlPr>
                        </m:sSupPr>
                        <m:e>
                          <m:r>
                            <m:rPr>
                              <m:sty m:val="p"/>
                            </m:rPr>
                            <a:rPr lang="en-US" b="0" i="0" smtClean="0">
                              <a:solidFill>
                                <a:schemeClr val="bg1"/>
                              </a:solidFill>
                              <a:latin typeface="Cambria Math" panose="02040503050406030204" pitchFamily="18" charset="0"/>
                              <a:ea typeface="Cambria Math" panose="02040503050406030204" pitchFamily="18" charset="0"/>
                            </a:rPr>
                            <m:t>Req</m:t>
                          </m:r>
                        </m:e>
                        <m:sup>
                          <m:r>
                            <a:rPr lang="en-US" b="0" i="0" smtClean="0">
                              <a:solidFill>
                                <a:schemeClr val="bg1"/>
                              </a:solidFill>
                              <a:latin typeface="Cambria Math" panose="02040503050406030204" pitchFamily="18" charset="0"/>
                              <a:ea typeface="Cambria Math" panose="02040503050406030204" pitchFamily="18" charset="0"/>
                            </a:rPr>
                            <m:t>−1</m:t>
                          </m:r>
                        </m:sup>
                      </m:sSup>
                      <m:r>
                        <a:rPr lang="en-US" b="0" i="1" smtClean="0">
                          <a:solidFill>
                            <a:schemeClr val="bg1"/>
                          </a:solidFill>
                          <a:latin typeface="Cambria Math" panose="02040503050406030204" pitchFamily="18" charset="0"/>
                          <a:ea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rPr>
                          </m:ctrlPr>
                        </m:fPr>
                        <m:num>
                          <m:r>
                            <a:rPr lang="en-US">
                              <a:solidFill>
                                <a:schemeClr val="bg1"/>
                              </a:solidFill>
                              <a:latin typeface="Cambria Math" panose="02040503050406030204" pitchFamily="18" charset="0"/>
                              <a:ea typeface="Cambria Math" panose="02040503050406030204" pitchFamily="18" charset="0"/>
                            </a:rPr>
                            <m:t>1</m:t>
                          </m:r>
                        </m:num>
                        <m:den>
                          <m:r>
                            <m:rPr>
                              <m:sty m:val="p"/>
                            </m:rPr>
                            <a:rPr lang="en-US">
                              <a:solidFill>
                                <a:schemeClr val="bg1"/>
                              </a:solidFill>
                              <a:latin typeface="Cambria Math" panose="02040503050406030204" pitchFamily="18" charset="0"/>
                              <a:ea typeface="Cambria Math" panose="02040503050406030204" pitchFamily="18" charset="0"/>
                            </a:rPr>
                            <m:t>R</m:t>
                          </m:r>
                          <m:r>
                            <a:rPr lang="en-US">
                              <a:solidFill>
                                <a:schemeClr val="bg1"/>
                              </a:solidFill>
                              <a:latin typeface="Cambria Math" panose="02040503050406030204" pitchFamily="18" charset="0"/>
                              <a:ea typeface="Cambria Math" panose="02040503050406030204" pitchFamily="18" charset="0"/>
                            </a:rPr>
                            <m:t>1</m:t>
                          </m:r>
                        </m:den>
                      </m:f>
                      <m:r>
                        <a:rPr lang="en-US">
                          <a:solidFill>
                            <a:schemeClr val="bg1"/>
                          </a:solidFill>
                          <a:latin typeface="Cambria Math" panose="02040503050406030204" pitchFamily="18" charset="0"/>
                          <a:ea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rPr>
                          </m:ctrlPr>
                        </m:fPr>
                        <m:num>
                          <m:r>
                            <a:rPr lang="en-US">
                              <a:solidFill>
                                <a:schemeClr val="bg1"/>
                              </a:solidFill>
                              <a:latin typeface="Cambria Math" panose="02040503050406030204" pitchFamily="18" charset="0"/>
                              <a:ea typeface="Cambria Math" panose="02040503050406030204" pitchFamily="18" charset="0"/>
                            </a:rPr>
                            <m:t>1</m:t>
                          </m:r>
                        </m:num>
                        <m:den>
                          <m:r>
                            <m:rPr>
                              <m:sty m:val="p"/>
                            </m:rPr>
                            <a:rPr lang="en-US">
                              <a:solidFill>
                                <a:schemeClr val="bg1"/>
                              </a:solidFill>
                              <a:latin typeface="Cambria Math" panose="02040503050406030204" pitchFamily="18" charset="0"/>
                              <a:ea typeface="Cambria Math" panose="02040503050406030204" pitchFamily="18" charset="0"/>
                            </a:rPr>
                            <m:t>R</m:t>
                          </m:r>
                          <m:r>
                            <a:rPr lang="en-US">
                              <a:solidFill>
                                <a:schemeClr val="bg1"/>
                              </a:solidFill>
                              <a:latin typeface="Cambria Math" panose="02040503050406030204" pitchFamily="18" charset="0"/>
                              <a:ea typeface="Cambria Math" panose="02040503050406030204" pitchFamily="18" charset="0"/>
                            </a:rPr>
                            <m:t>2</m:t>
                          </m:r>
                        </m:den>
                      </m:f>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Req</m:t>
                      </m:r>
                      <m:r>
                        <a:rPr lang="en-US" b="0" i="0" smtClean="0">
                          <a:solidFill>
                            <a:schemeClr val="bg1"/>
                          </a:solidFill>
                          <a:latin typeface="Cambria Math" panose="02040503050406030204" pitchFamily="18" charset="0"/>
                          <a:ea typeface="Cambria Math" panose="02040503050406030204" pitchFamily="18" charset="0"/>
                        </a:rPr>
                        <m:t>= </m:t>
                      </m:r>
                      <m:f>
                        <m:fPr>
                          <m:ctrlPr>
                            <a:rPr lang="en-US" b="0" i="1" smtClean="0">
                              <a:solidFill>
                                <a:schemeClr val="bg1"/>
                              </a:solidFill>
                              <a:latin typeface="Cambria Math" panose="02040503050406030204" pitchFamily="18" charset="0"/>
                              <a:ea typeface="Cambria Math" panose="02040503050406030204" pitchFamily="18" charset="0"/>
                            </a:rPr>
                          </m:ctrlPr>
                        </m:fPr>
                        <m:num>
                          <m:r>
                            <a:rPr lang="en-US" b="0" i="1" smtClean="0">
                              <a:solidFill>
                                <a:schemeClr val="bg1"/>
                              </a:solidFill>
                              <a:latin typeface="Cambria Math" panose="02040503050406030204" pitchFamily="18" charset="0"/>
                              <a:ea typeface="Cambria Math" panose="02040503050406030204" pitchFamily="18" charset="0"/>
                            </a:rPr>
                            <m:t>1</m:t>
                          </m:r>
                        </m:num>
                        <m:den>
                          <m:f>
                            <m:fPr>
                              <m:ctrlPr>
                                <a:rPr lang="en-US" b="0" i="1" smtClean="0">
                                  <a:solidFill>
                                    <a:schemeClr val="bg1"/>
                                  </a:solidFill>
                                  <a:latin typeface="Cambria Math" panose="02040503050406030204" pitchFamily="18" charset="0"/>
                                  <a:ea typeface="Cambria Math" panose="02040503050406030204" pitchFamily="18" charset="0"/>
                                </a:rPr>
                              </m:ctrlPr>
                            </m:fPr>
                            <m:num>
                              <m:r>
                                <a:rPr lang="en-US" b="0" i="0" smtClean="0">
                                  <a:solidFill>
                                    <a:schemeClr val="bg1"/>
                                  </a:solidFill>
                                  <a:latin typeface="Cambria Math" panose="02040503050406030204" pitchFamily="18" charset="0"/>
                                  <a:ea typeface="Cambria Math" panose="02040503050406030204" pitchFamily="18" charset="0"/>
                                </a:rPr>
                                <m:t>1</m:t>
                              </m:r>
                            </m:num>
                            <m:den>
                              <m:r>
                                <m:rPr>
                                  <m:sty m:val="p"/>
                                </m:rPr>
                                <a:rPr lang="en-US" b="0" i="0" smtClean="0">
                                  <a:solidFill>
                                    <a:schemeClr val="bg1"/>
                                  </a:solidFill>
                                  <a:latin typeface="Cambria Math" panose="02040503050406030204" pitchFamily="18" charset="0"/>
                                  <a:ea typeface="Cambria Math" panose="02040503050406030204" pitchFamily="18" charset="0"/>
                                </a:rPr>
                                <m:t>R</m:t>
                              </m:r>
                              <m:r>
                                <a:rPr lang="en-US" b="0" i="0" smtClean="0">
                                  <a:solidFill>
                                    <a:schemeClr val="bg1"/>
                                  </a:solidFill>
                                  <a:latin typeface="Cambria Math" panose="02040503050406030204" pitchFamily="18" charset="0"/>
                                  <a:ea typeface="Cambria Math" panose="02040503050406030204" pitchFamily="18" charset="0"/>
                                </a:rPr>
                                <m:t>1</m:t>
                              </m:r>
                            </m:den>
                          </m:f>
                          <m:r>
                            <a:rPr lang="en-US" b="0" i="0" smtClean="0">
                              <a:solidFill>
                                <a:schemeClr val="bg1"/>
                              </a:solidFill>
                              <a:latin typeface="Cambria Math" panose="02040503050406030204" pitchFamily="18" charset="0"/>
                              <a:ea typeface="Cambria Math" panose="02040503050406030204" pitchFamily="18" charset="0"/>
                            </a:rPr>
                            <m:t>+</m:t>
                          </m:r>
                          <m:f>
                            <m:fPr>
                              <m:ctrlPr>
                                <a:rPr lang="en-US" b="0" i="1" smtClean="0">
                                  <a:solidFill>
                                    <a:schemeClr val="bg1"/>
                                  </a:solidFill>
                                  <a:latin typeface="Cambria Math" panose="02040503050406030204" pitchFamily="18" charset="0"/>
                                  <a:ea typeface="Cambria Math" panose="02040503050406030204" pitchFamily="18" charset="0"/>
                                </a:rPr>
                              </m:ctrlPr>
                            </m:fPr>
                            <m:num>
                              <m:r>
                                <a:rPr lang="en-US" b="0" i="0" smtClean="0">
                                  <a:solidFill>
                                    <a:schemeClr val="bg1"/>
                                  </a:solidFill>
                                  <a:latin typeface="Cambria Math" panose="02040503050406030204" pitchFamily="18" charset="0"/>
                                  <a:ea typeface="Cambria Math" panose="02040503050406030204" pitchFamily="18" charset="0"/>
                                </a:rPr>
                                <m:t>1</m:t>
                              </m:r>
                            </m:num>
                            <m:den>
                              <m:r>
                                <m:rPr>
                                  <m:sty m:val="p"/>
                                </m:rPr>
                                <a:rPr lang="en-US" b="0" i="0" smtClean="0">
                                  <a:solidFill>
                                    <a:schemeClr val="bg1"/>
                                  </a:solidFill>
                                  <a:latin typeface="Cambria Math" panose="02040503050406030204" pitchFamily="18" charset="0"/>
                                  <a:ea typeface="Cambria Math" panose="02040503050406030204" pitchFamily="18" charset="0"/>
                                </a:rPr>
                                <m:t>R</m:t>
                              </m:r>
                              <m:r>
                                <a:rPr lang="en-US" b="0" i="0" smtClean="0">
                                  <a:solidFill>
                                    <a:schemeClr val="bg1"/>
                                  </a:solidFill>
                                  <a:latin typeface="Cambria Math" panose="02040503050406030204" pitchFamily="18" charset="0"/>
                                  <a:ea typeface="Cambria Math" panose="02040503050406030204" pitchFamily="18" charset="0"/>
                                </a:rPr>
                                <m:t>2</m:t>
                              </m:r>
                            </m:den>
                          </m:f>
                        </m:den>
                      </m:f>
                      <m:r>
                        <a:rPr lang="en-US" b="0" i="1"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for</m:t>
                      </m:r>
                      <m:r>
                        <a:rPr lang="en-US" b="0" i="0" smtClean="0">
                          <a:solidFill>
                            <a:schemeClr val="bg1"/>
                          </a:solidFill>
                          <a:latin typeface="Cambria Math" panose="02040503050406030204" pitchFamily="18" charset="0"/>
                          <a:ea typeface="Cambria Math" panose="02040503050406030204" pitchFamily="18" charset="0"/>
                        </a:rPr>
                        <m:t> 2 </m:t>
                      </m:r>
                      <m:r>
                        <m:rPr>
                          <m:sty m:val="p"/>
                        </m:rPr>
                        <a:rPr lang="en-US" b="0" i="0" smtClean="0">
                          <a:solidFill>
                            <a:schemeClr val="bg1"/>
                          </a:solidFill>
                          <a:latin typeface="Cambria Math" panose="02040503050406030204" pitchFamily="18" charset="0"/>
                          <a:ea typeface="Cambria Math" panose="02040503050406030204" pitchFamily="18" charset="0"/>
                        </a:rPr>
                        <m:t>resistors</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in</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parallel</m:t>
                      </m:r>
                      <m:r>
                        <a:rPr lang="en-US" b="0" i="1" smtClean="0">
                          <a:solidFill>
                            <a:schemeClr val="bg1"/>
                          </a:solidFill>
                          <a:latin typeface="Cambria Math" panose="02040503050406030204" pitchFamily="18" charset="0"/>
                          <a:ea typeface="Cambria Math" panose="02040503050406030204" pitchFamily="18" charset="0"/>
                        </a:rPr>
                        <m:t>.</m:t>
                      </m:r>
                    </m:oMath>
                  </m:oMathPara>
                </a14:m>
                <a:endParaRPr lang="en-US" dirty="0">
                  <a:solidFill>
                    <a:schemeClr val="bg1"/>
                  </a:solidFill>
                  <a:latin typeface="Cambria Math" panose="02040503050406030204" pitchFamily="18" charset="0"/>
                  <a:ea typeface="Cambria Math" panose="02040503050406030204" pitchFamily="18" charset="0"/>
                </a:endParaRPr>
              </a:p>
              <a:p>
                <a:pPr lvl="0"/>
                <a:endParaRPr lang="en-US" dirty="0">
                  <a:solidFill>
                    <a:schemeClr val="bg1"/>
                  </a:solidFill>
                  <a:latin typeface="Cambria Math" panose="02040503050406030204" pitchFamily="18" charset="0"/>
                  <a:ea typeface="Cambria Math" panose="02040503050406030204" pitchFamily="18" charset="0"/>
                </a:endParaRPr>
              </a:p>
              <a:p>
                <a:pPr algn="ctr"/>
                <a:r>
                  <a:rPr lang="en-US" dirty="0">
                    <a:solidFill>
                      <a:schemeClr val="bg1"/>
                    </a:solidFill>
                    <a:latin typeface="Cambria Math" panose="02040503050406030204" pitchFamily="18" charset="0"/>
                    <a:ea typeface="Cambria Math" panose="02040503050406030204" pitchFamily="18" charset="0"/>
                  </a:rPr>
                  <a:t>In general: </a:t>
                </a:r>
                <a:r>
                  <a:rPr lang="en-US" dirty="0" err="1">
                    <a:solidFill>
                      <a:schemeClr val="bg1"/>
                    </a:solidFill>
                    <a:latin typeface="Cambria Math" panose="02040503050406030204" pitchFamily="18" charset="0"/>
                    <a:ea typeface="Cambria Math" panose="02040503050406030204" pitchFamily="18" charset="0"/>
                  </a:rPr>
                  <a:t>Req</a:t>
                </a:r>
                <a:r>
                  <a:rPr lang="en-US" dirty="0">
                    <a:solidFill>
                      <a:schemeClr val="bg1"/>
                    </a:solidFill>
                    <a:latin typeface="Cambria Math" panose="02040503050406030204" pitchFamily="18" charset="0"/>
                    <a:ea typeface="Cambria Math" panose="02040503050406030204" pitchFamily="18" charset="0"/>
                  </a:rPr>
                  <a:t> = </a:t>
                </a:r>
                <a14:m>
                  <m:oMath xmlns:m="http://schemas.openxmlformats.org/officeDocument/2006/math">
                    <m:r>
                      <a:rPr lang="en-US">
                        <a:solidFill>
                          <a:schemeClr val="bg1"/>
                        </a:solidFill>
                        <a:latin typeface="Cambria Math" panose="02040503050406030204" pitchFamily="18" charset="0"/>
                        <a:ea typeface="Cambria Math" panose="02040503050406030204" pitchFamily="18" charset="0"/>
                      </a:rPr>
                      <m:t> </m:t>
                    </m:r>
                    <m:f>
                      <m:fPr>
                        <m:ctrlPr>
                          <a:rPr lang="en-US" i="1">
                            <a:solidFill>
                              <a:schemeClr val="bg1"/>
                            </a:solidFill>
                            <a:latin typeface="Cambria Math" panose="02040503050406030204" pitchFamily="18" charset="0"/>
                            <a:ea typeface="Cambria Math" panose="02040503050406030204" pitchFamily="18" charset="0"/>
                          </a:rPr>
                        </m:ctrlPr>
                      </m:fPr>
                      <m:num>
                        <m:r>
                          <a:rPr lang="en-US">
                            <a:solidFill>
                              <a:schemeClr val="bg1"/>
                            </a:solidFill>
                            <a:latin typeface="Cambria Math" panose="02040503050406030204" pitchFamily="18" charset="0"/>
                            <a:ea typeface="Cambria Math" panose="02040503050406030204" pitchFamily="18" charset="0"/>
                          </a:rPr>
                          <m:t>1</m:t>
                        </m:r>
                      </m:num>
                      <m:den>
                        <m:f>
                          <m:fPr>
                            <m:ctrlPr>
                              <a:rPr lang="en-US" i="1">
                                <a:solidFill>
                                  <a:schemeClr val="bg1"/>
                                </a:solidFill>
                                <a:latin typeface="Cambria Math" panose="02040503050406030204" pitchFamily="18" charset="0"/>
                                <a:ea typeface="Cambria Math" panose="02040503050406030204" pitchFamily="18" charset="0"/>
                              </a:rPr>
                            </m:ctrlPr>
                          </m:fPr>
                          <m:num>
                            <m:r>
                              <a:rPr lang="en-US">
                                <a:solidFill>
                                  <a:schemeClr val="bg1"/>
                                </a:solidFill>
                                <a:latin typeface="Cambria Math" panose="02040503050406030204" pitchFamily="18" charset="0"/>
                                <a:ea typeface="Cambria Math" panose="02040503050406030204" pitchFamily="18" charset="0"/>
                              </a:rPr>
                              <m:t>1</m:t>
                            </m:r>
                          </m:num>
                          <m:den>
                            <m:r>
                              <m:rPr>
                                <m:sty m:val="p"/>
                              </m:rPr>
                              <a:rPr lang="en-US">
                                <a:solidFill>
                                  <a:schemeClr val="bg1"/>
                                </a:solidFill>
                                <a:latin typeface="Cambria Math" panose="02040503050406030204" pitchFamily="18" charset="0"/>
                                <a:ea typeface="Cambria Math" panose="02040503050406030204" pitchFamily="18" charset="0"/>
                              </a:rPr>
                              <m:t>R</m:t>
                            </m:r>
                            <m:r>
                              <a:rPr lang="en-US">
                                <a:solidFill>
                                  <a:schemeClr val="bg1"/>
                                </a:solidFill>
                                <a:latin typeface="Cambria Math" panose="02040503050406030204" pitchFamily="18" charset="0"/>
                                <a:ea typeface="Cambria Math" panose="02040503050406030204" pitchFamily="18" charset="0"/>
                              </a:rPr>
                              <m:t>1</m:t>
                            </m:r>
                          </m:den>
                        </m:f>
                        <m:r>
                          <a:rPr lang="en-US" b="0" i="1" smtClean="0">
                            <a:solidFill>
                              <a:schemeClr val="bg1"/>
                            </a:solidFill>
                            <a:latin typeface="Cambria Math" panose="02040503050406030204" pitchFamily="18" charset="0"/>
                            <a:ea typeface="Cambria Math" panose="02040503050406030204" pitchFamily="18" charset="0"/>
                          </a:rPr>
                          <m:t> </m:t>
                        </m:r>
                        <m:r>
                          <a:rPr lang="en-US">
                            <a:solidFill>
                              <a:schemeClr val="bg1"/>
                            </a:solidFill>
                            <a:latin typeface="Cambria Math" panose="02040503050406030204" pitchFamily="18" charset="0"/>
                            <a:ea typeface="Cambria Math" panose="02040503050406030204" pitchFamily="18" charset="0"/>
                          </a:rPr>
                          <m:t>+</m:t>
                        </m:r>
                        <m:r>
                          <a:rPr lang="en-US" b="0" i="0" smtClean="0">
                            <a:solidFill>
                              <a:schemeClr val="bg1"/>
                            </a:solidFill>
                            <a:latin typeface="Cambria Math" panose="02040503050406030204" pitchFamily="18" charset="0"/>
                            <a:ea typeface="Cambria Math" panose="02040503050406030204" pitchFamily="18" charset="0"/>
                          </a:rPr>
                          <m:t> </m:t>
                        </m:r>
                        <m:f>
                          <m:fPr>
                            <m:ctrlPr>
                              <a:rPr lang="en-US" i="1">
                                <a:solidFill>
                                  <a:schemeClr val="bg1"/>
                                </a:solidFill>
                                <a:latin typeface="Cambria Math" panose="02040503050406030204" pitchFamily="18" charset="0"/>
                                <a:ea typeface="Cambria Math" panose="02040503050406030204" pitchFamily="18" charset="0"/>
                              </a:rPr>
                            </m:ctrlPr>
                          </m:fPr>
                          <m:num>
                            <m:r>
                              <a:rPr lang="en-US">
                                <a:solidFill>
                                  <a:schemeClr val="bg1"/>
                                </a:solidFill>
                                <a:latin typeface="Cambria Math" panose="02040503050406030204" pitchFamily="18" charset="0"/>
                                <a:ea typeface="Cambria Math" panose="02040503050406030204" pitchFamily="18" charset="0"/>
                              </a:rPr>
                              <m:t>1</m:t>
                            </m:r>
                          </m:num>
                          <m:den>
                            <m:r>
                              <m:rPr>
                                <m:sty m:val="p"/>
                              </m:rPr>
                              <a:rPr lang="en-US">
                                <a:solidFill>
                                  <a:schemeClr val="bg1"/>
                                </a:solidFill>
                                <a:latin typeface="Cambria Math" panose="02040503050406030204" pitchFamily="18" charset="0"/>
                                <a:ea typeface="Cambria Math" panose="02040503050406030204" pitchFamily="18" charset="0"/>
                              </a:rPr>
                              <m:t>R</m:t>
                            </m:r>
                            <m:r>
                              <a:rPr lang="en-US">
                                <a:solidFill>
                                  <a:schemeClr val="bg1"/>
                                </a:solidFill>
                                <a:latin typeface="Cambria Math" panose="02040503050406030204" pitchFamily="18" charset="0"/>
                                <a:ea typeface="Cambria Math" panose="02040503050406030204" pitchFamily="18" charset="0"/>
                              </a:rPr>
                              <m:t>2</m:t>
                            </m:r>
                          </m:den>
                        </m:f>
                        <m:r>
                          <a:rPr lang="en-US" b="0" i="0" smtClean="0">
                            <a:solidFill>
                              <a:schemeClr val="bg1"/>
                            </a:solidFill>
                            <a:latin typeface="Cambria Math" panose="02040503050406030204" pitchFamily="18" charset="0"/>
                            <a:ea typeface="Cambria Math" panose="02040503050406030204" pitchFamily="18" charset="0"/>
                          </a:rPr>
                          <m:t> </m:t>
                        </m:r>
                        <m:r>
                          <a:rPr lang="en-US">
                            <a:solidFill>
                              <a:schemeClr val="bg1"/>
                            </a:solidFill>
                            <a:latin typeface="Cambria Math" panose="02040503050406030204" pitchFamily="18" charset="0"/>
                            <a:ea typeface="Cambria Math" panose="02040503050406030204" pitchFamily="18" charset="0"/>
                          </a:rPr>
                          <m:t>+</m:t>
                        </m:r>
                        <m:r>
                          <a:rPr lang="en-US" b="0" i="0" smtClean="0">
                            <a:solidFill>
                              <a:schemeClr val="bg1"/>
                            </a:solidFill>
                            <a:latin typeface="Cambria Math" panose="02040503050406030204" pitchFamily="18" charset="0"/>
                            <a:ea typeface="Cambria Math" panose="02040503050406030204" pitchFamily="18" charset="0"/>
                          </a:rPr>
                          <m:t> </m:t>
                        </m:r>
                        <m:f>
                          <m:fPr>
                            <m:ctrlPr>
                              <a:rPr lang="en-US" i="1">
                                <a:solidFill>
                                  <a:schemeClr val="bg1"/>
                                </a:solidFill>
                                <a:latin typeface="Cambria Math" panose="02040503050406030204" pitchFamily="18" charset="0"/>
                                <a:ea typeface="Cambria Math" panose="02040503050406030204" pitchFamily="18" charset="0"/>
                              </a:rPr>
                            </m:ctrlPr>
                          </m:fPr>
                          <m:num>
                            <m:r>
                              <a:rPr lang="en-US">
                                <a:solidFill>
                                  <a:schemeClr val="bg1"/>
                                </a:solidFill>
                                <a:latin typeface="Cambria Math" panose="02040503050406030204" pitchFamily="18" charset="0"/>
                                <a:ea typeface="Cambria Math" panose="02040503050406030204" pitchFamily="18" charset="0"/>
                              </a:rPr>
                              <m:t>1</m:t>
                            </m:r>
                          </m:num>
                          <m:den>
                            <m:r>
                              <m:rPr>
                                <m:sty m:val="p"/>
                              </m:rPr>
                              <a:rPr lang="en-US">
                                <a:solidFill>
                                  <a:schemeClr val="bg1"/>
                                </a:solidFill>
                                <a:latin typeface="Cambria Math" panose="02040503050406030204" pitchFamily="18" charset="0"/>
                                <a:ea typeface="Cambria Math" panose="02040503050406030204" pitchFamily="18" charset="0"/>
                              </a:rPr>
                              <m:t>R</m:t>
                            </m:r>
                            <m:r>
                              <a:rPr lang="en-US">
                                <a:solidFill>
                                  <a:schemeClr val="bg1"/>
                                </a:solidFill>
                                <a:latin typeface="Cambria Math" panose="02040503050406030204" pitchFamily="18" charset="0"/>
                                <a:ea typeface="Cambria Math" panose="02040503050406030204" pitchFamily="18" charset="0"/>
                              </a:rPr>
                              <m:t>3</m:t>
                            </m:r>
                          </m:den>
                        </m:f>
                        <m:r>
                          <a:rPr lang="en-US" b="0" i="0" smtClean="0">
                            <a:solidFill>
                              <a:schemeClr val="bg1"/>
                            </a:solidFill>
                            <a:latin typeface="Cambria Math" panose="02040503050406030204" pitchFamily="18" charset="0"/>
                            <a:ea typeface="Cambria Math" panose="02040503050406030204" pitchFamily="18" charset="0"/>
                          </a:rPr>
                          <m:t> </m:t>
                        </m:r>
                        <m:r>
                          <a:rPr lang="en-US">
                            <a:solidFill>
                              <a:schemeClr val="bg1"/>
                            </a:solidFill>
                            <a:latin typeface="Cambria Math" panose="02040503050406030204" pitchFamily="18" charset="0"/>
                            <a:ea typeface="Cambria Math" panose="02040503050406030204" pitchFamily="18" charset="0"/>
                          </a:rPr>
                          <m:t>+ …+</m:t>
                        </m:r>
                        <m:r>
                          <a:rPr lang="en-US" b="0" i="0" smtClean="0">
                            <a:solidFill>
                              <a:schemeClr val="bg1"/>
                            </a:solidFill>
                            <a:latin typeface="Cambria Math" panose="02040503050406030204" pitchFamily="18" charset="0"/>
                            <a:ea typeface="Cambria Math" panose="02040503050406030204" pitchFamily="18" charset="0"/>
                          </a:rPr>
                          <m:t> </m:t>
                        </m:r>
                        <m:f>
                          <m:fPr>
                            <m:ctrlPr>
                              <a:rPr lang="en-US" i="1">
                                <a:solidFill>
                                  <a:schemeClr val="bg1"/>
                                </a:solidFill>
                                <a:latin typeface="Cambria Math" panose="02040503050406030204" pitchFamily="18" charset="0"/>
                                <a:ea typeface="Cambria Math" panose="02040503050406030204" pitchFamily="18" charset="0"/>
                              </a:rPr>
                            </m:ctrlPr>
                          </m:fPr>
                          <m:num>
                            <m:r>
                              <a:rPr lang="en-US" i="0">
                                <a:solidFill>
                                  <a:schemeClr val="bg1"/>
                                </a:solidFill>
                                <a:latin typeface="Cambria Math" panose="02040503050406030204" pitchFamily="18" charset="0"/>
                                <a:ea typeface="Cambria Math" panose="02040503050406030204" pitchFamily="18" charset="0"/>
                              </a:rPr>
                              <m:t>1</m:t>
                            </m:r>
                          </m:num>
                          <m:den>
                            <m:r>
                              <m:rPr>
                                <m:sty m:val="p"/>
                              </m:rPr>
                              <a:rPr lang="en-US" b="0" i="0" smtClean="0">
                                <a:solidFill>
                                  <a:schemeClr val="bg1"/>
                                </a:solidFill>
                                <a:latin typeface="Cambria Math" panose="02040503050406030204" pitchFamily="18" charset="0"/>
                                <a:ea typeface="Cambria Math" panose="02040503050406030204" pitchFamily="18" charset="0"/>
                              </a:rPr>
                              <m:t>RN</m:t>
                            </m:r>
                          </m:den>
                        </m:f>
                      </m:den>
                    </m:f>
                  </m:oMath>
                </a14:m>
                <a:r>
                  <a:rPr lang="en-US" dirty="0">
                    <a:solidFill>
                      <a:schemeClr val="bg1"/>
                    </a:solidFill>
                    <a:latin typeface="Cambria Math" panose="02040503050406030204" pitchFamily="18" charset="0"/>
                    <a:ea typeface="Cambria Math" panose="02040503050406030204" pitchFamily="18" charset="0"/>
                  </a:rPr>
                  <a:t>  for N resistors in parallel.</a:t>
                </a:r>
              </a:p>
              <a:p>
                <a:pPr lvl="0"/>
                <a:endParaRPr lang="en-US" dirty="0">
                  <a:solidFill>
                    <a:schemeClr val="bg1"/>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m:rPr>
                          <m:sty m:val="p"/>
                        </m:rPr>
                        <a:rPr lang="en-US" smtClean="0">
                          <a:solidFill>
                            <a:schemeClr val="bg1"/>
                          </a:solidFill>
                          <a:latin typeface="Cambria Math" panose="02040503050406030204" pitchFamily="18" charset="0"/>
                          <a:ea typeface="Cambria Math" panose="02040503050406030204" pitchFamily="18" charset="0"/>
                        </a:rPr>
                        <m:t>F</m:t>
                      </m:r>
                      <m:r>
                        <m:rPr>
                          <m:sty m:val="p"/>
                        </m:rPr>
                        <a:rPr lang="en-US">
                          <a:solidFill>
                            <a:schemeClr val="bg1"/>
                          </a:solidFill>
                          <a:latin typeface="Cambria Math" panose="02040503050406030204" pitchFamily="18" charset="0"/>
                          <a:ea typeface="Cambria Math" panose="02040503050406030204" pitchFamily="18" charset="0"/>
                        </a:rPr>
                        <m:t>or</m:t>
                      </m:r>
                      <m:r>
                        <a:rPr lang="en-US">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just</m:t>
                      </m:r>
                      <m:r>
                        <a:rPr lang="en-US" b="0" i="0" smtClean="0">
                          <a:solidFill>
                            <a:schemeClr val="bg1"/>
                          </a:solidFill>
                          <a:latin typeface="Cambria Math" panose="02040503050406030204" pitchFamily="18" charset="0"/>
                          <a:ea typeface="Cambria Math" panose="02040503050406030204" pitchFamily="18" charset="0"/>
                        </a:rPr>
                        <m:t> 2 </m:t>
                      </m:r>
                      <m:r>
                        <m:rPr>
                          <m:sty m:val="p"/>
                        </m:rPr>
                        <a:rPr lang="en-US">
                          <a:solidFill>
                            <a:schemeClr val="bg1"/>
                          </a:solidFill>
                          <a:latin typeface="Cambria Math" panose="02040503050406030204" pitchFamily="18" charset="0"/>
                          <a:ea typeface="Cambria Math" panose="02040503050406030204" pitchFamily="18" charset="0"/>
                        </a:rPr>
                        <m:t>resistors</m:t>
                      </m:r>
                      <m:r>
                        <a:rPr lang="en-US">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in</m:t>
                      </m:r>
                      <m:r>
                        <a:rPr lang="en-US">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parallel</m:t>
                      </m:r>
                      <m:r>
                        <a:rPr lang="en-US" b="0" i="0" smtClean="0">
                          <a:solidFill>
                            <a:schemeClr val="bg1"/>
                          </a:solidFill>
                          <a:latin typeface="Cambria Math" panose="02040503050406030204" pitchFamily="18" charset="0"/>
                          <a:ea typeface="Cambria Math" panose="02040503050406030204" pitchFamily="18" charset="0"/>
                        </a:rPr>
                        <m:t>:</m:t>
                      </m:r>
                      <m:r>
                        <m:rPr>
                          <m:sty m:val="p"/>
                        </m:rPr>
                        <a:rPr lang="en-US">
                          <a:solidFill>
                            <a:schemeClr val="bg1"/>
                          </a:solidFill>
                          <a:latin typeface="Cambria Math" panose="02040503050406030204" pitchFamily="18" charset="0"/>
                          <a:ea typeface="Cambria Math" panose="02040503050406030204" pitchFamily="18" charset="0"/>
                        </a:rPr>
                        <m:t>Req</m:t>
                      </m:r>
                      <m:r>
                        <a:rPr lang="en-US">
                          <a:solidFill>
                            <a:schemeClr val="bg1"/>
                          </a:solidFill>
                          <a:latin typeface="Cambria Math" panose="02040503050406030204" pitchFamily="18" charset="0"/>
                          <a:ea typeface="Cambria Math" panose="02040503050406030204" pitchFamily="18" charset="0"/>
                        </a:rPr>
                        <m:t>= </m:t>
                      </m:r>
                      <m:f>
                        <m:fPr>
                          <m:ctrlPr>
                            <a:rPr lang="en-US" i="1">
                              <a:solidFill>
                                <a:schemeClr val="bg1"/>
                              </a:solidFill>
                              <a:latin typeface="Cambria Math" panose="02040503050406030204" pitchFamily="18" charset="0"/>
                              <a:ea typeface="Cambria Math" panose="02040503050406030204" pitchFamily="18" charset="0"/>
                            </a:rPr>
                          </m:ctrlPr>
                        </m:fPr>
                        <m:num>
                          <m:r>
                            <a:rPr lang="en-US" i="1">
                              <a:solidFill>
                                <a:schemeClr val="bg1"/>
                              </a:solidFill>
                              <a:latin typeface="Cambria Math" panose="02040503050406030204" pitchFamily="18" charset="0"/>
                              <a:ea typeface="Cambria Math" panose="02040503050406030204" pitchFamily="18" charset="0"/>
                            </a:rPr>
                            <m:t>1</m:t>
                          </m:r>
                        </m:num>
                        <m:den>
                          <m:f>
                            <m:fPr>
                              <m:ctrlPr>
                                <a:rPr lang="en-US" i="1">
                                  <a:solidFill>
                                    <a:schemeClr val="bg1"/>
                                  </a:solidFill>
                                  <a:latin typeface="Cambria Math" panose="02040503050406030204" pitchFamily="18" charset="0"/>
                                  <a:ea typeface="Cambria Math" panose="02040503050406030204" pitchFamily="18" charset="0"/>
                                </a:rPr>
                              </m:ctrlPr>
                            </m:fPr>
                            <m:num>
                              <m:r>
                                <a:rPr lang="en-US">
                                  <a:solidFill>
                                    <a:schemeClr val="bg1"/>
                                  </a:solidFill>
                                  <a:latin typeface="Cambria Math" panose="02040503050406030204" pitchFamily="18" charset="0"/>
                                  <a:ea typeface="Cambria Math" panose="02040503050406030204" pitchFamily="18" charset="0"/>
                                </a:rPr>
                                <m:t>1</m:t>
                              </m:r>
                            </m:num>
                            <m:den>
                              <m:r>
                                <m:rPr>
                                  <m:sty m:val="p"/>
                                </m:rPr>
                                <a:rPr lang="en-US">
                                  <a:solidFill>
                                    <a:schemeClr val="bg1"/>
                                  </a:solidFill>
                                  <a:latin typeface="Cambria Math" panose="02040503050406030204" pitchFamily="18" charset="0"/>
                                  <a:ea typeface="Cambria Math" panose="02040503050406030204" pitchFamily="18" charset="0"/>
                                </a:rPr>
                                <m:t>R</m:t>
                              </m:r>
                              <m:r>
                                <a:rPr lang="en-US">
                                  <a:solidFill>
                                    <a:schemeClr val="bg1"/>
                                  </a:solidFill>
                                  <a:latin typeface="Cambria Math" panose="02040503050406030204" pitchFamily="18" charset="0"/>
                                  <a:ea typeface="Cambria Math" panose="02040503050406030204" pitchFamily="18" charset="0"/>
                                </a:rPr>
                                <m:t>1</m:t>
                              </m:r>
                            </m:den>
                          </m:f>
                          <m:r>
                            <a:rPr lang="en-US">
                              <a:solidFill>
                                <a:schemeClr val="bg1"/>
                              </a:solidFill>
                              <a:latin typeface="Cambria Math" panose="02040503050406030204" pitchFamily="18" charset="0"/>
                              <a:ea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rPr>
                              </m:ctrlPr>
                            </m:fPr>
                            <m:num>
                              <m:r>
                                <a:rPr lang="en-US">
                                  <a:solidFill>
                                    <a:schemeClr val="bg1"/>
                                  </a:solidFill>
                                  <a:latin typeface="Cambria Math" panose="02040503050406030204" pitchFamily="18" charset="0"/>
                                  <a:ea typeface="Cambria Math" panose="02040503050406030204" pitchFamily="18" charset="0"/>
                                </a:rPr>
                                <m:t>1</m:t>
                              </m:r>
                            </m:num>
                            <m:den>
                              <m:r>
                                <m:rPr>
                                  <m:sty m:val="p"/>
                                </m:rPr>
                                <a:rPr lang="en-US">
                                  <a:solidFill>
                                    <a:schemeClr val="bg1"/>
                                  </a:solidFill>
                                  <a:latin typeface="Cambria Math" panose="02040503050406030204" pitchFamily="18" charset="0"/>
                                  <a:ea typeface="Cambria Math" panose="02040503050406030204" pitchFamily="18" charset="0"/>
                                </a:rPr>
                                <m:t>R</m:t>
                              </m:r>
                              <m:r>
                                <a:rPr lang="en-US">
                                  <a:solidFill>
                                    <a:schemeClr val="bg1"/>
                                  </a:solidFill>
                                  <a:latin typeface="Cambria Math" panose="02040503050406030204" pitchFamily="18" charset="0"/>
                                  <a:ea typeface="Cambria Math" panose="02040503050406030204" pitchFamily="18" charset="0"/>
                                </a:rPr>
                                <m:t>2</m:t>
                              </m:r>
                            </m:den>
                          </m:f>
                        </m:den>
                      </m:f>
                      <m:r>
                        <a:rPr lang="en-US" b="0" i="1" smtClean="0">
                          <a:solidFill>
                            <a:schemeClr val="bg1"/>
                          </a:solidFill>
                          <a:latin typeface="Cambria Math" panose="02040503050406030204" pitchFamily="18" charset="0"/>
                          <a:ea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rPr>
                          </m:ctrlPr>
                        </m:fPr>
                        <m:num>
                          <m:r>
                            <a:rPr lang="en-US" i="1">
                              <a:solidFill>
                                <a:schemeClr val="bg1"/>
                              </a:solidFill>
                              <a:latin typeface="Cambria Math" panose="02040503050406030204" pitchFamily="18" charset="0"/>
                              <a:ea typeface="Cambria Math" panose="02040503050406030204" pitchFamily="18" charset="0"/>
                            </a:rPr>
                            <m:t>1</m:t>
                          </m:r>
                        </m:num>
                        <m:den>
                          <m:f>
                            <m:fPr>
                              <m:ctrlPr>
                                <a:rPr lang="en-US" i="1">
                                  <a:solidFill>
                                    <a:schemeClr val="bg1"/>
                                  </a:solidFill>
                                  <a:latin typeface="Cambria Math" panose="02040503050406030204" pitchFamily="18" charset="0"/>
                                  <a:ea typeface="Cambria Math" panose="02040503050406030204" pitchFamily="18" charset="0"/>
                                </a:rPr>
                              </m:ctrlPr>
                            </m:fPr>
                            <m:num>
                              <m:r>
                                <m:rPr>
                                  <m:sty m:val="p"/>
                                </m:rPr>
                                <a:rPr lang="en-US" b="0" i="0" smtClean="0">
                                  <a:solidFill>
                                    <a:schemeClr val="bg1"/>
                                  </a:solidFill>
                                  <a:latin typeface="Cambria Math" panose="02040503050406030204" pitchFamily="18" charset="0"/>
                                  <a:ea typeface="Cambria Math" panose="02040503050406030204" pitchFamily="18" charset="0"/>
                                </a:rPr>
                                <m:t>R</m:t>
                              </m:r>
                              <m:r>
                                <a:rPr lang="en-US" b="0" i="0" smtClean="0">
                                  <a:solidFill>
                                    <a:schemeClr val="bg1"/>
                                  </a:solidFill>
                                  <a:latin typeface="Cambria Math" panose="02040503050406030204" pitchFamily="18" charset="0"/>
                                  <a:ea typeface="Cambria Math" panose="02040503050406030204" pitchFamily="18" charset="0"/>
                                </a:rPr>
                                <m:t>2+</m:t>
                              </m:r>
                              <m:r>
                                <m:rPr>
                                  <m:sty m:val="p"/>
                                </m:rPr>
                                <a:rPr lang="en-US" b="0" i="0" smtClean="0">
                                  <a:solidFill>
                                    <a:schemeClr val="bg1"/>
                                  </a:solidFill>
                                  <a:latin typeface="Cambria Math" panose="02040503050406030204" pitchFamily="18" charset="0"/>
                                  <a:ea typeface="Cambria Math" panose="02040503050406030204" pitchFamily="18" charset="0"/>
                                </a:rPr>
                                <m:t>R</m:t>
                              </m:r>
                              <m:r>
                                <a:rPr lang="en-US" b="0" i="0" smtClean="0">
                                  <a:solidFill>
                                    <a:schemeClr val="bg1"/>
                                  </a:solidFill>
                                  <a:latin typeface="Cambria Math" panose="02040503050406030204" pitchFamily="18" charset="0"/>
                                  <a:ea typeface="Cambria Math" panose="02040503050406030204" pitchFamily="18" charset="0"/>
                                </a:rPr>
                                <m:t>1</m:t>
                              </m:r>
                            </m:num>
                            <m:den>
                              <m:r>
                                <m:rPr>
                                  <m:sty m:val="p"/>
                                </m:rPr>
                                <a:rPr lang="en-US">
                                  <a:solidFill>
                                    <a:schemeClr val="bg1"/>
                                  </a:solidFill>
                                  <a:latin typeface="Cambria Math" panose="02040503050406030204" pitchFamily="18" charset="0"/>
                                  <a:ea typeface="Cambria Math" panose="02040503050406030204" pitchFamily="18" charset="0"/>
                                </a:rPr>
                                <m:t>R</m:t>
                              </m:r>
                              <m:r>
                                <a:rPr lang="en-US">
                                  <a:solidFill>
                                    <a:schemeClr val="bg1"/>
                                  </a:solidFill>
                                  <a:latin typeface="Cambria Math" panose="02040503050406030204" pitchFamily="18" charset="0"/>
                                  <a:ea typeface="Cambria Math" panose="02040503050406030204" pitchFamily="18" charset="0"/>
                                </a:rPr>
                                <m:t>1</m:t>
                              </m:r>
                              <m:r>
                                <m:rPr>
                                  <m:sty m:val="p"/>
                                </m:rPr>
                                <a:rPr lang="en-US" b="0" i="0" smtClean="0">
                                  <a:solidFill>
                                    <a:schemeClr val="bg1"/>
                                  </a:solidFill>
                                  <a:latin typeface="Cambria Math" panose="02040503050406030204" pitchFamily="18" charset="0"/>
                                  <a:ea typeface="Cambria Math" panose="02040503050406030204" pitchFamily="18" charset="0"/>
                                </a:rPr>
                                <m:t>R</m:t>
                              </m:r>
                              <m:r>
                                <a:rPr lang="en-US" b="0" i="0" smtClean="0">
                                  <a:solidFill>
                                    <a:schemeClr val="bg1"/>
                                  </a:solidFill>
                                  <a:latin typeface="Cambria Math" panose="02040503050406030204" pitchFamily="18" charset="0"/>
                                  <a:ea typeface="Cambria Math" panose="02040503050406030204" pitchFamily="18" charset="0"/>
                                </a:rPr>
                                <m:t>2</m:t>
                              </m:r>
                            </m:den>
                          </m:f>
                        </m:den>
                      </m:f>
                      <m:r>
                        <a:rPr lang="en-US" i="1">
                          <a:solidFill>
                            <a:schemeClr val="bg1"/>
                          </a:solidFill>
                          <a:latin typeface="Cambria Math" panose="02040503050406030204" pitchFamily="18" charset="0"/>
                          <a:ea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rPr>
                          </m:ctrlPr>
                        </m:fPr>
                        <m:num>
                          <m:r>
                            <m:rPr>
                              <m:sty m:val="p"/>
                            </m:rPr>
                            <a:rPr lang="en-US">
                              <a:solidFill>
                                <a:schemeClr val="bg1"/>
                              </a:solidFill>
                              <a:latin typeface="Cambria Math" panose="02040503050406030204" pitchFamily="18" charset="0"/>
                              <a:ea typeface="Cambria Math" panose="02040503050406030204" pitchFamily="18" charset="0"/>
                            </a:rPr>
                            <m:t>R</m:t>
                          </m:r>
                          <m:r>
                            <a:rPr lang="en-US">
                              <a:solidFill>
                                <a:schemeClr val="bg1"/>
                              </a:solidFill>
                              <a:latin typeface="Cambria Math" panose="02040503050406030204" pitchFamily="18" charset="0"/>
                              <a:ea typeface="Cambria Math" panose="02040503050406030204" pitchFamily="18" charset="0"/>
                            </a:rPr>
                            <m:t>1</m:t>
                          </m:r>
                          <m:r>
                            <m:rPr>
                              <m:sty m:val="p"/>
                            </m:rPr>
                            <a:rPr lang="en-US">
                              <a:solidFill>
                                <a:schemeClr val="bg1"/>
                              </a:solidFill>
                              <a:latin typeface="Cambria Math" panose="02040503050406030204" pitchFamily="18" charset="0"/>
                              <a:ea typeface="Cambria Math" panose="02040503050406030204" pitchFamily="18" charset="0"/>
                            </a:rPr>
                            <m:t>R</m:t>
                          </m:r>
                          <m:r>
                            <a:rPr lang="en-US">
                              <a:solidFill>
                                <a:schemeClr val="bg1"/>
                              </a:solidFill>
                              <a:latin typeface="Cambria Math" panose="02040503050406030204" pitchFamily="18" charset="0"/>
                              <a:ea typeface="Cambria Math" panose="02040503050406030204" pitchFamily="18" charset="0"/>
                            </a:rPr>
                            <m:t>2</m:t>
                          </m:r>
                        </m:num>
                        <m:den>
                          <m:r>
                            <m:rPr>
                              <m:sty m:val="p"/>
                            </m:rPr>
                            <a:rPr lang="en-US">
                              <a:solidFill>
                                <a:schemeClr val="bg1"/>
                              </a:solidFill>
                              <a:latin typeface="Cambria Math" panose="02040503050406030204" pitchFamily="18" charset="0"/>
                              <a:ea typeface="Cambria Math" panose="02040503050406030204" pitchFamily="18" charset="0"/>
                            </a:rPr>
                            <m:t>R</m:t>
                          </m:r>
                          <m:r>
                            <a:rPr lang="en-US">
                              <a:solidFill>
                                <a:schemeClr val="bg1"/>
                              </a:solidFill>
                              <a:latin typeface="Cambria Math" panose="02040503050406030204" pitchFamily="18" charset="0"/>
                              <a:ea typeface="Cambria Math" panose="02040503050406030204" pitchFamily="18" charset="0"/>
                            </a:rPr>
                            <m:t>1+</m:t>
                          </m:r>
                          <m:r>
                            <m:rPr>
                              <m:sty m:val="p"/>
                            </m:rPr>
                            <a:rPr lang="en-US">
                              <a:solidFill>
                                <a:schemeClr val="bg1"/>
                              </a:solidFill>
                              <a:latin typeface="Cambria Math" panose="02040503050406030204" pitchFamily="18" charset="0"/>
                              <a:ea typeface="Cambria Math" panose="02040503050406030204" pitchFamily="18" charset="0"/>
                            </a:rPr>
                            <m:t>R</m:t>
                          </m:r>
                          <m:r>
                            <a:rPr lang="en-US">
                              <a:solidFill>
                                <a:schemeClr val="bg1"/>
                              </a:solidFill>
                              <a:latin typeface="Cambria Math" panose="02040503050406030204" pitchFamily="18" charset="0"/>
                              <a:ea typeface="Cambria Math" panose="02040503050406030204" pitchFamily="18" charset="0"/>
                            </a:rPr>
                            <m:t>2</m:t>
                          </m:r>
                        </m:den>
                      </m:f>
                      <m:r>
                        <a:rPr lang="en-US" b="0" i="1" smtClean="0">
                          <a:solidFill>
                            <a:schemeClr val="bg1"/>
                          </a:solidFill>
                          <a:latin typeface="Cambria Math" panose="02040503050406030204" pitchFamily="18" charset="0"/>
                          <a:ea typeface="Cambria Math" panose="02040503050406030204" pitchFamily="18" charset="0"/>
                        </a:rPr>
                        <m:t>.</m:t>
                      </m:r>
                    </m:oMath>
                  </m:oMathPara>
                </a14:m>
                <a:endParaRPr lang="en-US" dirty="0">
                  <a:solidFill>
                    <a:schemeClr val="bg1"/>
                  </a:solidFill>
                  <a:latin typeface="Cambria Math" panose="02040503050406030204" pitchFamily="18" charset="0"/>
                  <a:ea typeface="Cambria Math" panose="02040503050406030204"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337351" y="664016"/>
                <a:ext cx="11585360" cy="6098529"/>
              </a:xfrm>
              <a:prstGeom prst="rect">
                <a:avLst/>
              </a:prstGeom>
              <a:blipFill>
                <a:blip r:embed="rId3"/>
                <a:stretch>
                  <a:fillRect l="-209" t="-29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1AA5797-871A-45D3-941E-7F5964B2A7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8719" y="813362"/>
            <a:ext cx="3700738" cy="1708287"/>
          </a:xfrm>
          <a:prstGeom prst="rect">
            <a:avLst/>
          </a:prstGeom>
        </p:spPr>
      </p:pic>
    </p:spTree>
    <p:extLst>
      <p:ext uri="{BB962C8B-B14F-4D97-AF65-F5344CB8AC3E}">
        <p14:creationId xmlns:p14="http://schemas.microsoft.com/office/powerpoint/2010/main" val="19696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10" end="10"/>
                                            </p:txEl>
                                          </p:spTgt>
                                        </p:tgtEl>
                                        <p:attrNameLst>
                                          <p:attrName>style.visibility</p:attrName>
                                        </p:attrNameLst>
                                      </p:cBhvr>
                                      <p:to>
                                        <p:strVal val="visible"/>
                                      </p:to>
                                    </p:set>
                                    <p:anim calcmode="lin" valueType="num">
                                      <p:cBhvr additive="base">
                                        <p:cTn id="7"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10" end="1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11" end="11"/>
                                            </p:txEl>
                                          </p:spTgt>
                                        </p:tgtEl>
                                        <p:attrNameLst>
                                          <p:attrName>style.visibility</p:attrName>
                                        </p:attrNameLst>
                                      </p:cBhvr>
                                      <p:to>
                                        <p:strVal val="visible"/>
                                      </p:to>
                                    </p:set>
                                    <p:anim calcmode="lin" valueType="num">
                                      <p:cBhvr additive="base">
                                        <p:cTn id="11"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xEl>
                                              <p:pRg st="13" end="13"/>
                                            </p:txEl>
                                          </p:spTgt>
                                        </p:tgtEl>
                                        <p:attrNameLst>
                                          <p:attrName>style.visibility</p:attrName>
                                        </p:attrNameLst>
                                      </p:cBhvr>
                                      <p:to>
                                        <p:strVal val="visible"/>
                                      </p:to>
                                    </p:set>
                                    <p:anim calcmode="lin" valueType="num">
                                      <p:cBhvr additive="base">
                                        <p:cTn id="17" dur="500" fill="hold"/>
                                        <p:tgtEl>
                                          <p:spTgt spid="8">
                                            <p:txEl>
                                              <p:pRg st="13" end="1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
                                            <p:txEl>
                                              <p:pRg st="15" end="15"/>
                                            </p:txEl>
                                          </p:spTgt>
                                        </p:tgtEl>
                                        <p:attrNameLst>
                                          <p:attrName>style.visibility</p:attrName>
                                        </p:attrNameLst>
                                      </p:cBhvr>
                                      <p:to>
                                        <p:strVal val="visible"/>
                                      </p:to>
                                    </p:set>
                                    <p:anim calcmode="lin" valueType="num">
                                      <p:cBhvr additive="base">
                                        <p:cTn id="23" dur="500" fill="hold"/>
                                        <p:tgtEl>
                                          <p:spTgt spid="8">
                                            <p:txEl>
                                              <p:pRg st="15" end="1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7127" y="0"/>
            <a:ext cx="9144000" cy="533400"/>
          </a:xfrm>
        </p:spPr>
        <p:txBody>
          <a:bodyPr>
            <a:noAutofit/>
          </a:bodyPr>
          <a:lstStyle/>
          <a:p>
            <a:pPr algn="ctr"/>
            <a:r>
              <a:rPr lang="en-US" sz="4000" dirty="0"/>
              <a:t>Equivalent Parallel Resistance Example 1</a:t>
            </a:r>
          </a:p>
        </p:txBody>
      </p:sp>
      <mc:AlternateContent xmlns:mc="http://schemas.openxmlformats.org/markup-compatibility/2006" xmlns:a14="http://schemas.microsoft.com/office/drawing/2010/main">
        <mc:Choice Requires="a14">
          <p:sp>
            <p:nvSpPr>
              <p:cNvPr id="8" name="Rectangle 7"/>
              <p:cNvSpPr/>
              <p:nvPr/>
            </p:nvSpPr>
            <p:spPr>
              <a:xfrm>
                <a:off x="337351" y="743916"/>
                <a:ext cx="11505460" cy="5790368"/>
              </a:xfrm>
              <a:prstGeom prst="rect">
                <a:avLst/>
              </a:prstGeom>
              <a:solidFill>
                <a:schemeClr val="tx1">
                  <a:lumMod val="95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For the parallel circuit below find </a:t>
                </a:r>
                <a:r>
                  <a:rPr lang="en-US" dirty="0" err="1">
                    <a:solidFill>
                      <a:schemeClr val="bg1"/>
                    </a:solidFill>
                    <a:latin typeface="Cambria Math" panose="02040503050406030204" pitchFamily="18" charset="0"/>
                    <a:ea typeface="Cambria Math" panose="02040503050406030204" pitchFamily="18" charset="0"/>
                  </a:rPr>
                  <a:t>Req</a:t>
                </a:r>
                <a:r>
                  <a:rPr lang="en-US" dirty="0">
                    <a:solidFill>
                      <a:schemeClr val="bg1"/>
                    </a:solidFill>
                    <a:latin typeface="Cambria Math" panose="02040503050406030204" pitchFamily="18" charset="0"/>
                    <a:ea typeface="Cambria Math" panose="02040503050406030204" pitchFamily="18" charset="0"/>
                  </a:rPr>
                  <a:t> and i</a:t>
                </a:r>
                <a:r>
                  <a:rPr lang="en-US" baseline="-25000" dirty="0">
                    <a:solidFill>
                      <a:schemeClr val="bg1"/>
                    </a:solidFill>
                    <a:latin typeface="Cambria Math" panose="02040503050406030204" pitchFamily="18" charset="0"/>
                    <a:ea typeface="Cambria Math" panose="02040503050406030204" pitchFamily="18" charset="0"/>
                  </a:rPr>
                  <a:t>s</a:t>
                </a:r>
                <a:r>
                  <a:rPr lang="en-US" dirty="0">
                    <a:solidFill>
                      <a:schemeClr val="bg1"/>
                    </a:solidFill>
                    <a:latin typeface="Cambria Math" panose="02040503050406030204" pitchFamily="18" charset="0"/>
                    <a:ea typeface="Cambria Math" panose="02040503050406030204" pitchFamily="18" charset="0"/>
                  </a:rPr>
                  <a:t>.</a:t>
                </a:r>
              </a:p>
              <a:p>
                <a:pPr marL="285750" indent="-28575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US" b="0" i="0" smtClean="0">
                          <a:solidFill>
                            <a:schemeClr val="bg1"/>
                          </a:solidFill>
                          <a:latin typeface="Cambria Math" panose="02040503050406030204" pitchFamily="18" charset="0"/>
                          <a:ea typeface="Cambria Math" panose="02040503050406030204" pitchFamily="18" charset="0"/>
                        </a:rPr>
                        <m:t>Req</m:t>
                      </m:r>
                      <m:r>
                        <a:rPr lang="en-US" b="0" i="0" smtClean="0">
                          <a:solidFill>
                            <a:schemeClr val="bg1"/>
                          </a:solidFill>
                          <a:latin typeface="Cambria Math" panose="02040503050406030204" pitchFamily="18" charset="0"/>
                          <a:ea typeface="Cambria Math" panose="02040503050406030204" pitchFamily="18" charset="0"/>
                        </a:rPr>
                        <m:t>=</m:t>
                      </m:r>
                      <m:f>
                        <m:fPr>
                          <m:ctrlPr>
                            <a:rPr lang="en-US" b="0" i="1" smtClean="0">
                              <a:solidFill>
                                <a:schemeClr val="bg1"/>
                              </a:solidFill>
                              <a:latin typeface="Cambria Math" panose="02040503050406030204" pitchFamily="18" charset="0"/>
                              <a:ea typeface="Cambria Math" panose="02040503050406030204" pitchFamily="18" charset="0"/>
                            </a:rPr>
                          </m:ctrlPr>
                        </m:fPr>
                        <m:num>
                          <m:r>
                            <a:rPr lang="en-US" b="0" i="0" smtClean="0">
                              <a:solidFill>
                                <a:schemeClr val="bg1"/>
                              </a:solidFill>
                              <a:latin typeface="Cambria Math" panose="02040503050406030204" pitchFamily="18" charset="0"/>
                              <a:ea typeface="Cambria Math" panose="02040503050406030204" pitchFamily="18" charset="0"/>
                            </a:rPr>
                            <m:t>1</m:t>
                          </m:r>
                        </m:num>
                        <m:den>
                          <m:f>
                            <m:fPr>
                              <m:ctrlPr>
                                <a:rPr lang="en-US" b="0" i="1" smtClean="0">
                                  <a:solidFill>
                                    <a:schemeClr val="bg1"/>
                                  </a:solidFill>
                                  <a:latin typeface="Cambria Math" panose="02040503050406030204" pitchFamily="18" charset="0"/>
                                  <a:ea typeface="Cambria Math" panose="02040503050406030204" pitchFamily="18" charset="0"/>
                                </a:rPr>
                              </m:ctrlPr>
                            </m:fPr>
                            <m:num>
                              <m:r>
                                <a:rPr lang="en-US" b="0" i="0" smtClean="0">
                                  <a:solidFill>
                                    <a:schemeClr val="bg1"/>
                                  </a:solidFill>
                                  <a:latin typeface="Cambria Math" panose="02040503050406030204" pitchFamily="18" charset="0"/>
                                  <a:ea typeface="Cambria Math" panose="02040503050406030204" pitchFamily="18" charset="0"/>
                                </a:rPr>
                                <m:t>1</m:t>
                              </m:r>
                            </m:num>
                            <m:den>
                              <m:r>
                                <a:rPr lang="en-US" b="0" i="0" smtClean="0">
                                  <a:solidFill>
                                    <a:schemeClr val="bg1"/>
                                  </a:solidFill>
                                  <a:latin typeface="Cambria Math" panose="02040503050406030204" pitchFamily="18" charset="0"/>
                                  <a:ea typeface="Cambria Math" panose="02040503050406030204" pitchFamily="18" charset="0"/>
                                </a:rPr>
                                <m:t> 2 </m:t>
                              </m:r>
                              <m:r>
                                <m:rPr>
                                  <m:sty m:val="p"/>
                                </m:rPr>
                                <a:rPr lang="en-US" b="0" i="0" smtClean="0">
                                  <a:solidFill>
                                    <a:schemeClr val="bg1"/>
                                  </a:solidFill>
                                  <a:latin typeface="Cambria Math" panose="02040503050406030204" pitchFamily="18" charset="0"/>
                                  <a:ea typeface="Cambria Math" panose="02040503050406030204" pitchFamily="18" charset="0"/>
                                </a:rPr>
                                <m:t>k</m:t>
                              </m:r>
                              <m:r>
                                <a:rPr lang="el-GR" b="0" i="0" smtClean="0">
                                  <a:solidFill>
                                    <a:schemeClr val="bg1"/>
                                  </a:solidFill>
                                  <a:latin typeface="Cambria Math" panose="02040503050406030204" pitchFamily="18" charset="0"/>
                                  <a:ea typeface="Cambria Math" panose="02040503050406030204" pitchFamily="18" charset="0"/>
                                </a:rPr>
                                <m:t>Ω</m:t>
                              </m:r>
                            </m:den>
                          </m:f>
                          <m:r>
                            <a:rPr lang="en-US" b="0" i="0" smtClean="0">
                              <a:solidFill>
                                <a:schemeClr val="bg1"/>
                              </a:solidFill>
                              <a:latin typeface="Cambria Math" panose="02040503050406030204" pitchFamily="18" charset="0"/>
                              <a:ea typeface="Cambria Math" panose="02040503050406030204" pitchFamily="18" charset="0"/>
                            </a:rPr>
                            <m:t> +</m:t>
                          </m:r>
                          <m:f>
                            <m:fPr>
                              <m:ctrlPr>
                                <a:rPr lang="en-US" b="0" i="1" smtClean="0">
                                  <a:solidFill>
                                    <a:schemeClr val="bg1"/>
                                  </a:solidFill>
                                  <a:latin typeface="Cambria Math" panose="02040503050406030204" pitchFamily="18" charset="0"/>
                                  <a:ea typeface="Cambria Math" panose="02040503050406030204" pitchFamily="18" charset="0"/>
                                </a:rPr>
                              </m:ctrlPr>
                            </m:fPr>
                            <m:num>
                              <m:r>
                                <a:rPr lang="en-US" b="0" i="0" smtClean="0">
                                  <a:solidFill>
                                    <a:schemeClr val="bg1"/>
                                  </a:solidFill>
                                  <a:latin typeface="Cambria Math" panose="02040503050406030204" pitchFamily="18" charset="0"/>
                                  <a:ea typeface="Cambria Math" panose="02040503050406030204" pitchFamily="18" charset="0"/>
                                </a:rPr>
                                <m:t>1</m:t>
                              </m:r>
                            </m:num>
                            <m:den>
                              <m:r>
                                <a:rPr lang="en-US" b="0" i="0" smtClean="0">
                                  <a:solidFill>
                                    <a:schemeClr val="bg1"/>
                                  </a:solidFill>
                                  <a:latin typeface="Cambria Math" panose="02040503050406030204" pitchFamily="18" charset="0"/>
                                  <a:ea typeface="Cambria Math" panose="02040503050406030204" pitchFamily="18" charset="0"/>
                                </a:rPr>
                                <m:t>6 </m:t>
                              </m:r>
                              <m:r>
                                <m:rPr>
                                  <m:sty m:val="p"/>
                                </m:rPr>
                                <a:rPr lang="en-US" b="0" i="0" smtClean="0">
                                  <a:solidFill>
                                    <a:schemeClr val="bg1"/>
                                  </a:solidFill>
                                  <a:latin typeface="Cambria Math" panose="02040503050406030204" pitchFamily="18" charset="0"/>
                                  <a:ea typeface="Cambria Math" panose="02040503050406030204" pitchFamily="18" charset="0"/>
                                </a:rPr>
                                <m:t>k</m:t>
                              </m:r>
                              <m:r>
                                <a:rPr lang="el-GR" b="0" i="0" smtClean="0">
                                  <a:solidFill>
                                    <a:schemeClr val="bg1"/>
                                  </a:solidFill>
                                  <a:latin typeface="Cambria Math" panose="02040503050406030204" pitchFamily="18" charset="0"/>
                                  <a:ea typeface="Cambria Math" panose="02040503050406030204" pitchFamily="18" charset="0"/>
                                </a:rPr>
                                <m:t>Ω</m:t>
                              </m:r>
                            </m:den>
                          </m:f>
                          <m:r>
                            <a:rPr lang="en-US" b="0" i="0" smtClean="0">
                              <a:solidFill>
                                <a:schemeClr val="bg1"/>
                              </a:solidFill>
                              <a:latin typeface="Cambria Math" panose="02040503050406030204" pitchFamily="18" charset="0"/>
                              <a:ea typeface="Cambria Math" panose="02040503050406030204" pitchFamily="18" charset="0"/>
                            </a:rPr>
                            <m:t>+</m:t>
                          </m:r>
                          <m:f>
                            <m:fPr>
                              <m:ctrlPr>
                                <a:rPr lang="en-US" b="0" i="1" smtClean="0">
                                  <a:solidFill>
                                    <a:schemeClr val="bg1"/>
                                  </a:solidFill>
                                  <a:latin typeface="Cambria Math" panose="02040503050406030204" pitchFamily="18" charset="0"/>
                                  <a:ea typeface="Cambria Math" panose="02040503050406030204" pitchFamily="18" charset="0"/>
                                </a:rPr>
                              </m:ctrlPr>
                            </m:fPr>
                            <m:num>
                              <m:r>
                                <a:rPr lang="en-US" b="0" i="0" smtClean="0">
                                  <a:solidFill>
                                    <a:schemeClr val="bg1"/>
                                  </a:solidFill>
                                  <a:latin typeface="Cambria Math" panose="02040503050406030204" pitchFamily="18" charset="0"/>
                                  <a:ea typeface="Cambria Math" panose="02040503050406030204" pitchFamily="18" charset="0"/>
                                </a:rPr>
                                <m:t>1</m:t>
                              </m:r>
                            </m:num>
                            <m:den>
                              <m:r>
                                <a:rPr lang="en-US" b="0" i="0" smtClean="0">
                                  <a:solidFill>
                                    <a:schemeClr val="bg1"/>
                                  </a:solidFill>
                                  <a:latin typeface="Cambria Math" panose="02040503050406030204" pitchFamily="18" charset="0"/>
                                  <a:ea typeface="Cambria Math" panose="02040503050406030204" pitchFamily="18" charset="0"/>
                                </a:rPr>
                                <m:t>3.2 </m:t>
                              </m:r>
                              <m:r>
                                <m:rPr>
                                  <m:sty m:val="p"/>
                                </m:rPr>
                                <a:rPr lang="en-US" b="0" i="0" smtClean="0">
                                  <a:solidFill>
                                    <a:schemeClr val="bg1"/>
                                  </a:solidFill>
                                  <a:latin typeface="Cambria Math" panose="02040503050406030204" pitchFamily="18" charset="0"/>
                                  <a:ea typeface="Cambria Math" panose="02040503050406030204" pitchFamily="18" charset="0"/>
                                </a:rPr>
                                <m:t>k</m:t>
                              </m:r>
                              <m:r>
                                <a:rPr lang="el-GR" b="0" i="0" smtClean="0">
                                  <a:solidFill>
                                    <a:schemeClr val="bg1"/>
                                  </a:solidFill>
                                  <a:latin typeface="Cambria Math" panose="02040503050406030204" pitchFamily="18" charset="0"/>
                                  <a:ea typeface="Cambria Math" panose="02040503050406030204" pitchFamily="18" charset="0"/>
                                </a:rPr>
                                <m:t>Ω</m:t>
                              </m:r>
                            </m:den>
                          </m:f>
                          <m:r>
                            <a:rPr lang="en-US" b="0" i="0" smtClean="0">
                              <a:solidFill>
                                <a:schemeClr val="bg1"/>
                              </a:solidFill>
                              <a:latin typeface="Cambria Math" panose="02040503050406030204" pitchFamily="18" charset="0"/>
                              <a:ea typeface="Cambria Math" panose="02040503050406030204" pitchFamily="18" charset="0"/>
                            </a:rPr>
                            <m:t>+</m:t>
                          </m:r>
                          <m:f>
                            <m:fPr>
                              <m:ctrlPr>
                                <a:rPr lang="en-US" b="0" i="1" smtClean="0">
                                  <a:solidFill>
                                    <a:schemeClr val="bg1"/>
                                  </a:solidFill>
                                  <a:latin typeface="Cambria Math" panose="02040503050406030204" pitchFamily="18" charset="0"/>
                                  <a:ea typeface="Cambria Math" panose="02040503050406030204" pitchFamily="18" charset="0"/>
                                </a:rPr>
                              </m:ctrlPr>
                            </m:fPr>
                            <m:num>
                              <m:r>
                                <a:rPr lang="en-US" b="0" i="0" smtClean="0">
                                  <a:solidFill>
                                    <a:schemeClr val="bg1"/>
                                  </a:solidFill>
                                  <a:latin typeface="Cambria Math" panose="02040503050406030204" pitchFamily="18" charset="0"/>
                                  <a:ea typeface="Cambria Math" panose="02040503050406030204" pitchFamily="18" charset="0"/>
                                </a:rPr>
                                <m:t>1</m:t>
                              </m:r>
                            </m:num>
                            <m:den>
                              <m:r>
                                <a:rPr lang="en-US" b="0" i="0" smtClean="0">
                                  <a:solidFill>
                                    <a:schemeClr val="bg1"/>
                                  </a:solidFill>
                                  <a:latin typeface="Cambria Math" panose="02040503050406030204" pitchFamily="18" charset="0"/>
                                  <a:ea typeface="Cambria Math" panose="02040503050406030204" pitchFamily="18" charset="0"/>
                                </a:rPr>
                                <m:t>4.8 </m:t>
                              </m:r>
                              <m:r>
                                <m:rPr>
                                  <m:sty m:val="p"/>
                                </m:rPr>
                                <a:rPr lang="en-US" b="0" i="0" smtClean="0">
                                  <a:solidFill>
                                    <a:schemeClr val="bg1"/>
                                  </a:solidFill>
                                  <a:latin typeface="Cambria Math" panose="02040503050406030204" pitchFamily="18" charset="0"/>
                                  <a:ea typeface="Cambria Math" panose="02040503050406030204" pitchFamily="18" charset="0"/>
                                </a:rPr>
                                <m:t>k</m:t>
                              </m:r>
                              <m:r>
                                <a:rPr lang="el-GR" b="0" i="0" smtClean="0">
                                  <a:solidFill>
                                    <a:schemeClr val="bg1"/>
                                  </a:solidFill>
                                  <a:latin typeface="Cambria Math" panose="02040503050406030204" pitchFamily="18" charset="0"/>
                                  <a:ea typeface="Cambria Math" panose="02040503050406030204" pitchFamily="18" charset="0"/>
                                </a:rPr>
                                <m:t>Ω</m:t>
                              </m:r>
                            </m:den>
                          </m:f>
                        </m:den>
                      </m:f>
                      <m:r>
                        <a:rPr lang="en-US" b="0" i="1" smtClean="0">
                          <a:solidFill>
                            <a:schemeClr val="bg1"/>
                          </a:solidFill>
                          <a:latin typeface="Cambria Math" panose="02040503050406030204" pitchFamily="18" charset="0"/>
                          <a:ea typeface="Cambria Math" panose="02040503050406030204" pitchFamily="18" charset="0"/>
                        </a:rPr>
                        <m:t>.</m:t>
                      </m:r>
                    </m:oMath>
                  </m:oMathPara>
                </a14:m>
                <a:endParaRPr lang="en-US" b="0" i="1" dirty="0">
                  <a:solidFill>
                    <a:schemeClr val="bg1"/>
                  </a:solidFill>
                  <a:latin typeface="Cambria Math" panose="02040503050406030204" pitchFamily="18" charset="0"/>
                  <a:ea typeface="Cambria Math" panose="02040503050406030204" pitchFamily="18" charset="0"/>
                </a:endParaRPr>
              </a:p>
              <a:p>
                <a:endParaRPr lang="en-US" b="0" i="0" dirty="0">
                  <a:solidFill>
                    <a:schemeClr val="bg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US" b="0" i="0" smtClean="0">
                          <a:solidFill>
                            <a:schemeClr val="bg1"/>
                          </a:solidFill>
                          <a:latin typeface="Cambria Math" panose="02040503050406030204" pitchFamily="18" charset="0"/>
                          <a:ea typeface="Cambria Math" panose="02040503050406030204" pitchFamily="18" charset="0"/>
                        </a:rPr>
                        <m:t>Req</m:t>
                      </m:r>
                      <m:r>
                        <a:rPr lang="en-US" b="0" i="0" smtClean="0">
                          <a:solidFill>
                            <a:schemeClr val="bg1"/>
                          </a:solidFill>
                          <a:latin typeface="Cambria Math" panose="02040503050406030204" pitchFamily="18" charset="0"/>
                          <a:ea typeface="Cambria Math" panose="02040503050406030204" pitchFamily="18" charset="0"/>
                        </a:rPr>
                        <m:t>=842 Ω. </m:t>
                      </m:r>
                      <m:r>
                        <m:rPr>
                          <m:sty m:val="p"/>
                        </m:rPr>
                        <a:rPr lang="en-US" b="0" i="0" smtClean="0">
                          <a:solidFill>
                            <a:schemeClr val="bg1"/>
                          </a:solidFill>
                          <a:latin typeface="Cambria Math" panose="02040503050406030204" pitchFamily="18" charset="0"/>
                          <a:ea typeface="Cambria Math" panose="02040503050406030204" pitchFamily="18" charset="0"/>
                        </a:rPr>
                        <m:t>Req</m:t>
                      </m:r>
                      <m:r>
                        <a:rPr lang="en-US" b="0" i="0" smtClean="0">
                          <a:solidFill>
                            <a:schemeClr val="bg1"/>
                          </a:solidFill>
                          <a:latin typeface="Cambria Math" panose="02040503050406030204" pitchFamily="18" charset="0"/>
                          <a:ea typeface="Cambria Math" panose="02040503050406030204" pitchFamily="18" charset="0"/>
                        </a:rPr>
                        <m:t>=842 Ω.</m:t>
                      </m:r>
                    </m:oMath>
                  </m:oMathPara>
                </a14:m>
                <a:endParaRPr lang="en-US" b="0" i="0" dirty="0">
                  <a:solidFill>
                    <a:schemeClr val="bg1"/>
                  </a:solidFill>
                  <a:latin typeface="Cambria Math" panose="02040503050406030204" pitchFamily="18" charset="0"/>
                  <a:ea typeface="Cambria Math" panose="02040503050406030204" pitchFamily="18" charset="0"/>
                </a:endParaRPr>
              </a:p>
              <a:p>
                <a:endParaRPr lang="en-US" b="0" i="0" dirty="0">
                  <a:solidFill>
                    <a:schemeClr val="bg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ea typeface="Cambria Math" panose="02040503050406030204" pitchFamily="18"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rPr>
                            <m:t>i</m:t>
                          </m:r>
                        </m:e>
                        <m:sub>
                          <m:r>
                            <m:rPr>
                              <m:sty m:val="p"/>
                            </m:rPr>
                            <a:rPr lang="en-US" b="0" i="0" smtClean="0">
                              <a:solidFill>
                                <a:schemeClr val="bg1"/>
                              </a:solidFill>
                              <a:latin typeface="Cambria Math" panose="02040503050406030204" pitchFamily="18" charset="0"/>
                              <a:ea typeface="Cambria Math" panose="02040503050406030204" pitchFamily="18" charset="0"/>
                            </a:rPr>
                            <m:t>s</m:t>
                          </m:r>
                        </m:sub>
                      </m:sSub>
                      <m:r>
                        <a:rPr lang="en-US" b="0" i="0" smtClean="0">
                          <a:solidFill>
                            <a:schemeClr val="bg1"/>
                          </a:solidFill>
                          <a:latin typeface="Cambria Math" panose="02040503050406030204" pitchFamily="18" charset="0"/>
                          <a:ea typeface="Cambria Math" panose="02040503050406030204" pitchFamily="18" charset="0"/>
                        </a:rPr>
                        <m:t>=</m:t>
                      </m:r>
                      <m:f>
                        <m:fPr>
                          <m:ctrlPr>
                            <a:rPr lang="en-US" b="0" i="1" smtClean="0">
                              <a:solidFill>
                                <a:schemeClr val="bg1"/>
                              </a:solidFill>
                              <a:latin typeface="Cambria Math" panose="02040503050406030204" pitchFamily="18" charset="0"/>
                              <a:ea typeface="Cambria Math" panose="02040503050406030204" pitchFamily="18" charset="0"/>
                            </a:rPr>
                          </m:ctrlPr>
                        </m:fPr>
                        <m:num>
                          <m:r>
                            <a:rPr lang="en-US" b="0" i="0" smtClean="0">
                              <a:solidFill>
                                <a:schemeClr val="bg1"/>
                              </a:solidFill>
                              <a:latin typeface="Cambria Math" panose="02040503050406030204" pitchFamily="18" charset="0"/>
                              <a:ea typeface="Cambria Math" panose="02040503050406030204" pitchFamily="18" charset="0"/>
                            </a:rPr>
                            <m:t>24 </m:t>
                          </m:r>
                          <m:r>
                            <m:rPr>
                              <m:sty m:val="p"/>
                            </m:rPr>
                            <a:rPr lang="en-US" b="0" i="0" smtClean="0">
                              <a:solidFill>
                                <a:schemeClr val="bg1"/>
                              </a:solidFill>
                              <a:latin typeface="Cambria Math" panose="02040503050406030204" pitchFamily="18" charset="0"/>
                              <a:ea typeface="Cambria Math" panose="02040503050406030204" pitchFamily="18" charset="0"/>
                            </a:rPr>
                            <m:t>V</m:t>
                          </m:r>
                        </m:num>
                        <m:den>
                          <m:r>
                            <a:rPr lang="en-US" b="0" i="0" smtClean="0">
                              <a:solidFill>
                                <a:schemeClr val="bg1"/>
                              </a:solidFill>
                              <a:latin typeface="Cambria Math" panose="02040503050406030204" pitchFamily="18" charset="0"/>
                              <a:ea typeface="Cambria Math" panose="02040503050406030204" pitchFamily="18" charset="0"/>
                            </a:rPr>
                            <m:t>842 </m:t>
                          </m:r>
                          <m:r>
                            <a:rPr lang="el-GR" b="0" i="0" smtClean="0">
                              <a:solidFill>
                                <a:schemeClr val="bg1"/>
                              </a:solidFill>
                              <a:latin typeface="Cambria Math" panose="02040503050406030204" pitchFamily="18" charset="0"/>
                              <a:ea typeface="Cambria Math" panose="02040503050406030204" pitchFamily="18" charset="0"/>
                            </a:rPr>
                            <m:t>Ω</m:t>
                          </m:r>
                        </m:den>
                      </m:f>
                      <m:r>
                        <a:rPr lang="en-US" b="0" i="0" smtClean="0">
                          <a:solidFill>
                            <a:schemeClr val="bg1"/>
                          </a:solidFill>
                          <a:latin typeface="Cambria Math" panose="02040503050406030204" pitchFamily="18" charset="0"/>
                          <a:ea typeface="Cambria Math" panose="02040503050406030204" pitchFamily="18" charset="0"/>
                        </a:rPr>
                        <m:t>=28.5 </m:t>
                      </m:r>
                      <m:r>
                        <m:rPr>
                          <m:sty m:val="p"/>
                        </m:rPr>
                        <a:rPr lang="en-US" b="0" i="0" smtClean="0">
                          <a:solidFill>
                            <a:schemeClr val="bg1"/>
                          </a:solidFill>
                          <a:latin typeface="Cambria Math" panose="02040503050406030204" pitchFamily="18" charset="0"/>
                          <a:ea typeface="Cambria Math" panose="02040503050406030204" pitchFamily="18" charset="0"/>
                        </a:rPr>
                        <m:t>mA</m:t>
                      </m:r>
                      <m:r>
                        <a:rPr lang="en-US" b="0" i="1" smtClean="0">
                          <a:solidFill>
                            <a:schemeClr val="bg1"/>
                          </a:solidFill>
                          <a:latin typeface="Cambria Math" panose="02040503050406030204" pitchFamily="18" charset="0"/>
                          <a:ea typeface="Cambria Math" panose="02040503050406030204" pitchFamily="18" charset="0"/>
                        </a:rPr>
                        <m:t>.  </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rPr>
                            <m:t>i</m:t>
                          </m:r>
                        </m:e>
                        <m:sub>
                          <m:r>
                            <m:rPr>
                              <m:sty m:val="p"/>
                            </m:rPr>
                            <a:rPr lang="en-US" b="0" i="0" smtClean="0">
                              <a:solidFill>
                                <a:schemeClr val="bg1"/>
                              </a:solidFill>
                              <a:latin typeface="Cambria Math" panose="02040503050406030204" pitchFamily="18" charset="0"/>
                              <a:ea typeface="Cambria Math" panose="02040503050406030204" pitchFamily="18" charset="0"/>
                            </a:rPr>
                            <m:t>s</m:t>
                          </m:r>
                        </m:sub>
                      </m:sSub>
                      <m:r>
                        <a:rPr lang="en-US">
                          <a:solidFill>
                            <a:schemeClr val="bg1"/>
                          </a:solidFill>
                          <a:latin typeface="Cambria Math" panose="02040503050406030204" pitchFamily="18" charset="0"/>
                          <a:ea typeface="Cambria Math" panose="02040503050406030204" pitchFamily="18" charset="0"/>
                        </a:rPr>
                        <m:t>=28.5 </m:t>
                      </m:r>
                      <m:r>
                        <m:rPr>
                          <m:sty m:val="p"/>
                        </m:rPr>
                        <a:rPr lang="en-US">
                          <a:solidFill>
                            <a:schemeClr val="bg1"/>
                          </a:solidFill>
                          <a:latin typeface="Cambria Math" panose="02040503050406030204" pitchFamily="18" charset="0"/>
                          <a:ea typeface="Cambria Math" panose="02040503050406030204" pitchFamily="18" charset="0"/>
                        </a:rPr>
                        <m:t>mA</m:t>
                      </m:r>
                      <m:r>
                        <a:rPr lang="en-US" i="1">
                          <a:solidFill>
                            <a:schemeClr val="bg1"/>
                          </a:solidFill>
                          <a:latin typeface="Cambria Math" panose="02040503050406030204" pitchFamily="18" charset="0"/>
                          <a:ea typeface="Cambria Math" panose="02040503050406030204" pitchFamily="18" charset="0"/>
                        </a:rPr>
                        <m:t>.</m:t>
                      </m:r>
                    </m:oMath>
                  </m:oMathPara>
                </a14:m>
                <a:endParaRPr lang="en-US" dirty="0">
                  <a:solidFill>
                    <a:schemeClr val="bg1"/>
                  </a:solidFill>
                  <a:latin typeface="Cambria Math" panose="02040503050406030204" pitchFamily="18" charset="0"/>
                  <a:ea typeface="Cambria Math" panose="02040503050406030204" pitchFamily="18" charset="0"/>
                </a:endParaRPr>
              </a:p>
              <a:p>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Find i</a:t>
                </a:r>
                <a:r>
                  <a:rPr lang="en-US" baseline="-25000" dirty="0">
                    <a:solidFill>
                      <a:schemeClr val="bg1"/>
                    </a:solidFill>
                    <a:latin typeface="Cambria Math" panose="02040503050406030204" pitchFamily="18" charset="0"/>
                    <a:ea typeface="Cambria Math" panose="02040503050406030204" pitchFamily="18" charset="0"/>
                  </a:rPr>
                  <a:t>R1</a:t>
                </a:r>
                <a:r>
                  <a:rPr lang="en-US" dirty="0">
                    <a:solidFill>
                      <a:schemeClr val="bg1"/>
                    </a:solidFill>
                    <a:latin typeface="Cambria Math" panose="02040503050406030204" pitchFamily="18" charset="0"/>
                    <a:ea typeface="Cambria Math" panose="02040503050406030204" pitchFamily="18" charset="0"/>
                  </a:rPr>
                  <a:t>, i</a:t>
                </a:r>
                <a:r>
                  <a:rPr lang="en-US" baseline="-25000" dirty="0">
                    <a:solidFill>
                      <a:schemeClr val="bg1"/>
                    </a:solidFill>
                    <a:latin typeface="Cambria Math" panose="02040503050406030204" pitchFamily="18" charset="0"/>
                    <a:ea typeface="Cambria Math" panose="02040503050406030204" pitchFamily="18" charset="0"/>
                  </a:rPr>
                  <a:t>R2</a:t>
                </a:r>
                <a:r>
                  <a:rPr lang="en-US" dirty="0">
                    <a:solidFill>
                      <a:schemeClr val="bg1"/>
                    </a:solidFill>
                    <a:latin typeface="Cambria Math" panose="02040503050406030204" pitchFamily="18" charset="0"/>
                    <a:ea typeface="Cambria Math" panose="02040503050406030204" pitchFamily="18" charset="0"/>
                  </a:rPr>
                  <a:t>, i</a:t>
                </a:r>
                <a:r>
                  <a:rPr lang="en-US" baseline="-25000" dirty="0">
                    <a:solidFill>
                      <a:schemeClr val="bg1"/>
                    </a:solidFill>
                    <a:latin typeface="Cambria Math" panose="02040503050406030204" pitchFamily="18" charset="0"/>
                    <a:ea typeface="Cambria Math" panose="02040503050406030204" pitchFamily="18" charset="0"/>
                  </a:rPr>
                  <a:t>R3</a:t>
                </a:r>
                <a:r>
                  <a:rPr lang="en-US" dirty="0">
                    <a:solidFill>
                      <a:schemeClr val="bg1"/>
                    </a:solidFill>
                    <a:latin typeface="Cambria Math" panose="02040503050406030204" pitchFamily="18" charset="0"/>
                    <a:ea typeface="Cambria Math" panose="02040503050406030204" pitchFamily="18" charset="0"/>
                  </a:rPr>
                  <a:t>, i</a:t>
                </a:r>
                <a:r>
                  <a:rPr lang="en-US" baseline="-25000" dirty="0">
                    <a:solidFill>
                      <a:schemeClr val="bg1"/>
                    </a:solidFill>
                    <a:latin typeface="Cambria Math" panose="02040503050406030204" pitchFamily="18" charset="0"/>
                    <a:ea typeface="Cambria Math" panose="02040503050406030204" pitchFamily="18" charset="0"/>
                  </a:rPr>
                  <a:t>R4</a:t>
                </a:r>
                <a:r>
                  <a:rPr lang="en-US" dirty="0">
                    <a:solidFill>
                      <a:schemeClr val="bg1"/>
                    </a:solidFill>
                    <a:latin typeface="Cambria Math" panose="02040503050406030204" pitchFamily="18" charset="0"/>
                    <a:ea typeface="Cambria Math" panose="02040503050406030204" pitchFamily="18" charset="0"/>
                  </a:rPr>
                  <a:t>.   </a:t>
                </a:r>
              </a:p>
              <a:p>
                <a:endParaRPr lang="en-US" dirty="0">
                  <a:solidFill>
                    <a:schemeClr val="bg1"/>
                  </a:solidFill>
                  <a:latin typeface="Cambria Math" panose="02040503050406030204" pitchFamily="18" charset="0"/>
                  <a:ea typeface="Cambria Math" panose="02040503050406030204" pitchFamily="18" charset="0"/>
                </a:endParaRPr>
              </a:p>
              <a:p>
                <a:r>
                  <a:rPr lang="en-US" dirty="0">
                    <a:solidFill>
                      <a:schemeClr val="bg1"/>
                    </a:solidFill>
                    <a:latin typeface="Cambria Math" panose="02040503050406030204" pitchFamily="18" charset="0"/>
                    <a:ea typeface="Cambria Math" panose="02040503050406030204" pitchFamily="18" charset="0"/>
                  </a:rPr>
                  <a:t>i</a:t>
                </a:r>
                <a:r>
                  <a:rPr lang="en-US" baseline="-25000" dirty="0">
                    <a:solidFill>
                      <a:schemeClr val="bg1"/>
                    </a:solidFill>
                    <a:latin typeface="Cambria Math" panose="02040503050406030204" pitchFamily="18" charset="0"/>
                    <a:ea typeface="Cambria Math" panose="02040503050406030204" pitchFamily="18" charset="0"/>
                  </a:rPr>
                  <a:t>R1 </a:t>
                </a:r>
                <a:r>
                  <a:rPr lang="en-US" dirty="0">
                    <a:solidFill>
                      <a:schemeClr val="bg1"/>
                    </a:solidFill>
                    <a:latin typeface="Cambria Math" panose="02040503050406030204" pitchFamily="18" charset="0"/>
                    <a:ea typeface="Cambria Math" panose="02040503050406030204" pitchFamily="18" charset="0"/>
                  </a:rPr>
                  <a:t>= (24 V)/(2 k</a:t>
                </a:r>
                <a:r>
                  <a:rPr lang="el-GR" dirty="0">
                    <a:solidFill>
                      <a:schemeClr val="bg1"/>
                    </a:solidFill>
                    <a:latin typeface="Cambria Math" panose="02040503050406030204" pitchFamily="18" charset="0"/>
                    <a:ea typeface="Cambria Math" panose="02040503050406030204" pitchFamily="18" charset="0"/>
                  </a:rPr>
                  <a:t>Ω</a:t>
                </a:r>
                <a:r>
                  <a:rPr lang="en-US" dirty="0">
                    <a:solidFill>
                      <a:schemeClr val="bg1"/>
                    </a:solidFill>
                    <a:latin typeface="Cambria Math" panose="02040503050406030204" pitchFamily="18" charset="0"/>
                    <a:ea typeface="Cambria Math" panose="02040503050406030204" pitchFamily="18" charset="0"/>
                  </a:rPr>
                  <a:t>) = 12 mA.   i</a:t>
                </a:r>
                <a:r>
                  <a:rPr lang="en-US" baseline="-25000" dirty="0">
                    <a:solidFill>
                      <a:schemeClr val="bg1"/>
                    </a:solidFill>
                    <a:latin typeface="Cambria Math" panose="02040503050406030204" pitchFamily="18" charset="0"/>
                    <a:ea typeface="Cambria Math" panose="02040503050406030204" pitchFamily="18" charset="0"/>
                  </a:rPr>
                  <a:t>R2 </a:t>
                </a:r>
                <a:r>
                  <a:rPr lang="en-US" dirty="0">
                    <a:solidFill>
                      <a:schemeClr val="bg1"/>
                    </a:solidFill>
                    <a:latin typeface="Cambria Math" panose="02040503050406030204" pitchFamily="18" charset="0"/>
                    <a:ea typeface="Cambria Math" panose="02040503050406030204" pitchFamily="18" charset="0"/>
                  </a:rPr>
                  <a:t>= (24 V)/(6 k</a:t>
                </a:r>
                <a:r>
                  <a:rPr lang="el-GR" dirty="0">
                    <a:solidFill>
                      <a:schemeClr val="bg1"/>
                    </a:solidFill>
                    <a:latin typeface="Cambria Math" panose="02040503050406030204" pitchFamily="18" charset="0"/>
                    <a:ea typeface="Cambria Math" panose="02040503050406030204" pitchFamily="18" charset="0"/>
                  </a:rPr>
                  <a:t>Ω</a:t>
                </a:r>
                <a:r>
                  <a:rPr lang="en-US" dirty="0">
                    <a:solidFill>
                      <a:schemeClr val="bg1"/>
                    </a:solidFill>
                    <a:latin typeface="Cambria Math" panose="02040503050406030204" pitchFamily="18" charset="0"/>
                    <a:ea typeface="Cambria Math" panose="02040503050406030204" pitchFamily="18" charset="0"/>
                  </a:rPr>
                  <a:t>) = 4 mA.  </a:t>
                </a:r>
              </a:p>
              <a:p>
                <a:endParaRPr lang="en-US" dirty="0">
                  <a:solidFill>
                    <a:schemeClr val="bg1"/>
                  </a:solidFill>
                  <a:latin typeface="Cambria Math" panose="02040503050406030204" pitchFamily="18" charset="0"/>
                  <a:ea typeface="Cambria Math" panose="02040503050406030204" pitchFamily="18" charset="0"/>
                </a:endParaRPr>
              </a:p>
              <a:p>
                <a:r>
                  <a:rPr lang="en-US" dirty="0">
                    <a:solidFill>
                      <a:schemeClr val="bg1"/>
                    </a:solidFill>
                    <a:latin typeface="Cambria Math" panose="02040503050406030204" pitchFamily="18" charset="0"/>
                    <a:ea typeface="Cambria Math" panose="02040503050406030204" pitchFamily="18" charset="0"/>
                  </a:rPr>
                  <a:t>i</a:t>
                </a:r>
                <a:r>
                  <a:rPr lang="en-US" baseline="-25000" dirty="0">
                    <a:solidFill>
                      <a:schemeClr val="bg1"/>
                    </a:solidFill>
                    <a:latin typeface="Cambria Math" panose="02040503050406030204" pitchFamily="18" charset="0"/>
                    <a:ea typeface="Cambria Math" panose="02040503050406030204" pitchFamily="18" charset="0"/>
                  </a:rPr>
                  <a:t>R3 </a:t>
                </a:r>
                <a:r>
                  <a:rPr lang="en-US" dirty="0">
                    <a:solidFill>
                      <a:schemeClr val="bg1"/>
                    </a:solidFill>
                    <a:latin typeface="Cambria Math" panose="02040503050406030204" pitchFamily="18" charset="0"/>
                    <a:ea typeface="Cambria Math" panose="02040503050406030204" pitchFamily="18" charset="0"/>
                  </a:rPr>
                  <a:t>= (24 V)/(3.2 k</a:t>
                </a:r>
                <a:r>
                  <a:rPr lang="el-GR" dirty="0">
                    <a:solidFill>
                      <a:schemeClr val="bg1"/>
                    </a:solidFill>
                    <a:latin typeface="Cambria Math" panose="02040503050406030204" pitchFamily="18" charset="0"/>
                    <a:ea typeface="Cambria Math" panose="02040503050406030204" pitchFamily="18" charset="0"/>
                  </a:rPr>
                  <a:t>Ω</a:t>
                </a:r>
                <a:r>
                  <a:rPr lang="en-US" dirty="0">
                    <a:solidFill>
                      <a:schemeClr val="bg1"/>
                    </a:solidFill>
                    <a:latin typeface="Cambria Math" panose="02040503050406030204" pitchFamily="18" charset="0"/>
                    <a:ea typeface="Cambria Math" panose="02040503050406030204" pitchFamily="18" charset="0"/>
                  </a:rPr>
                  <a:t>) = 7.5 mA.   i</a:t>
                </a:r>
                <a:r>
                  <a:rPr lang="en-US" baseline="-25000" dirty="0">
                    <a:solidFill>
                      <a:schemeClr val="bg1"/>
                    </a:solidFill>
                    <a:latin typeface="Cambria Math" panose="02040503050406030204" pitchFamily="18" charset="0"/>
                    <a:ea typeface="Cambria Math" panose="02040503050406030204" pitchFamily="18" charset="0"/>
                  </a:rPr>
                  <a:t>R4 </a:t>
                </a:r>
                <a:r>
                  <a:rPr lang="en-US" dirty="0">
                    <a:solidFill>
                      <a:schemeClr val="bg1"/>
                    </a:solidFill>
                    <a:latin typeface="Cambria Math" panose="02040503050406030204" pitchFamily="18" charset="0"/>
                    <a:ea typeface="Cambria Math" panose="02040503050406030204" pitchFamily="18" charset="0"/>
                  </a:rPr>
                  <a:t>= (24 V)/(4.8 k</a:t>
                </a:r>
                <a:r>
                  <a:rPr lang="el-GR" dirty="0">
                    <a:solidFill>
                      <a:schemeClr val="bg1"/>
                    </a:solidFill>
                    <a:latin typeface="Cambria Math" panose="02040503050406030204" pitchFamily="18" charset="0"/>
                    <a:ea typeface="Cambria Math" panose="02040503050406030204" pitchFamily="18" charset="0"/>
                  </a:rPr>
                  <a:t>Ω</a:t>
                </a:r>
                <a:r>
                  <a:rPr lang="en-US" dirty="0">
                    <a:solidFill>
                      <a:schemeClr val="bg1"/>
                    </a:solidFill>
                    <a:latin typeface="Cambria Math" panose="02040503050406030204" pitchFamily="18" charset="0"/>
                    <a:ea typeface="Cambria Math" panose="02040503050406030204" pitchFamily="18" charset="0"/>
                  </a:rPr>
                  <a:t>) = 5.0 mA.  </a:t>
                </a:r>
              </a:p>
              <a:p>
                <a:endParaRPr lang="en-US" dirty="0">
                  <a:solidFill>
                    <a:schemeClr val="bg1"/>
                  </a:solidFill>
                  <a:latin typeface="Cambria Math" panose="02040503050406030204" pitchFamily="18" charset="0"/>
                  <a:ea typeface="Cambria Math" panose="02040503050406030204" pitchFamily="18" charset="0"/>
                </a:endParaRPr>
              </a:p>
              <a:p>
                <a:r>
                  <a:rPr lang="en-US" dirty="0">
                    <a:solidFill>
                      <a:schemeClr val="bg1"/>
                    </a:solidFill>
                    <a:latin typeface="Cambria Math" panose="02040503050406030204" pitchFamily="18" charset="0"/>
                    <a:ea typeface="Cambria Math" panose="02040503050406030204" pitchFamily="18" charset="0"/>
                  </a:rPr>
                  <a:t>i</a:t>
                </a:r>
                <a:r>
                  <a:rPr lang="en-US" baseline="-25000" dirty="0">
                    <a:solidFill>
                      <a:schemeClr val="bg1"/>
                    </a:solidFill>
                    <a:latin typeface="Cambria Math" panose="02040503050406030204" pitchFamily="18" charset="0"/>
                    <a:ea typeface="Cambria Math" panose="02040503050406030204" pitchFamily="18" charset="0"/>
                  </a:rPr>
                  <a:t>R1 </a:t>
                </a:r>
                <a:r>
                  <a:rPr lang="en-US" dirty="0">
                    <a:solidFill>
                      <a:schemeClr val="bg1"/>
                    </a:solidFill>
                    <a:latin typeface="Cambria Math" panose="02040503050406030204" pitchFamily="18" charset="0"/>
                    <a:ea typeface="Cambria Math" panose="02040503050406030204" pitchFamily="18" charset="0"/>
                  </a:rPr>
                  <a:t>+ i</a:t>
                </a:r>
                <a:r>
                  <a:rPr lang="en-US" baseline="-25000" dirty="0">
                    <a:solidFill>
                      <a:schemeClr val="bg1"/>
                    </a:solidFill>
                    <a:latin typeface="Cambria Math" panose="02040503050406030204" pitchFamily="18" charset="0"/>
                    <a:ea typeface="Cambria Math" panose="02040503050406030204" pitchFamily="18" charset="0"/>
                  </a:rPr>
                  <a:t>R2</a:t>
                </a:r>
                <a:r>
                  <a:rPr lang="en-US" dirty="0">
                    <a:solidFill>
                      <a:schemeClr val="bg1"/>
                    </a:solidFill>
                    <a:latin typeface="Cambria Math" panose="02040503050406030204" pitchFamily="18" charset="0"/>
                    <a:ea typeface="Cambria Math" panose="02040503050406030204" pitchFamily="18" charset="0"/>
                  </a:rPr>
                  <a:t>+ i</a:t>
                </a:r>
                <a:r>
                  <a:rPr lang="en-US" baseline="-25000" dirty="0">
                    <a:solidFill>
                      <a:schemeClr val="bg1"/>
                    </a:solidFill>
                    <a:latin typeface="Cambria Math" panose="02040503050406030204" pitchFamily="18" charset="0"/>
                    <a:ea typeface="Cambria Math" panose="02040503050406030204" pitchFamily="18" charset="0"/>
                  </a:rPr>
                  <a:t>R3</a:t>
                </a:r>
                <a:r>
                  <a:rPr lang="en-US" dirty="0">
                    <a:solidFill>
                      <a:schemeClr val="bg1"/>
                    </a:solidFill>
                    <a:latin typeface="Cambria Math" panose="02040503050406030204" pitchFamily="18" charset="0"/>
                    <a:ea typeface="Cambria Math" panose="02040503050406030204" pitchFamily="18" charset="0"/>
                  </a:rPr>
                  <a:t>+ i</a:t>
                </a:r>
                <a:r>
                  <a:rPr lang="en-US" baseline="-25000" dirty="0">
                    <a:solidFill>
                      <a:schemeClr val="bg1"/>
                    </a:solidFill>
                    <a:latin typeface="Cambria Math" panose="02040503050406030204" pitchFamily="18" charset="0"/>
                    <a:ea typeface="Cambria Math" panose="02040503050406030204" pitchFamily="18" charset="0"/>
                  </a:rPr>
                  <a:t>R4 </a:t>
                </a:r>
                <a:r>
                  <a:rPr lang="en-US" dirty="0">
                    <a:solidFill>
                      <a:schemeClr val="bg1"/>
                    </a:solidFill>
                    <a:latin typeface="Cambria Math" panose="02040503050406030204" pitchFamily="18" charset="0"/>
                    <a:ea typeface="Cambria Math" panose="02040503050406030204" pitchFamily="18" charset="0"/>
                  </a:rPr>
                  <a:t>= 28.5 mA, as expected from previous </a:t>
                </a:r>
                <a14:m>
                  <m:oMath xmlns:m="http://schemas.openxmlformats.org/officeDocument/2006/math">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rPr>
                          <m:t>v</m:t>
                        </m:r>
                      </m:e>
                      <m:sub>
                        <m:r>
                          <m:rPr>
                            <m:sty m:val="p"/>
                          </m:rPr>
                          <a:rPr lang="en-US">
                            <a:solidFill>
                              <a:schemeClr val="bg1"/>
                            </a:solidFill>
                            <a:latin typeface="Cambria Math" panose="02040503050406030204" pitchFamily="18" charset="0"/>
                            <a:ea typeface="Cambria Math" panose="02040503050406030204" pitchFamily="18" charset="0"/>
                          </a:rPr>
                          <m:t>s</m:t>
                        </m:r>
                      </m:sub>
                    </m:sSub>
                  </m:oMath>
                </a14:m>
                <a:r>
                  <a:rPr lang="en-US" dirty="0">
                    <a:solidFill>
                      <a:schemeClr val="bg1"/>
                    </a:solidFill>
                    <a:latin typeface="Cambria Math" panose="02040503050406030204" pitchFamily="18" charset="0"/>
                    <a:ea typeface="Cambria Math" panose="02040503050406030204" pitchFamily="18" charset="0"/>
                  </a:rPr>
                  <a:t>/</a:t>
                </a:r>
                <a:r>
                  <a:rPr lang="en-US" dirty="0" err="1">
                    <a:solidFill>
                      <a:schemeClr val="bg1"/>
                    </a:solidFill>
                    <a:latin typeface="Cambria Math" panose="02040503050406030204" pitchFamily="18" charset="0"/>
                    <a:ea typeface="Cambria Math" panose="02040503050406030204" pitchFamily="18" charset="0"/>
                  </a:rPr>
                  <a:t>Req</a:t>
                </a:r>
                <a:r>
                  <a:rPr lang="en-US" dirty="0">
                    <a:solidFill>
                      <a:schemeClr val="bg1"/>
                    </a:solidFill>
                    <a:latin typeface="Cambria Math" panose="02040503050406030204" pitchFamily="18" charset="0"/>
                    <a:ea typeface="Cambria Math" panose="02040503050406030204" pitchFamily="18" charset="0"/>
                  </a:rPr>
                  <a:t> calculation.</a:t>
                </a:r>
              </a:p>
              <a:p>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This is an example where engineering notation is suggested to keep the units straight, i.e., enter 2 k</a:t>
                </a:r>
                <a:r>
                  <a:rPr lang="el-GR" dirty="0">
                    <a:solidFill>
                      <a:schemeClr val="bg1"/>
                    </a:solidFill>
                    <a:latin typeface="Cambria Math" panose="02040503050406030204" pitchFamily="18" charset="0"/>
                    <a:ea typeface="Cambria Math" panose="02040503050406030204" pitchFamily="18" charset="0"/>
                  </a:rPr>
                  <a:t>Ω</a:t>
                </a:r>
                <a:r>
                  <a:rPr lang="en-US" dirty="0">
                    <a:solidFill>
                      <a:schemeClr val="bg1"/>
                    </a:solidFill>
                    <a:latin typeface="Cambria Math" panose="02040503050406030204" pitchFamily="18" charset="0"/>
                    <a:ea typeface="Cambria Math" panose="02040503050406030204" pitchFamily="18" charset="0"/>
                  </a:rPr>
                  <a:t> as 2 x 10</a:t>
                </a:r>
                <a:r>
                  <a:rPr lang="en-US" baseline="30000" dirty="0">
                    <a:solidFill>
                      <a:schemeClr val="bg1"/>
                    </a:solidFill>
                    <a:latin typeface="Cambria Math" panose="02040503050406030204" pitchFamily="18" charset="0"/>
                    <a:ea typeface="Cambria Math" panose="02040503050406030204" pitchFamily="18" charset="0"/>
                  </a:rPr>
                  <a:t>3</a:t>
                </a:r>
                <a:r>
                  <a:rPr lang="en-US" dirty="0">
                    <a:solidFill>
                      <a:schemeClr val="bg1"/>
                    </a:solidFill>
                    <a:latin typeface="Cambria Math" panose="02040503050406030204" pitchFamily="18" charset="0"/>
                    <a:ea typeface="Cambria Math" panose="02040503050406030204" pitchFamily="18" charset="0"/>
                  </a:rPr>
                  <a:t>, 6 k</a:t>
                </a:r>
                <a:r>
                  <a:rPr lang="el-GR" dirty="0">
                    <a:solidFill>
                      <a:schemeClr val="bg1"/>
                    </a:solidFill>
                    <a:latin typeface="Cambria Math" panose="02040503050406030204" pitchFamily="18" charset="0"/>
                    <a:ea typeface="Cambria Math" panose="02040503050406030204" pitchFamily="18" charset="0"/>
                  </a:rPr>
                  <a:t>Ω</a:t>
                </a:r>
                <a:r>
                  <a:rPr lang="en-US" dirty="0">
                    <a:solidFill>
                      <a:schemeClr val="bg1"/>
                    </a:solidFill>
                    <a:latin typeface="Cambria Math" panose="02040503050406030204" pitchFamily="18" charset="0"/>
                    <a:ea typeface="Cambria Math" panose="02040503050406030204" pitchFamily="18" charset="0"/>
                  </a:rPr>
                  <a:t> as 6 x 10</a:t>
                </a:r>
                <a:r>
                  <a:rPr lang="en-US" baseline="30000" dirty="0">
                    <a:solidFill>
                      <a:schemeClr val="bg1"/>
                    </a:solidFill>
                    <a:latin typeface="Cambria Math" panose="02040503050406030204" pitchFamily="18" charset="0"/>
                    <a:ea typeface="Cambria Math" panose="02040503050406030204" pitchFamily="18" charset="0"/>
                  </a:rPr>
                  <a:t>3</a:t>
                </a:r>
                <a:r>
                  <a:rPr lang="en-US" dirty="0">
                    <a:solidFill>
                      <a:schemeClr val="bg1"/>
                    </a:solidFill>
                    <a:latin typeface="Cambria Math" panose="02040503050406030204" pitchFamily="18" charset="0"/>
                    <a:ea typeface="Cambria Math" panose="02040503050406030204" pitchFamily="18" charset="0"/>
                  </a:rPr>
                  <a:t>, etc., so that </a:t>
                </a:r>
                <a:r>
                  <a:rPr lang="en-US" dirty="0" err="1">
                    <a:solidFill>
                      <a:schemeClr val="bg1"/>
                    </a:solidFill>
                    <a:latin typeface="Cambria Math" panose="02040503050406030204" pitchFamily="18" charset="0"/>
                    <a:ea typeface="Cambria Math" panose="02040503050406030204" pitchFamily="18" charset="0"/>
                  </a:rPr>
                  <a:t>Req</a:t>
                </a:r>
                <a:r>
                  <a:rPr lang="en-US" dirty="0">
                    <a:solidFill>
                      <a:schemeClr val="bg1"/>
                    </a:solidFill>
                    <a:latin typeface="Cambria Math" panose="02040503050406030204" pitchFamily="18" charset="0"/>
                    <a:ea typeface="Cambria Math" panose="02040503050406030204" pitchFamily="18" charset="0"/>
                  </a:rPr>
                  <a:t> is 842 </a:t>
                </a:r>
                <a:r>
                  <a:rPr lang="el-GR" dirty="0">
                    <a:solidFill>
                      <a:schemeClr val="bg1"/>
                    </a:solidFill>
                    <a:latin typeface="Cambria Math" panose="02040503050406030204" pitchFamily="18" charset="0"/>
                    <a:ea typeface="Cambria Math" panose="02040503050406030204" pitchFamily="18" charset="0"/>
                  </a:rPr>
                  <a:t>Ω</a:t>
                </a:r>
                <a:r>
                  <a:rPr lang="en-US" dirty="0">
                    <a:solidFill>
                      <a:schemeClr val="bg1"/>
                    </a:solidFill>
                    <a:latin typeface="Cambria Math" panose="02040503050406030204" pitchFamily="18" charset="0"/>
                    <a:ea typeface="Cambria Math" panose="02040503050406030204" pitchFamily="18" charset="0"/>
                  </a:rPr>
                  <a:t>, resulting in currents given in the 10</a:t>
                </a:r>
                <a:r>
                  <a:rPr lang="en-US" baseline="30000" dirty="0">
                    <a:solidFill>
                      <a:schemeClr val="bg1"/>
                    </a:solidFill>
                    <a:latin typeface="Cambria Math" panose="02040503050406030204" pitchFamily="18" charset="0"/>
                    <a:ea typeface="Cambria Math" panose="02040503050406030204" pitchFamily="18" charset="0"/>
                  </a:rPr>
                  <a:t>-3</a:t>
                </a:r>
                <a:r>
                  <a:rPr lang="en-US" dirty="0">
                    <a:solidFill>
                      <a:schemeClr val="bg1"/>
                    </a:solidFill>
                    <a:latin typeface="Cambria Math" panose="02040503050406030204" pitchFamily="18" charset="0"/>
                    <a:ea typeface="Cambria Math" panose="02040503050406030204" pitchFamily="18" charset="0"/>
                  </a:rPr>
                  <a:t> A range, i.e., mA range.</a:t>
                </a:r>
              </a:p>
            </p:txBody>
          </p:sp>
        </mc:Choice>
        <mc:Fallback xmlns="">
          <p:sp>
            <p:nvSpPr>
              <p:cNvPr id="8" name="Rectangle 7"/>
              <p:cNvSpPr>
                <a:spLocks noRot="1" noChangeAspect="1" noMove="1" noResize="1" noEditPoints="1" noAdjustHandles="1" noChangeArrowheads="1" noChangeShapeType="1" noTextEdit="1"/>
              </p:cNvSpPr>
              <p:nvPr/>
            </p:nvSpPr>
            <p:spPr>
              <a:xfrm>
                <a:off x="337351" y="743916"/>
                <a:ext cx="11505460" cy="5790368"/>
              </a:xfrm>
              <a:prstGeom prst="rect">
                <a:avLst/>
              </a:prstGeom>
              <a:blipFill>
                <a:blip r:embed="rId3"/>
                <a:stretch>
                  <a:fillRect l="-211" t="-209" r="-105" b="-104"/>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7260" y="1979721"/>
            <a:ext cx="5880946" cy="1934444"/>
          </a:xfrm>
          <a:prstGeom prst="rect">
            <a:avLst/>
          </a:prstGeom>
        </p:spPr>
      </p:pic>
    </p:spTree>
    <p:extLst>
      <p:ext uri="{BB962C8B-B14F-4D97-AF65-F5344CB8AC3E}">
        <p14:creationId xmlns:p14="http://schemas.microsoft.com/office/powerpoint/2010/main" val="48442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 calcmode="lin" valueType="num">
                                      <p:cBhvr additive="base">
                                        <p:cTn id="7"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anim calcmode="lin" valueType="num">
                                      <p:cBhvr additive="base">
                                        <p:cTn id="1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anim calcmode="lin" valueType="num">
                                      <p:cBhvr additive="base">
                                        <p:cTn id="17"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anim calcmode="lin" valueType="num">
                                      <p:cBhvr additive="base">
                                        <p:cTn id="23"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8">
                                            <p:txEl>
                                              <p:pRg st="10" end="10"/>
                                            </p:txEl>
                                          </p:spTgt>
                                        </p:tgtEl>
                                        <p:attrNameLst>
                                          <p:attrName>style.visibility</p:attrName>
                                        </p:attrNameLst>
                                      </p:cBhvr>
                                      <p:to>
                                        <p:strVal val="visible"/>
                                      </p:to>
                                    </p:set>
                                    <p:anim calcmode="lin" valueType="num">
                                      <p:cBhvr additive="base">
                                        <p:cTn id="29"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
                                            <p:txEl>
                                              <p:pRg st="10" end="10"/>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8">
                                            <p:txEl>
                                              <p:pRg st="12" end="12"/>
                                            </p:txEl>
                                          </p:spTgt>
                                        </p:tgtEl>
                                        <p:attrNameLst>
                                          <p:attrName>style.visibility</p:attrName>
                                        </p:attrNameLst>
                                      </p:cBhvr>
                                      <p:to>
                                        <p:strVal val="visible"/>
                                      </p:to>
                                    </p:set>
                                    <p:anim calcmode="lin" valueType="num">
                                      <p:cBhvr additive="base">
                                        <p:cTn id="33" dur="500" fill="hold"/>
                                        <p:tgtEl>
                                          <p:spTgt spid="8">
                                            <p:txEl>
                                              <p:pRg st="12" end="1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8">
                                            <p:txEl>
                                              <p:pRg st="12" end="12"/>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8">
                                            <p:txEl>
                                              <p:pRg st="14" end="14"/>
                                            </p:txEl>
                                          </p:spTgt>
                                        </p:tgtEl>
                                        <p:attrNameLst>
                                          <p:attrName>style.visibility</p:attrName>
                                        </p:attrNameLst>
                                      </p:cBhvr>
                                      <p:to>
                                        <p:strVal val="visible"/>
                                      </p:to>
                                    </p:set>
                                    <p:anim calcmode="lin" valueType="num">
                                      <p:cBhvr additive="base">
                                        <p:cTn id="37" dur="500" fill="hold"/>
                                        <p:tgtEl>
                                          <p:spTgt spid="8">
                                            <p:txEl>
                                              <p:pRg st="14" end="1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
                                            <p:txEl>
                                              <p:pRg st="16" end="16"/>
                                            </p:txEl>
                                          </p:spTgt>
                                        </p:tgtEl>
                                        <p:attrNameLst>
                                          <p:attrName>style.visibility</p:attrName>
                                        </p:attrNameLst>
                                      </p:cBhvr>
                                      <p:to>
                                        <p:strVal val="visible"/>
                                      </p:to>
                                    </p:set>
                                    <p:anim calcmode="lin" valueType="num">
                                      <p:cBhvr additive="base">
                                        <p:cTn id="43" dur="500" fill="hold"/>
                                        <p:tgtEl>
                                          <p:spTgt spid="8">
                                            <p:txEl>
                                              <p:pRg st="16" end="1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6612" y="-37010"/>
            <a:ext cx="8384219" cy="533400"/>
          </a:xfrm>
        </p:spPr>
        <p:txBody>
          <a:bodyPr>
            <a:noAutofit/>
          </a:bodyPr>
          <a:lstStyle/>
          <a:p>
            <a:pPr algn="ctr"/>
            <a:r>
              <a:rPr lang="en-US" sz="4000" dirty="0"/>
              <a:t>Current Divider </a:t>
            </a:r>
            <a:r>
              <a:rPr lang="en-US" sz="2800" dirty="0">
                <a:sym typeface="Wingdings" panose="05000000000000000000" pitchFamily="2" charset="2"/>
              </a:rPr>
              <a:t></a:t>
            </a:r>
            <a:r>
              <a:rPr lang="en-US" sz="4000" dirty="0"/>
              <a:t> General Case</a:t>
            </a:r>
          </a:p>
        </p:txBody>
      </p:sp>
      <mc:AlternateContent xmlns:mc="http://schemas.openxmlformats.org/markup-compatibility/2006" xmlns:a14="http://schemas.microsoft.com/office/drawing/2010/main">
        <mc:Choice Requires="a14">
          <p:sp>
            <p:nvSpPr>
              <p:cNvPr id="8" name="Rectangle 7"/>
              <p:cNvSpPr/>
              <p:nvPr/>
            </p:nvSpPr>
            <p:spPr>
              <a:xfrm>
                <a:off x="161366" y="555871"/>
                <a:ext cx="11882852" cy="6219460"/>
              </a:xfrm>
              <a:prstGeom prst="rect">
                <a:avLst/>
              </a:prstGeom>
              <a:solidFill>
                <a:schemeClr val="tx1">
                  <a:lumMod val="95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marL="285750" marR="0" lvl="0" indent="-285750" algn="l" defTabSz="914400" rtl="0" eaLnBrk="1" fontAlgn="base" latinLnBrk="0" hangingPunct="1">
                  <a:lnSpc>
                    <a:spcPct val="100000"/>
                  </a:lnSpc>
                  <a:spcBef>
                    <a:spcPct val="0"/>
                  </a:spcBef>
                  <a:spcAft>
                    <a:spcPts val="18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All elements of a parallel circuit have the same voltage across them.</a:t>
                </a:r>
              </a:p>
              <a:p>
                <a:pPr marL="285750" marR="0" lvl="0" indent="-285750" algn="l" defTabSz="914400" rtl="0" eaLnBrk="1" fontAlgn="base" latinLnBrk="0" hangingPunct="1">
                  <a:lnSpc>
                    <a:spcPct val="100000"/>
                  </a:lnSpc>
                  <a:spcBef>
                    <a:spcPct val="0"/>
                  </a:spcBef>
                  <a:spcAft>
                    <a:spcPts val="18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KCL - Algebraic sum of currents into a node equals zero.</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KCL says that the sum of the current flowing in each resistor in the </a:t>
                </a:r>
              </a:p>
              <a:p>
                <a:pPr marL="0" marR="0" lvl="0" indent="0" algn="l" defTabSz="914400" rtl="0" eaLnBrk="1" fontAlgn="base" latinLnBrk="0" hangingPunct="1">
                  <a:lnSpc>
                    <a:spcPct val="100000"/>
                  </a:lnSpc>
                  <a:spcBef>
                    <a:spcPct val="0"/>
                  </a:spcBef>
                  <a:spcAft>
                    <a:spcPts val="18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adjacent circuit equals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i</a:t>
                </a:r>
                <a:r>
                  <a:rPr kumimoji="0" 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in</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t>
                </a:r>
              </a:p>
              <a:p>
                <a:pPr marL="285750" lvl="0" indent="-285750">
                  <a:buFont typeface="Arial" panose="020B0604020202020204" pitchFamily="34" charset="0"/>
                  <a:buChar char="•"/>
                  <a:defRPr/>
                </a:pP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i</a:t>
                </a:r>
                <a:r>
                  <a:rPr kumimoji="0" 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in</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R1</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R2</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 +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i</a:t>
                </a:r>
                <a:r>
                  <a:rPr kumimoji="0" 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RN</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in</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/Req =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in</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Geq</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where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Geq</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1/Req = </a:t>
                </a:r>
                <a14:m>
                  <m:oMath xmlns:m="http://schemas.openxmlformats.org/officeDocument/2006/math">
                    <m:r>
                      <m:rPr>
                        <m:sty m:val="p"/>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t>G</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G</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GN</m:t>
                    </m:r>
                  </m:oMath>
                </a14:m>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for N parallel resistors.</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ts val="18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The current flowing in any single resistor in a parallel circuit equals the following: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i</a:t>
                </a:r>
                <a:r>
                  <a:rPr kumimoji="0" 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Rn</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in</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G</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n, where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Gn</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1/Rn.</a:t>
                </a:r>
              </a:p>
              <a:p>
                <a:pPr lvl="0">
                  <a:spcAft>
                    <a:spcPts val="1800"/>
                  </a:spcAft>
                  <a:defRPr/>
                </a:pPr>
                <a14:m>
                  <m:oMathPara xmlns:m="http://schemas.openxmlformats.org/officeDocument/2006/math">
                    <m:oMathParaPr>
                      <m:jc m:val="center"/>
                    </m:oMathParaPr>
                    <m:oMath xmlns:m="http://schemas.openxmlformats.org/officeDocument/2006/math">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i</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Rn</m:t>
                              </m:r>
                            </m:sub>
                          </m:sSub>
                        </m:num>
                        <m:den>
                          <m:r>
                            <m:rPr>
                              <m:nor/>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i</m:t>
                          </m:r>
                          <m:r>
                            <m:rPr>
                              <m:nor/>
                            </m:rPr>
                            <a:rPr kumimoji="0" lang="en-US" sz="1800" b="0" i="0" u="none" strike="noStrike" kern="1200" cap="none" spc="0" normalizeH="0" baseline="-2500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in</m:t>
                          </m:r>
                        </m:den>
                      </m:f>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nor/>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t>v</m:t>
                          </m:r>
                          <m:r>
                            <m:rPr>
                              <m:nor/>
                            </m:rP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m:t>in</m:t>
                          </m:r>
                          <m:r>
                            <m:rPr>
                              <m:nor/>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t>Gn</m:t>
                          </m:r>
                        </m:num>
                        <m:den>
                          <m:r>
                            <m:rPr>
                              <m:nor/>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t>v</m:t>
                          </m:r>
                          <m:r>
                            <m:rPr>
                              <m:nor/>
                            </m:rP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m:t>in</m:t>
                          </m:r>
                          <m:r>
                            <m:rPr>
                              <m:nor/>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t>(</m:t>
                          </m:r>
                          <m:r>
                            <m:rPr>
                              <m:sty m:val="p"/>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t>G</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G</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 …+</m:t>
                          </m:r>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G</m:t>
                              </m:r>
                            </m:e>
                            <m:sub>
                              <m:r>
                                <m:rPr>
                                  <m:sty m:val="p"/>
                                </m:rPr>
                                <a:rPr lang="en-US">
                                  <a:solidFill>
                                    <a:srgbClr val="000000"/>
                                  </a:solidFill>
                                  <a:latin typeface="Cambria Math" panose="02040503050406030204" pitchFamily="18" charset="0"/>
                                  <a:ea typeface="Cambria Math" panose="02040503050406030204" pitchFamily="18" charset="0"/>
                                </a:rPr>
                                <m:t>N</m:t>
                              </m:r>
                            </m:sub>
                          </m:sSub>
                          <m:r>
                            <m:rPr>
                              <m:nor/>
                            </m:rPr>
                            <a:rPr lang="en-US" dirty="0">
                              <a:solidFill>
                                <a:srgbClr val="000000"/>
                              </a:solidFill>
                              <a:latin typeface="Cambria Math" panose="02040503050406030204" pitchFamily="18" charset="0"/>
                              <a:ea typeface="Cambria Math" panose="02040503050406030204" pitchFamily="18" charset="0"/>
                            </a:rPr>
                            <m:t>)</m:t>
                          </m:r>
                        </m:den>
                      </m:f>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G</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n</m:t>
                          </m:r>
                        </m:num>
                        <m:den>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Geq</m:t>
                          </m:r>
                        </m:den>
                      </m:f>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i</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Rn</m:t>
                              </m:r>
                            </m:sub>
                          </m:sSub>
                        </m:num>
                        <m:den>
                          <m:r>
                            <m:rPr>
                              <m:nor/>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i</m:t>
                          </m:r>
                          <m:r>
                            <m:rPr>
                              <m:nor/>
                            </m:rP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m:t>in</m:t>
                          </m:r>
                        </m:den>
                      </m:f>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Gn</m:t>
                          </m:r>
                        </m:num>
                        <m:den>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Geq</m:t>
                          </m:r>
                        </m:den>
                      </m:f>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Rearranging</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results</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in</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i</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Rn</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m:rPr>
                          <m:nor/>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i</m:t>
                      </m:r>
                      <m:r>
                        <m:rPr>
                          <m:nor/>
                        </m:rP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m:t>in</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Gn</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Geq</m:t>
                          </m:r>
                        </m:den>
                      </m:f>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ts val="18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The current flow through any given resistor in a parallel circuit is equal to the fractional part, i.e., </a:t>
                </a:r>
                <a14:m>
                  <m:oMath xmlns:m="http://schemas.openxmlformats.org/officeDocument/2006/math">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Gn</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Geq</m:t>
                        </m:r>
                      </m:den>
                    </m:f>
                  </m:oMath>
                </a14:m>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 of the applied current, or alternatively as the percentage, i.e., </a:t>
                </a:r>
                <a14:m>
                  <m:oMath xmlns:m="http://schemas.openxmlformats.org/officeDocument/2006/math">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100</m:t>
                        </m:r>
                      </m:e>
                    </m:d>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Gn</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Geq</m:t>
                        </m:r>
                      </m:den>
                    </m:f>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oMath>
                </a14:m>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 of the applied current.</a:t>
                </a:r>
                <a:endPar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ts val="180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Since</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Gn</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Rn</m:t>
                          </m:r>
                        </m:den>
                      </m:f>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and</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Geq</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den>
                      </m:f>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den>
                      </m:f>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3</m:t>
                          </m:r>
                        </m:den>
                      </m:f>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4</m:t>
                          </m:r>
                        </m:den>
                      </m:f>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5</m:t>
                          </m:r>
                        </m:den>
                      </m:f>
                      <m:r>
                        <a:rPr kumimoji="0" lang="en-US" sz="1800" b="1"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Req</m:t>
                          </m:r>
                        </m:den>
                      </m:f>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i</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Rn</m:t>
                          </m:r>
                        </m:sub>
                      </m:s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m:rPr>
                          <m:nor/>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i</m:t>
                      </m:r>
                      <m:r>
                        <m:rPr>
                          <m:nor/>
                        </m:rP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m:t>in</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Req</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Rn</m:t>
                          </m:r>
                        </m:den>
                      </m:f>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Current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Divider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General</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Case</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i</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Rn</m:t>
                          </m:r>
                        </m:sub>
                      </m:s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m:rPr>
                          <m:nor/>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i</m:t>
                      </m:r>
                      <m:r>
                        <m:rPr>
                          <m:nor/>
                        </m:rP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m:t>in</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Gn</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Geq</m:t>
                          </m:r>
                        </m:den>
                      </m:f>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m:rPr>
                          <m:nor/>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i</m:t>
                      </m:r>
                      <m:r>
                        <m:rPr>
                          <m:nor/>
                        </m:rP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m:t>in</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Req</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Rn</m:t>
                          </m:r>
                        </m:den>
                      </m:f>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p:txBody>
          </p:sp>
        </mc:Choice>
        <mc:Fallback xmlns="">
          <p:sp>
            <p:nvSpPr>
              <p:cNvPr id="8" name="Rectangle 7"/>
              <p:cNvSpPr>
                <a:spLocks noRot="1" noChangeAspect="1" noMove="1" noResize="1" noEditPoints="1" noAdjustHandles="1" noChangeArrowheads="1" noChangeShapeType="1" noTextEdit="1"/>
              </p:cNvSpPr>
              <p:nvPr/>
            </p:nvSpPr>
            <p:spPr>
              <a:xfrm>
                <a:off x="161366" y="555871"/>
                <a:ext cx="11882852" cy="6219460"/>
              </a:xfrm>
              <a:prstGeom prst="rect">
                <a:avLst/>
              </a:prstGeom>
              <a:blipFill>
                <a:blip r:embed="rId3"/>
                <a:stretch>
                  <a:fillRect l="-204" t="-19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CA71CB86-CE0B-498C-97CD-F0ADC8AB0F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39848" y="626732"/>
            <a:ext cx="4840569" cy="1632373"/>
          </a:xfrm>
          <a:prstGeom prst="rect">
            <a:avLst/>
          </a:prstGeom>
        </p:spPr>
      </p:pic>
    </p:spTree>
    <p:extLst>
      <p:ext uri="{BB962C8B-B14F-4D97-AF65-F5344CB8AC3E}">
        <p14:creationId xmlns:p14="http://schemas.microsoft.com/office/powerpoint/2010/main" val="21156581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4255" y="-23014"/>
            <a:ext cx="6681468" cy="569860"/>
          </a:xfrm>
        </p:spPr>
        <p:txBody>
          <a:bodyPr>
            <a:noAutofit/>
          </a:bodyPr>
          <a:lstStyle/>
          <a:p>
            <a:pPr algn="ctr"/>
            <a:r>
              <a:rPr lang="en-US" sz="4000" dirty="0"/>
              <a:t>Current Divider - Two Resistors</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FE03412E-754D-4D6C-B05A-BCF532D9F40B}"/>
                  </a:ext>
                </a:extLst>
              </p:cNvPr>
              <p:cNvSpPr/>
              <p:nvPr/>
            </p:nvSpPr>
            <p:spPr>
              <a:xfrm>
                <a:off x="98611" y="562102"/>
                <a:ext cx="11985812" cy="6179769"/>
              </a:xfrm>
              <a:prstGeom prst="rect">
                <a:avLst/>
              </a:prstGeom>
              <a:solidFill>
                <a:schemeClr val="tx1">
                  <a:lumMod val="95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lvl="1">
                  <a:spcAft>
                    <a:spcPts val="1800"/>
                  </a:spcAft>
                  <a:defRPr/>
                </a:pPr>
                <a14:m>
                  <m:oMathPara xmlns:m="http://schemas.openxmlformats.org/officeDocument/2006/math">
                    <m:oMathParaPr>
                      <m:jc m:val="left"/>
                    </m:oMathParaPr>
                    <m:oMath xmlns:m="http://schemas.openxmlformats.org/officeDocument/2006/math">
                      <m:r>
                        <m:rPr>
                          <m:sty m:val="p"/>
                        </m:rPr>
                        <a:rPr kumimoji="0" lang="en-US"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Current</m:t>
                      </m:r>
                      <m:r>
                        <a:rPr kumimoji="0" lang="en-US"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n-US"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Divider</m:t>
                      </m:r>
                      <m:r>
                        <a:rPr kumimoji="0" lang="en-US"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n-US"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General</m:t>
                      </m:r>
                      <m:r>
                        <a:rPr kumimoji="0" lang="en-US"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n-US"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Case</m:t>
                      </m:r>
                      <m:r>
                        <a:rPr kumimoji="0" lang="en-US"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sSub>
                        <m:sSubPr>
                          <m:ctrlPr>
                            <a:rPr kumimoji="0" lang="en-US"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i</m:t>
                          </m:r>
                        </m:e>
                        <m:sub>
                          <m:r>
                            <m:rPr>
                              <m:sty m:val="p"/>
                            </m:rPr>
                            <a:rPr kumimoji="0" lang="en-US"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Rn</m:t>
                          </m:r>
                        </m:sub>
                      </m:sSub>
                      <m:r>
                        <a:rPr kumimoji="0" lang="en-US"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m:rPr>
                          <m:nor/>
                        </m:rPr>
                        <a:rPr kumimoji="0" lang="en-US"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i</m:t>
                      </m:r>
                      <m:r>
                        <m:rPr>
                          <m:nor/>
                        </m:rPr>
                        <a:rPr kumimoji="0" lang="en-US"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m:t>in</m:t>
                      </m:r>
                      <m:f>
                        <m:fPr>
                          <m:ctrlPr>
                            <a:rPr kumimoji="0" lang="en-US"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Gn</m:t>
                          </m:r>
                        </m:num>
                        <m:den>
                          <m:r>
                            <m:rPr>
                              <m:sty m:val="p"/>
                            </m:rPr>
                            <a:rPr kumimoji="0" lang="en-US"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Geq</m:t>
                          </m:r>
                        </m:den>
                      </m:f>
                      <m:r>
                        <a:rPr kumimoji="0" lang="en-US"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m:rPr>
                          <m:nor/>
                        </m:rPr>
                        <a:rPr kumimoji="0" lang="en-US"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i</m:t>
                      </m:r>
                      <m:r>
                        <m:rPr>
                          <m:nor/>
                        </m:rPr>
                        <a:rPr kumimoji="0" lang="en-US"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m:t>in</m:t>
                      </m:r>
                      <m:f>
                        <m:fPr>
                          <m:ctrlPr>
                            <a:rPr kumimoji="0" lang="en-US"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Req</m:t>
                          </m:r>
                        </m:num>
                        <m:den>
                          <m:r>
                            <m:rPr>
                              <m:sty m:val="p"/>
                            </m:rPr>
                            <a:rPr kumimoji="0" lang="en-US"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Rn</m:t>
                          </m:r>
                        </m:den>
                      </m:f>
                      <m:r>
                        <a:rPr kumimoji="0" lang="en-US"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en-US"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a:spcAft>
                    <a:spcPts val="1800"/>
                  </a:spcAft>
                  <a:defRPr/>
                </a:pPr>
                <a14:m>
                  <m:oMathPara xmlns:m="http://schemas.openxmlformats.org/officeDocument/2006/math">
                    <m:oMathParaPr>
                      <m:jc m:val="left"/>
                    </m:oMathParaPr>
                    <m:oMath xmlns:m="http://schemas.openxmlformats.org/officeDocument/2006/math">
                      <m:r>
                        <m:rPr>
                          <m:sty m:val="p"/>
                        </m:rPr>
                        <a:rPr kumimoji="0" lang="en-US"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For</m:t>
                      </m:r>
                      <m:r>
                        <a:rPr kumimoji="0" lang="en-US"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the</m:t>
                      </m:r>
                      <m:r>
                        <a:rPr kumimoji="0" lang="en-US"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adjacent</m:t>
                      </m:r>
                      <m:r>
                        <a:rPr kumimoji="0" lang="en-US"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parallel</m:t>
                      </m:r>
                      <m:r>
                        <a:rPr kumimoji="0" lang="en-US"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circuit</m:t>
                      </m:r>
                      <m:r>
                        <a:rPr kumimoji="0" lang="en-US"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m:rPr>
                          <m:sty m:val="p"/>
                        </m:rPr>
                        <a:rPr kumimoji="0" lang="en-US"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Geq</m:t>
                      </m:r>
                      <m:r>
                        <a:rPr kumimoji="0" lang="en-US"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m:rPr>
                          <m:sty m:val="p"/>
                        </m:rPr>
                        <a:rPr kumimoji="0" lang="en-US"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G</m:t>
                      </m:r>
                      <m:r>
                        <a:rPr kumimoji="0" lang="en-US"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r>
                        <m:rPr>
                          <m:sty m:val="p"/>
                        </m:rPr>
                        <a:rPr kumimoji="0" lang="en-US"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G</m:t>
                      </m:r>
                      <m:r>
                        <a:rPr kumimoji="0" lang="en-US"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m:t>
                      </m:r>
                      <m:f>
                        <m:fPr>
                          <m:ctrlPr>
                            <a:rPr kumimoji="0" lang="en-US"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0" lang="en-US"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num>
                        <m:den>
                          <m:r>
                            <m:rPr>
                              <m:sty m:val="p"/>
                            </m:rPr>
                            <a:rPr kumimoji="0" lang="en-US"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den>
                      </m:f>
                      <m:r>
                        <a:rPr kumimoji="0" lang="en-US"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0" lang="en-US"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num>
                        <m:den>
                          <m:r>
                            <m:rPr>
                              <m:sty m:val="p"/>
                            </m:rPr>
                            <a:rPr kumimoji="0" lang="en-US"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m:t>
                          </m:r>
                        </m:den>
                      </m:f>
                      <m:r>
                        <a:rPr kumimoji="0" lang="en-US"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en-US"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I</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n</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terms</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of</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conduc</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tances</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i</m:t>
                          </m:r>
                        </m:e>
                        <m:sub>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in</m:t>
                          </m:r>
                        </m:sub>
                      </m:sSub>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G</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num>
                            <m:den>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G</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G</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den>
                          </m:f>
                        </m:e>
                      </m:d>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m:t>
                          </m:r>
                        </m:e>
                        <m:sub>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r>
                        <m:rPr>
                          <m:nor/>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nor/>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t>= </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in</m:t>
                          </m:r>
                        </m:sub>
                      </m:sSub>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G</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m:t>
                              </m:r>
                            </m:num>
                            <m:den>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G</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G</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den>
                          </m:f>
                        </m:e>
                      </m:d>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The largest</a:t>
                </a:r>
                <a:r>
                  <a:rPr kumimoji="0" lang="en-US" sz="1800" b="0" i="0" u="none" strike="noStrike" kern="1200" cap="none" spc="0" normalizeH="0" noProof="0" dirty="0">
                    <a:ln>
                      <a:noFill/>
                    </a:ln>
                    <a:solidFill>
                      <a:srgbClr val="000000"/>
                    </a:solidFill>
                    <a:effectLst/>
                    <a:uLnTx/>
                    <a:uFillTx/>
                    <a:latin typeface="Cambria" panose="02040503050406030204"/>
                    <a:ea typeface="Cambria Math" panose="02040503050406030204" pitchFamily="18" charset="0"/>
                    <a:cs typeface="+mn-cs"/>
                  </a:rPr>
                  <a:t> conductance (smallest resistance) has the largest current flow in a parallel circuit</a:t>
                </a:r>
                <a:r>
                  <a:rPr lang="en-US" dirty="0">
                    <a:solidFill>
                      <a:srgbClr val="000000"/>
                    </a:solidFill>
                    <a:latin typeface="Cambria" panose="02040503050406030204"/>
                    <a:ea typeface="Cambria Math" panose="02040503050406030204" pitchFamily="18" charset="0"/>
                  </a:rPr>
                  <a:t>.</a:t>
                </a:r>
                <a:endPar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In</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terms</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of</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resistance</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Req</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num>
                        <m:den>
                          <m:d>
                            <m:d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dPr>
                            <m:e>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num>
                                <m:den>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den>
                              </m:f>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num>
                                <m:den>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m:t>
                                  </m:r>
                                </m:den>
                              </m:f>
                            </m:e>
                          </m:d>
                        </m:den>
                      </m:f>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m:t>
                          </m:r>
                        </m:num>
                        <m:den>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m:t>
                          </m:r>
                        </m:den>
                      </m:f>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i</m:t>
                          </m:r>
                        </m:e>
                        <m:sub>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r>
                        <m:rPr>
                          <m:nor/>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nor/>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i</m:t>
                      </m:r>
                      <m:r>
                        <m:rPr>
                          <m:nor/>
                        </m:rPr>
                        <a:rPr kumimoji="0" lang="en-US" sz="1800" b="0" i="0" u="none" strike="noStrike" kern="1200" cap="none" spc="0" normalizeH="0" baseline="-2500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in</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Req</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den>
                      </m:f>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i</m:t>
                              </m:r>
                            </m:e>
                            <m:sub>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in</m:t>
                              </m:r>
                            </m:sub>
                          </m:sSub>
                        </m:num>
                        <m:den>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den>
                      </m:f>
                      <m:d>
                        <m:dPr>
                          <m:begChr m:val="["/>
                          <m:end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m:t>
                              </m:r>
                            </m:num>
                            <m:den>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m:t>
                              </m:r>
                            </m:den>
                          </m:f>
                        </m:e>
                      </m:d>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i</m:t>
                          </m:r>
                        </m:e>
                        <m:sub>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in</m:t>
                          </m:r>
                        </m:sub>
                      </m:sSub>
                      <m:d>
                        <m:dPr>
                          <m:begChr m:val="["/>
                          <m:endChr m:val="]"/>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dPr>
                        <m:e>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den>
                          </m:f>
                        </m:e>
                      </m:d>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m:t>
                          </m:r>
                        </m:e>
                        <m:sub>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in</m:t>
                          </m:r>
                        </m:sub>
                      </m:sSub>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m:t>
                              </m:r>
                            </m:num>
                            <m:den>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den>
                          </m:f>
                        </m:e>
                      </m:d>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r>
                        <m:rPr>
                          <m:nor/>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nor/>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i</m:t>
                      </m:r>
                      <m:r>
                        <m:rPr>
                          <m:nor/>
                        </m:rP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m:t>in</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Req</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m:t>
                          </m:r>
                        </m:den>
                      </m:f>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in</m:t>
                              </m:r>
                            </m:sub>
                          </m:sSub>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m:t>
                          </m:r>
                        </m:den>
                      </m:f>
                      <m:d>
                        <m:dPr>
                          <m:begChr m:val="["/>
                          <m:end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den>
                          </m:f>
                        </m:e>
                      </m:d>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i</m:t>
                          </m:r>
                        </m:e>
                        <m:sub>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in</m:t>
                          </m:r>
                        </m:sub>
                      </m:sSub>
                      <m:d>
                        <m:dPr>
                          <m:begChr m:val="["/>
                          <m:end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den>
                          </m:f>
                        </m:e>
                      </m:d>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nor/>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nor/>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iR</m:t>
                      </m:r>
                      <m:r>
                        <m:rPr>
                          <m:nor/>
                        </m:rPr>
                        <a:rPr kumimoji="0" lang="en-US" sz="1800" b="0" i="0" u="none" strike="noStrike" kern="1200" cap="none" spc="0" normalizeH="0" baseline="-2500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2 </m:t>
                      </m:r>
                      <m:r>
                        <m:rPr>
                          <m:nor/>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t>= </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i</m:t>
                          </m:r>
                        </m:e>
                        <m:sub>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in</m:t>
                          </m:r>
                        </m:sub>
                      </m:sSub>
                      <m:d>
                        <m:d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dPr>
                        <m:e>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den>
                          </m:f>
                        </m:e>
                      </m:d>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ts val="1800"/>
                  </a:spcAft>
                  <a:buClrTx/>
                  <a:buSzTx/>
                  <a:buFontTx/>
                  <a:buNone/>
                  <a:tabLst/>
                  <a:defRPr/>
                </a:pPr>
                <a14:m>
                  <m:oMathPara xmlns:m="http://schemas.openxmlformats.org/officeDocument/2006/math">
                    <m:oMathParaPr>
                      <m:jc m:val="left"/>
                    </m:oMathParaPr>
                    <m:oMath xmlns:m="http://schemas.openxmlformats.org/officeDocument/2006/math">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In</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terms</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of</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resistances</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m:t>
                          </m:r>
                        </m:e>
                        <m:sub>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in</m:t>
                          </m:r>
                        </m:sub>
                      </m:sSub>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m:t>
                              </m:r>
                            </m:num>
                            <m:den>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den>
                          </m:f>
                        </m:e>
                      </m:d>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m:t>
                          </m:r>
                        </m:e>
                        <m:sub>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r>
                        <m:rPr>
                          <m:nor/>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nor/>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t>= </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in</m:t>
                          </m:r>
                        </m:sub>
                      </m:sSub>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num>
                            <m:den>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den>
                          </m:f>
                        </m:e>
                      </m:d>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For a given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i</a:t>
                </a:r>
                <a:r>
                  <a:rPr kumimoji="0" 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in</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value, we can generate desired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R1</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and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R2</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values by choosing the appropriate R1 and R2 resistor ratios.</a:t>
                </a:r>
              </a:p>
            </p:txBody>
          </p:sp>
        </mc:Choice>
        <mc:Fallback xmlns="">
          <p:sp>
            <p:nvSpPr>
              <p:cNvPr id="5" name="Rectangle 4">
                <a:extLst>
                  <a:ext uri="{FF2B5EF4-FFF2-40B4-BE49-F238E27FC236}">
                    <a16:creationId xmlns:a16="http://schemas.microsoft.com/office/drawing/2014/main" id="{FE03412E-754D-4D6C-B05A-BCF532D9F40B}"/>
                  </a:ext>
                </a:extLst>
              </p:cNvPr>
              <p:cNvSpPr>
                <a:spLocks noRot="1" noChangeAspect="1" noMove="1" noResize="1" noEditPoints="1" noAdjustHandles="1" noChangeArrowheads="1" noChangeShapeType="1" noTextEdit="1"/>
              </p:cNvSpPr>
              <p:nvPr/>
            </p:nvSpPr>
            <p:spPr>
              <a:xfrm>
                <a:off x="98611" y="562102"/>
                <a:ext cx="11985812" cy="6179769"/>
              </a:xfrm>
              <a:prstGeom prst="rect">
                <a:avLst/>
              </a:prstGeom>
              <a:blipFill>
                <a:blip r:embed="rId3"/>
                <a:stretch>
                  <a:fillRect l="-203"/>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C3BC4187-F5B0-4AF9-B00B-F2F9DC6000B8}"/>
              </a:ext>
            </a:extLst>
          </p:cNvPr>
          <p:cNvPicPr>
            <a:picLocks noChangeAspect="1"/>
          </p:cNvPicPr>
          <p:nvPr/>
        </p:nvPicPr>
        <p:blipFill>
          <a:blip r:embed="rId4"/>
          <a:stretch>
            <a:fillRect/>
          </a:stretch>
        </p:blipFill>
        <p:spPr>
          <a:xfrm>
            <a:off x="6863205" y="625007"/>
            <a:ext cx="5150659" cy="1537167"/>
          </a:xfrm>
          <a:prstGeom prst="rect">
            <a:avLst/>
          </a:prstGeom>
        </p:spPr>
      </p:pic>
    </p:spTree>
    <p:extLst>
      <p:ext uri="{BB962C8B-B14F-4D97-AF65-F5344CB8AC3E}">
        <p14:creationId xmlns:p14="http://schemas.microsoft.com/office/powerpoint/2010/main" val="2928332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 calcmode="lin" valueType="num">
                                      <p:cBhvr additive="base">
                                        <p:cTn id="7"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anim calcmode="lin" valueType="num">
                                      <p:cBhvr additive="base">
                                        <p:cTn id="11"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8" end="8"/>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10" end="10"/>
                                            </p:txEl>
                                          </p:spTgt>
                                        </p:tgtEl>
                                        <p:attrNameLst>
                                          <p:attrName>style.visibility</p:attrName>
                                        </p:attrNameLst>
                                      </p:cBhvr>
                                      <p:to>
                                        <p:strVal val="visible"/>
                                      </p:to>
                                    </p:set>
                                    <p:anim calcmode="lin" valueType="num">
                                      <p:cBhvr additive="base">
                                        <p:cTn id="15"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
                                            <p:txEl>
                                              <p:pRg st="11" end="11"/>
                                            </p:txEl>
                                          </p:spTgt>
                                        </p:tgtEl>
                                        <p:attrNameLst>
                                          <p:attrName>style.visibility</p:attrName>
                                        </p:attrNameLst>
                                      </p:cBhvr>
                                      <p:to>
                                        <p:strVal val="visible"/>
                                      </p:to>
                                    </p:set>
                                    <p:anim calcmode="lin" valueType="num">
                                      <p:cBhvr additive="base">
                                        <p:cTn id="21"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5848" y="207761"/>
            <a:ext cx="6600305" cy="533400"/>
          </a:xfrm>
        </p:spPr>
        <p:txBody>
          <a:bodyPr>
            <a:noAutofit/>
          </a:bodyPr>
          <a:lstStyle/>
          <a:p>
            <a:pPr algn="ctr"/>
            <a:r>
              <a:rPr lang="en-US" sz="4400" dirty="0"/>
              <a:t>Conductance - G</a:t>
            </a:r>
          </a:p>
        </p:txBody>
      </p:sp>
      <p:sp>
        <p:nvSpPr>
          <p:cNvPr id="10" name="Rectangle 9"/>
          <p:cNvSpPr/>
          <p:nvPr/>
        </p:nvSpPr>
        <p:spPr>
          <a:xfrm>
            <a:off x="568171" y="1536174"/>
            <a:ext cx="10999433" cy="3785652"/>
          </a:xfrm>
          <a:prstGeom prst="rect">
            <a:avLst/>
          </a:prstGeom>
          <a:solidFill>
            <a:schemeClr val="tx1">
              <a:lumMod val="95000"/>
            </a:schemeClr>
          </a:solidFill>
          <a:ln w="38100" cmpd="thickThin">
            <a:solidFill>
              <a:schemeClr val="accent1"/>
            </a:solidFill>
          </a:ln>
        </p:spPr>
        <p:txBody>
          <a:bodyPr wrap="square">
            <a:spAutoFit/>
          </a:bodyPr>
          <a:lstStyle/>
          <a:p>
            <a:pPr marL="342900" indent="-342900">
              <a:buFont typeface="Arial" panose="020B0604020202020204" pitchFamily="34" charset="0"/>
              <a:buChar char="•"/>
            </a:pPr>
            <a:r>
              <a:rPr lang="en-US" sz="2000" dirty="0">
                <a:solidFill>
                  <a:schemeClr val="bg1"/>
                </a:solidFill>
                <a:latin typeface="Cambria Math" panose="02040503050406030204" pitchFamily="18" charset="0"/>
                <a:ea typeface="Cambria Math" panose="02040503050406030204" pitchFamily="18" charset="0"/>
              </a:rPr>
              <a:t>Resistance </a:t>
            </a:r>
            <a:r>
              <a:rPr lang="en-US" sz="2000" dirty="0">
                <a:solidFill>
                  <a:schemeClr val="bg1"/>
                </a:solidFill>
                <a:latin typeface="Cambria Math" panose="02040503050406030204" pitchFamily="18" charset="0"/>
                <a:ea typeface="Cambria Math" panose="02040503050406030204" pitchFamily="18" charset="0"/>
                <a:sym typeface="Wingdings" panose="05000000000000000000" pitchFamily="2" charset="2"/>
              </a:rPr>
              <a:t></a:t>
            </a:r>
            <a:r>
              <a:rPr lang="en-US" sz="2000" dirty="0">
                <a:solidFill>
                  <a:schemeClr val="bg1"/>
                </a:solidFill>
                <a:latin typeface="Cambria Math" panose="02040503050406030204" pitchFamily="18" charset="0"/>
                <a:ea typeface="Cambria Math" panose="02040503050406030204" pitchFamily="18" charset="0"/>
              </a:rPr>
              <a:t> Opposition to Current flow, (Ohms - </a:t>
            </a:r>
            <a:r>
              <a:rPr lang="el-GR" sz="2000" dirty="0">
                <a:solidFill>
                  <a:schemeClr val="bg1"/>
                </a:solidFill>
                <a:latin typeface="Cambria Math" panose="02040503050406030204" pitchFamily="18" charset="0"/>
                <a:ea typeface="Cambria Math" panose="02040503050406030204" pitchFamily="18" charset="0"/>
              </a:rPr>
              <a:t>Ω</a:t>
            </a:r>
            <a:r>
              <a:rPr lang="en-US" sz="2000" dirty="0">
                <a:solidFill>
                  <a:schemeClr val="bg1"/>
                </a:solidFill>
                <a:latin typeface="Cambria Math" panose="02040503050406030204" pitchFamily="18" charset="0"/>
                <a:ea typeface="Cambria Math" panose="02040503050406030204" pitchFamily="18" charset="0"/>
              </a:rPr>
              <a:t>).</a:t>
            </a:r>
          </a:p>
          <a:p>
            <a:pPr marL="342900" indent="-342900">
              <a:buFont typeface="Arial" panose="020B0604020202020204" pitchFamily="34" charset="0"/>
              <a:buChar char="•"/>
            </a:pPr>
            <a:endParaRPr lang="en-US" sz="2000" dirty="0">
              <a:solidFill>
                <a:schemeClr val="bg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sz="2000" dirty="0">
                <a:solidFill>
                  <a:schemeClr val="bg1"/>
                </a:solidFill>
                <a:latin typeface="Cambria Math" panose="02040503050406030204" pitchFamily="18" charset="0"/>
                <a:ea typeface="Cambria Math" panose="02040503050406030204" pitchFamily="18" charset="0"/>
              </a:rPr>
              <a:t>Conductance </a:t>
            </a:r>
            <a:r>
              <a:rPr lang="en-US" sz="2000" dirty="0">
                <a:solidFill>
                  <a:schemeClr val="bg1"/>
                </a:solidFill>
                <a:latin typeface="Cambria Math" panose="02040503050406030204" pitchFamily="18" charset="0"/>
                <a:ea typeface="Cambria Math" panose="02040503050406030204" pitchFamily="18" charset="0"/>
                <a:sym typeface="Wingdings" panose="05000000000000000000" pitchFamily="2" charset="2"/>
              </a:rPr>
              <a:t></a:t>
            </a:r>
            <a:r>
              <a:rPr lang="en-US" sz="2000" dirty="0">
                <a:solidFill>
                  <a:schemeClr val="bg1"/>
                </a:solidFill>
                <a:latin typeface="Cambria Math" panose="02040503050406030204" pitchFamily="18" charset="0"/>
                <a:ea typeface="Cambria Math" panose="02040503050406030204" pitchFamily="18" charset="0"/>
              </a:rPr>
              <a:t> Ease in which a conductor or resistor will pass current. Opposite of opposition.</a:t>
            </a:r>
          </a:p>
          <a:p>
            <a:pPr marL="342900" indent="-342900">
              <a:buFont typeface="Arial" panose="020B0604020202020204" pitchFamily="34" charset="0"/>
              <a:buChar char="•"/>
            </a:pPr>
            <a:endParaRPr lang="en-US" sz="2000" dirty="0">
              <a:solidFill>
                <a:schemeClr val="bg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sz="2000" dirty="0">
                <a:solidFill>
                  <a:schemeClr val="bg1"/>
                </a:solidFill>
                <a:latin typeface="Cambria Math" panose="02040503050406030204" pitchFamily="18" charset="0"/>
                <a:ea typeface="Cambria Math" panose="02040503050406030204" pitchFamily="18" charset="0"/>
              </a:rPr>
              <a:t>Current taking the path of least resistance can be re-stated as current takes the path of most conductance.</a:t>
            </a:r>
          </a:p>
          <a:p>
            <a:pPr marL="342900" indent="-342900">
              <a:buFont typeface="Arial" panose="020B0604020202020204" pitchFamily="34" charset="0"/>
              <a:buChar char="•"/>
            </a:pPr>
            <a:endParaRPr lang="en-US" sz="2000" dirty="0">
              <a:solidFill>
                <a:schemeClr val="bg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sz="2000" dirty="0">
                <a:solidFill>
                  <a:schemeClr val="bg1"/>
                </a:solidFill>
                <a:latin typeface="Cambria Math" panose="02040503050406030204" pitchFamily="18" charset="0"/>
                <a:ea typeface="Cambria Math" panose="02040503050406030204" pitchFamily="18" charset="0"/>
              </a:rPr>
              <a:t>Conductance G = 1/R in units of Siemens.</a:t>
            </a:r>
          </a:p>
          <a:p>
            <a:pPr marL="342900" indent="-342900">
              <a:buFont typeface="Arial" panose="020B0604020202020204" pitchFamily="34" charset="0"/>
              <a:buChar char="•"/>
            </a:pPr>
            <a:endParaRPr lang="en-US" sz="2000" dirty="0">
              <a:solidFill>
                <a:schemeClr val="bg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sz="2000" dirty="0">
                <a:solidFill>
                  <a:schemeClr val="bg1"/>
                </a:solidFill>
                <a:latin typeface="Cambria Math" panose="02040503050406030204" pitchFamily="18" charset="0"/>
                <a:ea typeface="Cambria Math" panose="02040503050406030204" pitchFamily="18" charset="0"/>
              </a:rPr>
              <a:t>A 100 </a:t>
            </a:r>
            <a:r>
              <a:rPr lang="el-GR" sz="2000" dirty="0">
                <a:solidFill>
                  <a:schemeClr val="bg1"/>
                </a:solidFill>
                <a:latin typeface="Cambria Math" panose="02040503050406030204" pitchFamily="18" charset="0"/>
                <a:ea typeface="Cambria Math" panose="02040503050406030204" pitchFamily="18" charset="0"/>
              </a:rPr>
              <a:t>Ω</a:t>
            </a:r>
            <a:r>
              <a:rPr lang="en-US" sz="2000" dirty="0">
                <a:solidFill>
                  <a:schemeClr val="bg1"/>
                </a:solidFill>
                <a:latin typeface="Cambria Math" panose="02040503050406030204" pitchFamily="18" charset="0"/>
                <a:ea typeface="Cambria Math" panose="02040503050406030204" pitchFamily="18" charset="0"/>
              </a:rPr>
              <a:t> resistor has a conductance of 10 </a:t>
            </a:r>
            <a:r>
              <a:rPr lang="en-US" sz="2000" dirty="0" err="1">
                <a:solidFill>
                  <a:schemeClr val="bg1"/>
                </a:solidFill>
                <a:latin typeface="Cambria Math" panose="02040503050406030204" pitchFamily="18" charset="0"/>
                <a:ea typeface="Cambria Math" panose="02040503050406030204" pitchFamily="18" charset="0"/>
              </a:rPr>
              <a:t>mS.</a:t>
            </a:r>
            <a:endParaRPr lang="en-US" sz="2000" dirty="0">
              <a:solidFill>
                <a:schemeClr val="bg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endParaRPr lang="en-US" sz="2000" dirty="0">
              <a:solidFill>
                <a:schemeClr val="bg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sz="2000" dirty="0">
                <a:solidFill>
                  <a:schemeClr val="bg1"/>
                </a:solidFill>
                <a:latin typeface="Cambria Math" panose="02040503050406030204" pitchFamily="18" charset="0"/>
                <a:ea typeface="Cambria Math" panose="02040503050406030204" pitchFamily="18" charset="0"/>
              </a:rPr>
              <a:t>Using conductance instead of resistance can simplify parallel </a:t>
            </a:r>
            <a:r>
              <a:rPr lang="en-US" sz="2000">
                <a:solidFill>
                  <a:schemeClr val="bg1"/>
                </a:solidFill>
                <a:latin typeface="Cambria Math" panose="02040503050406030204" pitchFamily="18" charset="0"/>
                <a:ea typeface="Cambria Math" panose="02040503050406030204" pitchFamily="18" charset="0"/>
              </a:rPr>
              <a:t>circuit calculations.</a:t>
            </a:r>
            <a:endParaRPr lang="en-US" sz="2000" dirty="0">
              <a:solidFill>
                <a:schemeClr val="bg1"/>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63685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6" end="6"/>
                                            </p:txEl>
                                          </p:spTgt>
                                        </p:tgtEl>
                                        <p:attrNameLst>
                                          <p:attrName>style.visibility</p:attrName>
                                        </p:attrNameLst>
                                      </p:cBhvr>
                                      <p:to>
                                        <p:strVal val="visible"/>
                                      </p:to>
                                    </p:set>
                                    <p:anim calcmode="lin" valueType="num">
                                      <p:cBhvr additive="base">
                                        <p:cTn id="7"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xEl>
                                              <p:pRg st="8" end="8"/>
                                            </p:txEl>
                                          </p:spTgt>
                                        </p:tgtEl>
                                        <p:attrNameLst>
                                          <p:attrName>style.visibility</p:attrName>
                                        </p:attrNameLst>
                                      </p:cBhvr>
                                      <p:to>
                                        <p:strVal val="visible"/>
                                      </p:to>
                                    </p:set>
                                    <p:anim calcmode="lin" valueType="num">
                                      <p:cBhvr additive="base">
                                        <p:cTn id="11" dur="500" fill="hold"/>
                                        <p:tgtEl>
                                          <p:spTgt spid="10">
                                            <p:txEl>
                                              <p:pRg st="8" end="8"/>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
                                            <p:txEl>
                                              <p:pRg st="8" end="8"/>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xEl>
                                              <p:pRg st="10" end="10"/>
                                            </p:txEl>
                                          </p:spTgt>
                                        </p:tgtEl>
                                        <p:attrNameLst>
                                          <p:attrName>style.visibility</p:attrName>
                                        </p:attrNameLst>
                                      </p:cBhvr>
                                      <p:to>
                                        <p:strVal val="visible"/>
                                      </p:to>
                                    </p:set>
                                    <p:anim calcmode="lin" valueType="num">
                                      <p:cBhvr additive="base">
                                        <p:cTn id="15" dur="500" fill="hold"/>
                                        <p:tgtEl>
                                          <p:spTgt spid="10">
                                            <p:txEl>
                                              <p:pRg st="10" end="1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7410" y="38049"/>
            <a:ext cx="6858000" cy="400050"/>
          </a:xfrm>
        </p:spPr>
        <p:txBody>
          <a:bodyPr>
            <a:noAutofit/>
          </a:bodyPr>
          <a:lstStyle/>
          <a:p>
            <a:pPr algn="ctr"/>
            <a:r>
              <a:rPr lang="en-US" sz="4000" dirty="0"/>
              <a:t>Current Divider Example</a:t>
            </a:r>
          </a:p>
        </p:txBody>
      </p:sp>
      <mc:AlternateContent xmlns:mc="http://schemas.openxmlformats.org/markup-compatibility/2006" xmlns:a14="http://schemas.microsoft.com/office/drawing/2010/main">
        <mc:Choice Requires="a14">
          <p:sp>
            <p:nvSpPr>
              <p:cNvPr id="8" name="Rectangle 7"/>
              <p:cNvSpPr/>
              <p:nvPr/>
            </p:nvSpPr>
            <p:spPr>
              <a:xfrm>
                <a:off x="222488" y="685171"/>
                <a:ext cx="11835041" cy="5631798"/>
              </a:xfrm>
              <a:prstGeom prst="rect">
                <a:avLst/>
              </a:prstGeom>
              <a:solidFill>
                <a:schemeClr val="tx1">
                  <a:lumMod val="95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For the parallel circuit, solve for R1 and R2 so that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R1</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0.3i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in</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R1</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0.3i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in</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so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R1</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i</a:t>
                </a:r>
                <a:r>
                  <a:rPr kumimoji="0" 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in</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=0.3. This will be true for any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i</a:t>
                </a:r>
                <a:r>
                  <a:rPr kumimoji="0" 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in</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r>
                        <m:rPr>
                          <m:nor/>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Using</m:t>
                      </m:r>
                      <m:r>
                        <m:rPr>
                          <m:nor/>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nor/>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resistance</m:t>
                      </m:r>
                      <m:r>
                        <m:rPr>
                          <m:nor/>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nor/>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formula</m:t>
                      </m:r>
                      <m:r>
                        <m:rPr>
                          <m:nor/>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nor/>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m:t>
                      </m:r>
                      <m:r>
                        <m:rPr>
                          <m:nor/>
                        </m:rP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m:t>R</m:t>
                      </m:r>
                      <m:r>
                        <m:rPr>
                          <m:nor/>
                        </m:rP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m:t>1</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in</m:t>
                          </m:r>
                        </m:sub>
                      </m:sSub>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den>
                          </m:f>
                        </m:e>
                      </m:d>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nor/>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m:t>
                          </m:r>
                          <m:r>
                            <m:rPr>
                              <m:nor/>
                            </m:rP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m:t>R</m:t>
                          </m:r>
                          <m:r>
                            <m:rPr>
                              <m:nor/>
                            </m:rP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m:t>1</m:t>
                          </m:r>
                        </m:num>
                        <m:den>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i</m:t>
                              </m:r>
                            </m:e>
                            <m:sub>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in</m:t>
                              </m:r>
                            </m:sub>
                          </m:sSub>
                        </m:den>
                      </m:f>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=0.3=</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den>
                      </m:f>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After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Inverting</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nor/>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m:t>
                          </m:r>
                          <m:r>
                            <m:rPr>
                              <m:nor/>
                            </m:rPr>
                            <a:rPr kumimoji="0" lang="en-US" sz="1800" b="0" i="0" u="none" strike="noStrike" kern="1200" cap="none" spc="0" normalizeH="0" baseline="-2500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in</m:t>
                          </m:r>
                        </m:num>
                        <m:den>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i</m:t>
                              </m:r>
                            </m:e>
                            <m:sub>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den>
                      </m:f>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num>
                        <m:den>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0.3</m:t>
                          </m:r>
                        </m:den>
                      </m:f>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den>
                      </m:f>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3.33=</m:t>
                      </m:r>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den>
                      </m:f>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num>
                        <m:den>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m:t>
                          </m:r>
                        </m:den>
                      </m:f>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m:t>
                          </m:r>
                        </m:num>
                        <m:den>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m:t>
                          </m:r>
                        </m:den>
                      </m:f>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num>
                        <m:den>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m:t>
                          </m:r>
                        </m:den>
                      </m:f>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+1.   </m:t>
                      </m:r>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num>
                        <m:den>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m:t>
                          </m:r>
                        </m:den>
                      </m:f>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=2.33</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d>
                        <m:d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2.33</m:t>
                          </m:r>
                        </m:e>
                      </m:d>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(1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equation</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with</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2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unknowns</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No</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problem</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Choose</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a</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value</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for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one</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resistor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then</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solve</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for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the</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other</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C</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hoose</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R2 = 1 k</a:t>
                </a:r>
                <a:r>
                  <a:rPr kumimoji="0" lang="el-GR"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Ω</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then R1 = 2.33 k</a:t>
                </a:r>
                <a:r>
                  <a:rPr kumimoji="0" lang="el-GR"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Ω</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for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R1</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0.3i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in</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Another approach:</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nor/>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m:t>
                        </m:r>
                        <m:r>
                          <m:rPr>
                            <m:nor/>
                          </m:rP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m:t>R</m:t>
                        </m:r>
                        <m:r>
                          <m:rPr>
                            <m:nor/>
                          </m:rP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m:t>1</m:t>
                        </m:r>
                      </m:num>
                      <m:den>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i</m:t>
                            </m:r>
                          </m:e>
                          <m:sub>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in</m:t>
                            </m:r>
                          </m:sub>
                        </m:sSub>
                      </m:den>
                    </m:f>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den>
                    </m:f>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=0.3.</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0.3</m:t>
                    </m:r>
                    <m:d>
                      <m:d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m:t>
                        </m:r>
                      </m:e>
                    </m:d>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oMath>
                </a14:m>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(0.3)R1 + (0.3)R2 = R2, (0.3)R1 = (0.7)R2,     R1 = (2.33)R2.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Could also use the conductance formulas, then invert the results to arrive at resistances.</a:t>
                </a:r>
              </a:p>
            </p:txBody>
          </p:sp>
        </mc:Choice>
        <mc:Fallback xmlns="">
          <p:sp>
            <p:nvSpPr>
              <p:cNvPr id="8" name="Rectangle 7"/>
              <p:cNvSpPr>
                <a:spLocks noRot="1" noChangeAspect="1" noMove="1" noResize="1" noEditPoints="1" noAdjustHandles="1" noChangeArrowheads="1" noChangeShapeType="1" noTextEdit="1"/>
              </p:cNvSpPr>
              <p:nvPr/>
            </p:nvSpPr>
            <p:spPr>
              <a:xfrm>
                <a:off x="222488" y="685171"/>
                <a:ext cx="11835041" cy="5631798"/>
              </a:xfrm>
              <a:prstGeom prst="rect">
                <a:avLst/>
              </a:prstGeom>
              <a:blipFill>
                <a:blip r:embed="rId3"/>
                <a:stretch>
                  <a:fillRect l="-205" t="-214" b="-107"/>
                </a:stretch>
              </a:blipFill>
            </p:spPr>
            <p:txBody>
              <a:bodyPr/>
              <a:lstStyle/>
              <a:p>
                <a:r>
                  <a:rPr lang="en-US">
                    <a:noFill/>
                  </a:rPr>
                  <a:t> </a:t>
                </a:r>
              </a:p>
            </p:txBody>
          </p:sp>
        </mc:Fallback>
      </mc:AlternateContent>
      <p:grpSp>
        <p:nvGrpSpPr>
          <p:cNvPr id="13" name="Group 12"/>
          <p:cNvGrpSpPr/>
          <p:nvPr/>
        </p:nvGrpSpPr>
        <p:grpSpPr>
          <a:xfrm>
            <a:off x="8710923" y="703014"/>
            <a:ext cx="3258589" cy="2034149"/>
            <a:chOff x="5719157" y="977314"/>
            <a:chExt cx="3258589" cy="2034149"/>
          </a:xfrm>
        </p:grpSpPr>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9157" y="1017452"/>
              <a:ext cx="3258589" cy="1994011"/>
            </a:xfrm>
            <a:prstGeom prst="rect">
              <a:avLst/>
            </a:prstGeom>
          </p:spPr>
        </p:pic>
        <p:cxnSp>
          <p:nvCxnSpPr>
            <p:cNvPr id="11" name="Straight Arrow Connector 10"/>
            <p:cNvCxnSpPr/>
            <p:nvPr/>
          </p:nvCxnSpPr>
          <p:spPr>
            <a:xfrm flipV="1">
              <a:off x="6434051" y="1387964"/>
              <a:ext cx="428197" cy="261"/>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424373" y="977314"/>
              <a:ext cx="396310"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i</a:t>
              </a:r>
              <a:r>
                <a:rPr kumimoji="0" lang="en-US" sz="20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in</a:t>
              </a:r>
              <a:endPar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p:txBody>
        </p:sp>
      </p:grpSp>
    </p:spTree>
    <p:extLst>
      <p:ext uri="{BB962C8B-B14F-4D97-AF65-F5344CB8AC3E}">
        <p14:creationId xmlns:p14="http://schemas.microsoft.com/office/powerpoint/2010/main" val="3743850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 calcmode="lin" valueType="num">
                                      <p:cBhvr additive="base">
                                        <p:cTn id="7"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anim calcmode="lin" valueType="num">
                                      <p:cBhvr additive="base">
                                        <p:cTn id="13"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anim calcmode="lin" valueType="num">
                                      <p:cBhvr additive="base">
                                        <p:cTn id="19"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8" end="8"/>
                                            </p:txEl>
                                          </p:spTgt>
                                        </p:tgtEl>
                                        <p:attrNameLst>
                                          <p:attrName>style.visibility</p:attrName>
                                        </p:attrNameLst>
                                      </p:cBhvr>
                                      <p:to>
                                        <p:strVal val="visible"/>
                                      </p:to>
                                    </p:set>
                                    <p:anim calcmode="lin" valueType="num">
                                      <p:cBhvr additive="base">
                                        <p:cTn id="25"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8" end="8"/>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8">
                                            <p:txEl>
                                              <p:pRg st="10" end="10"/>
                                            </p:txEl>
                                          </p:spTgt>
                                        </p:tgtEl>
                                        <p:attrNameLst>
                                          <p:attrName>style.visibility</p:attrName>
                                        </p:attrNameLst>
                                      </p:cBhvr>
                                      <p:to>
                                        <p:strVal val="visible"/>
                                      </p:to>
                                    </p:set>
                                    <p:anim calcmode="lin" valueType="num">
                                      <p:cBhvr additive="base">
                                        <p:cTn id="29"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8">
                                            <p:txEl>
                                              <p:pRg st="12" end="12"/>
                                            </p:txEl>
                                          </p:spTgt>
                                        </p:tgtEl>
                                        <p:attrNameLst>
                                          <p:attrName>style.visibility</p:attrName>
                                        </p:attrNameLst>
                                      </p:cBhvr>
                                      <p:to>
                                        <p:strVal val="visible"/>
                                      </p:to>
                                    </p:set>
                                    <p:anim calcmode="lin" valueType="num">
                                      <p:cBhvr additive="base">
                                        <p:cTn id="35" dur="500" fill="hold"/>
                                        <p:tgtEl>
                                          <p:spTgt spid="8">
                                            <p:txEl>
                                              <p:pRg st="12" end="12"/>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8">
                                            <p:txEl>
                                              <p:pRg st="12" end="12"/>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8">
                                            <p:txEl>
                                              <p:pRg st="14" end="14"/>
                                            </p:txEl>
                                          </p:spTgt>
                                        </p:tgtEl>
                                        <p:attrNameLst>
                                          <p:attrName>style.visibility</p:attrName>
                                        </p:attrNameLst>
                                      </p:cBhvr>
                                      <p:to>
                                        <p:strVal val="visible"/>
                                      </p:to>
                                    </p:set>
                                    <p:anim calcmode="lin" valueType="num">
                                      <p:cBhvr additive="base">
                                        <p:cTn id="39" dur="500" fill="hold"/>
                                        <p:tgtEl>
                                          <p:spTgt spid="8">
                                            <p:txEl>
                                              <p:pRg st="14" end="14"/>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8">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8">
                                            <p:txEl>
                                              <p:pRg st="16" end="16"/>
                                            </p:txEl>
                                          </p:spTgt>
                                        </p:tgtEl>
                                        <p:attrNameLst>
                                          <p:attrName>style.visibility</p:attrName>
                                        </p:attrNameLst>
                                      </p:cBhvr>
                                      <p:to>
                                        <p:strVal val="visible"/>
                                      </p:to>
                                    </p:set>
                                    <p:anim calcmode="lin" valueType="num">
                                      <p:cBhvr additive="base">
                                        <p:cTn id="45" dur="500" fill="hold"/>
                                        <p:tgtEl>
                                          <p:spTgt spid="8">
                                            <p:txEl>
                                              <p:pRg st="16" end="16"/>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8">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2" y="7309"/>
            <a:ext cx="9143999" cy="533400"/>
          </a:xfrm>
        </p:spPr>
        <p:txBody>
          <a:bodyPr>
            <a:noAutofit/>
          </a:bodyPr>
          <a:lstStyle/>
          <a:p>
            <a:pPr algn="ctr"/>
            <a:r>
              <a:rPr lang="en-US" sz="4000" dirty="0"/>
              <a:t>Potentiometer – Adjustable Voltage Divider</a:t>
            </a:r>
          </a:p>
        </p:txBody>
      </p:sp>
      <p:pic>
        <p:nvPicPr>
          <p:cNvPr id="8" name="Picture 7" title="Image of a single-turn potentiometer with internals expose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6859" y="3851679"/>
            <a:ext cx="3349387" cy="2678855"/>
          </a:xfrm>
          <a:prstGeom prst="rect">
            <a:avLst/>
          </a:prstGeom>
        </p:spPr>
      </p:pic>
      <p:pic>
        <p:nvPicPr>
          <p:cNvPr id="9" name="Picture 8" title="Image of a potentiometer "/>
          <p:cNvPicPr>
            <a:picLocks noChangeAspect="1"/>
          </p:cNvPicPr>
          <p:nvPr/>
        </p:nvPicPr>
        <p:blipFill rotWithShape="1">
          <a:blip r:embed="rId4">
            <a:extLst>
              <a:ext uri="{28A0092B-C50C-407E-A947-70E740481C1C}">
                <a14:useLocalDpi xmlns:a14="http://schemas.microsoft.com/office/drawing/2010/main" val="0"/>
              </a:ext>
            </a:extLst>
          </a:blip>
          <a:srcRect t="4280" b="15699"/>
          <a:stretch/>
        </p:blipFill>
        <p:spPr>
          <a:xfrm>
            <a:off x="1755126" y="739433"/>
            <a:ext cx="3349386" cy="3140906"/>
          </a:xfrm>
          <a:prstGeom prst="rect">
            <a:avLst/>
          </a:prstGeom>
        </p:spPr>
      </p:pic>
      <p:grpSp>
        <p:nvGrpSpPr>
          <p:cNvPr id="69" name="Group 68"/>
          <p:cNvGrpSpPr/>
          <p:nvPr/>
        </p:nvGrpSpPr>
        <p:grpSpPr>
          <a:xfrm>
            <a:off x="8067508" y="3049321"/>
            <a:ext cx="816483" cy="1435742"/>
            <a:chOff x="4579975" y="4559852"/>
            <a:chExt cx="816483" cy="1435742"/>
          </a:xfrm>
        </p:grpSpPr>
        <p:cxnSp>
          <p:nvCxnSpPr>
            <p:cNvPr id="70" name="Straight Connector 69"/>
            <p:cNvCxnSpPr/>
            <p:nvPr/>
          </p:nvCxnSpPr>
          <p:spPr>
            <a:xfrm flipH="1" flipV="1">
              <a:off x="4714377" y="4559852"/>
              <a:ext cx="4762" cy="3095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4599493" y="5425784"/>
              <a:ext cx="283578" cy="8937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flipV="1">
              <a:off x="4718553" y="5686031"/>
              <a:ext cx="4762" cy="3095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4716758" y="5596985"/>
              <a:ext cx="166274" cy="8768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4" name="Group 73"/>
            <p:cNvGrpSpPr/>
            <p:nvPr/>
          </p:nvGrpSpPr>
          <p:grpSpPr>
            <a:xfrm>
              <a:off x="4877343" y="5198174"/>
              <a:ext cx="519115" cy="101415"/>
              <a:chOff x="5224454" y="5556099"/>
              <a:chExt cx="519115" cy="101415"/>
            </a:xfrm>
          </p:grpSpPr>
          <p:cxnSp>
            <p:nvCxnSpPr>
              <p:cNvPr id="83" name="Straight Connector 82"/>
              <p:cNvCxnSpPr/>
              <p:nvPr/>
            </p:nvCxnSpPr>
            <p:spPr>
              <a:xfrm flipH="1">
                <a:off x="5224454" y="5603653"/>
                <a:ext cx="519115" cy="630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5225774" y="5556099"/>
                <a:ext cx="67325" cy="5239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5225773" y="5608488"/>
                <a:ext cx="67326" cy="4902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75" name="Straight Connector 74"/>
            <p:cNvCxnSpPr/>
            <p:nvPr/>
          </p:nvCxnSpPr>
          <p:spPr>
            <a:xfrm>
              <a:off x="4597331" y="5339031"/>
              <a:ext cx="289420" cy="809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4597184" y="5246746"/>
              <a:ext cx="283578" cy="8937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4592894" y="5165947"/>
              <a:ext cx="289420" cy="809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4598375" y="5515630"/>
              <a:ext cx="289420" cy="809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4592421" y="5075106"/>
              <a:ext cx="283578" cy="8937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4726284" y="4860428"/>
              <a:ext cx="133286" cy="4201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4582982" y="4907672"/>
              <a:ext cx="283578" cy="8937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4579975" y="4994647"/>
              <a:ext cx="289420" cy="809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4" name="Left-Right Arrow 23"/>
          <p:cNvSpPr/>
          <p:nvPr/>
        </p:nvSpPr>
        <p:spPr bwMode="auto">
          <a:xfrm>
            <a:off x="5589776" y="3272690"/>
            <a:ext cx="1847150" cy="882296"/>
          </a:xfrm>
          <a:prstGeom prst="leftRight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86" name="TextBox 85"/>
          <p:cNvSpPr txBox="1"/>
          <p:nvPr/>
        </p:nvSpPr>
        <p:spPr>
          <a:xfrm>
            <a:off x="8850998" y="3523538"/>
            <a:ext cx="1959254"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Wiper Terminal </a:t>
            </a:r>
          </a:p>
        </p:txBody>
      </p:sp>
      <p:sp>
        <p:nvSpPr>
          <p:cNvPr id="87" name="TextBox 86"/>
          <p:cNvSpPr txBox="1"/>
          <p:nvPr/>
        </p:nvSpPr>
        <p:spPr>
          <a:xfrm>
            <a:off x="7431439" y="2575074"/>
            <a:ext cx="1836593"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Circuit Symbol </a:t>
            </a:r>
          </a:p>
        </p:txBody>
      </p:sp>
      <p:sp>
        <p:nvSpPr>
          <p:cNvPr id="3" name="TextBox 2">
            <a:extLst>
              <a:ext uri="{FF2B5EF4-FFF2-40B4-BE49-F238E27FC236}">
                <a16:creationId xmlns:a16="http://schemas.microsoft.com/office/drawing/2014/main" id="{F81DE0B6-44B3-4E7E-AFC5-F5C68215D563}"/>
              </a:ext>
            </a:extLst>
          </p:cNvPr>
          <p:cNvSpPr txBox="1"/>
          <p:nvPr/>
        </p:nvSpPr>
        <p:spPr>
          <a:xfrm>
            <a:off x="6380385" y="4835218"/>
            <a:ext cx="4429867" cy="707886"/>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This device is referred to as a Trim Pot,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i.e. , Trim Potentiometer. </a:t>
            </a:r>
          </a:p>
        </p:txBody>
      </p:sp>
    </p:spTree>
    <p:extLst>
      <p:ext uri="{BB962C8B-B14F-4D97-AF65-F5344CB8AC3E}">
        <p14:creationId xmlns:p14="http://schemas.microsoft.com/office/powerpoint/2010/main" val="3207567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0191" y="729467"/>
            <a:ext cx="11363418" cy="5909310"/>
          </a:xfrm>
          <a:prstGeom prst="rect">
            <a:avLst/>
          </a:prstGeom>
          <a:solidFill>
            <a:schemeClr val="tx1">
              <a:lumMod val="95000"/>
            </a:schemeClr>
          </a:solidFill>
          <a:ln w="63500"/>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p:txBody>
      </p:sp>
      <p:sp>
        <p:nvSpPr>
          <p:cNvPr id="2" name="Title 1"/>
          <p:cNvSpPr>
            <a:spLocks noGrp="1"/>
          </p:cNvSpPr>
          <p:nvPr>
            <p:ph type="title"/>
          </p:nvPr>
        </p:nvSpPr>
        <p:spPr>
          <a:xfrm>
            <a:off x="1625600" y="90481"/>
            <a:ext cx="8932332" cy="533400"/>
          </a:xfrm>
        </p:spPr>
        <p:txBody>
          <a:bodyPr>
            <a:noAutofit/>
          </a:bodyPr>
          <a:lstStyle/>
          <a:p>
            <a:pPr algn="ctr"/>
            <a:r>
              <a:rPr lang="en-US" sz="4000" dirty="0"/>
              <a:t>Potentiometer – Adjustable Voltage Divider</a:t>
            </a:r>
          </a:p>
        </p:txBody>
      </p:sp>
      <mc:AlternateContent xmlns:mc="http://schemas.openxmlformats.org/markup-compatibility/2006" xmlns:a14="http://schemas.microsoft.com/office/drawing/2010/main">
        <mc:Choice Requires="a14">
          <p:sp>
            <p:nvSpPr>
              <p:cNvPr id="79" name="TextBox 78"/>
              <p:cNvSpPr txBox="1"/>
              <p:nvPr/>
            </p:nvSpPr>
            <p:spPr>
              <a:xfrm>
                <a:off x="2535138" y="1898996"/>
                <a:ext cx="7910242" cy="51398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6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wiper</a:t>
                </a:r>
                <a:r>
                  <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a:t>
                </a:r>
                <a14:m>
                  <m:oMath xmlns:m="http://schemas.openxmlformats.org/officeDocument/2006/math">
                    <m:f>
                      <m:f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d>
                          <m:d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5 </m:t>
                            </m:r>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d>
                        <m:sSub>
                          <m:sSub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e>
                          <m:sub>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bot</m:t>
                            </m:r>
                          </m:sub>
                        </m:sSub>
                      </m:num>
                      <m:den>
                        <m:sSub>
                          <m:sSub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e>
                          <m:sub>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top</m:t>
                            </m:r>
                          </m:sub>
                        </m:sSub>
                        <m: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e>
                          <m:sub>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bot</m:t>
                            </m:r>
                          </m:sub>
                        </m:sSub>
                      </m:den>
                    </m:f>
                  </m:oMath>
                </a14:m>
                <a:r>
                  <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t>
                </a:r>
                <a14:m>
                  <m:oMath xmlns:m="http://schemas.openxmlformats.org/officeDocument/2006/math">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e>
                      <m:sub>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top</m:t>
                        </m:r>
                      </m:sub>
                    </m:sSub>
                    <m: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e>
                      <m:sub>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bot</m:t>
                        </m:r>
                      </m:sub>
                    </m:sSub>
                  </m:oMath>
                </a14:m>
                <a:r>
                  <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a:t>
                </a:r>
                <a:r>
                  <a:rPr kumimoji="0" lang="en-US" sz="16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R</a:t>
                </a:r>
                <a:r>
                  <a:rPr kumimoji="0" lang="en-US" sz="16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pot</a:t>
                </a:r>
                <a:r>
                  <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v</a:t>
                </a:r>
                <a:r>
                  <a:rPr kumimoji="0" lang="en-US" sz="16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wiper</a:t>
                </a:r>
                <a:r>
                  <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a:t>
                </a:r>
                <a14:m>
                  <m:oMath xmlns:m="http://schemas.openxmlformats.org/officeDocument/2006/math">
                    <m:f>
                      <m:f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d>
                          <m:d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5 </m:t>
                            </m:r>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d>
                        <m:sSub>
                          <m:sSub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e>
                          <m:sub>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bot</m:t>
                            </m:r>
                          </m:sub>
                        </m:sSub>
                      </m:num>
                      <m:den>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e>
                          <m:sub>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p</m:t>
                            </m:r>
                            <m:r>
                              <m:rPr>
                                <m:sty m:val="p"/>
                              </m:rP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ot</m:t>
                            </m:r>
                          </m:sub>
                        </m:sSub>
                      </m:den>
                    </m:f>
                  </m:oMath>
                </a14:m>
                <a:r>
                  <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If </a:t>
                </a:r>
                <a:r>
                  <a:rPr kumimoji="0" lang="en-US" sz="16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R</a:t>
                </a:r>
                <a:r>
                  <a:rPr kumimoji="0" lang="en-US" sz="16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bot</a:t>
                </a:r>
                <a:r>
                  <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a:t>
                </a:r>
                <a:r>
                  <a:rPr kumimoji="0" lang="en-US" sz="16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R</a:t>
                </a:r>
                <a:r>
                  <a:rPr kumimoji="0" lang="en-US" sz="16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top</a:t>
                </a:r>
                <a:r>
                  <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then </a:t>
                </a:r>
                <a:r>
                  <a:rPr kumimoji="0" lang="en-US" sz="16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6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wiper</a:t>
                </a:r>
                <a:r>
                  <a:rPr kumimoji="0" lang="en-US" sz="16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t>
                </a:r>
                <a:r>
                  <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2.5 V.</a:t>
                </a:r>
              </a:p>
            </p:txBody>
          </p:sp>
        </mc:Choice>
        <mc:Fallback xmlns="">
          <p:sp>
            <p:nvSpPr>
              <p:cNvPr id="79" name="TextBox 78"/>
              <p:cNvSpPr txBox="1">
                <a:spLocks noRot="1" noChangeAspect="1" noMove="1" noResize="1" noEditPoints="1" noAdjustHandles="1" noChangeArrowheads="1" noChangeShapeType="1" noTextEdit="1"/>
              </p:cNvSpPr>
              <p:nvPr/>
            </p:nvSpPr>
            <p:spPr>
              <a:xfrm>
                <a:off x="2535138" y="1898996"/>
                <a:ext cx="7910242" cy="513987"/>
              </a:xfrm>
              <a:prstGeom prst="rect">
                <a:avLst/>
              </a:prstGeom>
              <a:blipFill>
                <a:blip r:embed="rId2"/>
                <a:stretch>
                  <a:fillRect l="-463" r="-77" b="-1190"/>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18B2F9A8-3D73-4E16-B94D-A8FD3270606A}"/>
              </a:ext>
            </a:extLst>
          </p:cNvPr>
          <p:cNvGrpSpPr/>
          <p:nvPr/>
        </p:nvGrpSpPr>
        <p:grpSpPr>
          <a:xfrm>
            <a:off x="2144346" y="1692431"/>
            <a:ext cx="668440" cy="445352"/>
            <a:chOff x="1310252" y="1666097"/>
            <a:chExt cx="668440" cy="445352"/>
          </a:xfrm>
        </p:grpSpPr>
        <p:sp>
          <p:nvSpPr>
            <p:cNvPr id="5" name="Right Brace 4">
              <a:extLst>
                <a:ext uri="{FF2B5EF4-FFF2-40B4-BE49-F238E27FC236}">
                  <a16:creationId xmlns:a16="http://schemas.microsoft.com/office/drawing/2014/main" id="{E287CCB3-A73D-4E99-B84C-25923B12F54F}"/>
                </a:ext>
              </a:extLst>
            </p:cNvPr>
            <p:cNvSpPr/>
            <p:nvPr/>
          </p:nvSpPr>
          <p:spPr>
            <a:xfrm>
              <a:off x="1310252" y="1666097"/>
              <a:ext cx="248256" cy="445352"/>
            </a:xfrm>
            <a:prstGeom prst="rightBrace">
              <a:avLst>
                <a:gd name="adj1" fmla="val 8333"/>
                <a:gd name="adj2" fmla="val 48269"/>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mbria" panose="02040503050406030204"/>
                <a:ea typeface="+mn-ea"/>
                <a:cs typeface="+mn-cs"/>
              </a:endParaRPr>
            </a:p>
          </p:txBody>
        </p:sp>
        <p:sp>
          <p:nvSpPr>
            <p:cNvPr id="6" name="TextBox 5">
              <a:extLst>
                <a:ext uri="{FF2B5EF4-FFF2-40B4-BE49-F238E27FC236}">
                  <a16:creationId xmlns:a16="http://schemas.microsoft.com/office/drawing/2014/main" id="{284FAFC7-72B0-453B-93C5-5DED7C20D14A}"/>
                </a:ext>
              </a:extLst>
            </p:cNvPr>
            <p:cNvSpPr txBox="1"/>
            <p:nvPr/>
          </p:nvSpPr>
          <p:spPr>
            <a:xfrm>
              <a:off x="1514141" y="1733581"/>
              <a:ext cx="46455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50595">
                      <a:lumMod val="60000"/>
                      <a:lumOff val="40000"/>
                    </a:srgbClr>
                  </a:solidFill>
                  <a:effectLst/>
                  <a:uLnTx/>
                  <a:uFillTx/>
                  <a:latin typeface="Cambria" panose="02040503050406030204"/>
                  <a:ea typeface="+mn-ea"/>
                  <a:cs typeface="+mn-cs"/>
                </a:rPr>
                <a:t>R</a:t>
              </a:r>
              <a:r>
                <a:rPr kumimoji="0" lang="en-US" sz="1400" b="0" i="0" u="none" strike="noStrike" kern="1200" cap="none" spc="0" normalizeH="0" baseline="-25000" noProof="0" dirty="0" err="1">
                  <a:ln>
                    <a:noFill/>
                  </a:ln>
                  <a:solidFill>
                    <a:srgbClr val="050595">
                      <a:lumMod val="60000"/>
                      <a:lumOff val="40000"/>
                    </a:srgbClr>
                  </a:solidFill>
                  <a:effectLst/>
                  <a:uLnTx/>
                  <a:uFillTx/>
                  <a:latin typeface="Cambria" panose="02040503050406030204"/>
                  <a:ea typeface="+mn-ea"/>
                  <a:cs typeface="+mn-cs"/>
                </a:rPr>
                <a:t>top</a:t>
              </a:r>
              <a:endParaRPr kumimoji="0" lang="en-US" sz="1400" b="0" i="0" u="none" strike="noStrike" kern="1200" cap="none" spc="0" normalizeH="0" baseline="0" noProof="0" dirty="0">
                <a:ln>
                  <a:noFill/>
                </a:ln>
                <a:solidFill>
                  <a:srgbClr val="050595">
                    <a:lumMod val="60000"/>
                    <a:lumOff val="40000"/>
                  </a:srgbClr>
                </a:solidFill>
                <a:effectLst/>
                <a:uLnTx/>
                <a:uFillTx/>
                <a:latin typeface="Cambria" panose="02040503050406030204"/>
                <a:ea typeface="+mn-ea"/>
                <a:cs typeface="+mn-cs"/>
              </a:endParaRPr>
            </a:p>
          </p:txBody>
        </p:sp>
      </p:grpSp>
      <p:grpSp>
        <p:nvGrpSpPr>
          <p:cNvPr id="72" name="Group 71">
            <a:extLst>
              <a:ext uri="{FF2B5EF4-FFF2-40B4-BE49-F238E27FC236}">
                <a16:creationId xmlns:a16="http://schemas.microsoft.com/office/drawing/2014/main" id="{425C7473-E08F-4D57-BF80-25B4DC255459}"/>
              </a:ext>
            </a:extLst>
          </p:cNvPr>
          <p:cNvGrpSpPr/>
          <p:nvPr/>
        </p:nvGrpSpPr>
        <p:grpSpPr>
          <a:xfrm>
            <a:off x="2153055" y="2193524"/>
            <a:ext cx="670683" cy="445352"/>
            <a:chOff x="1310252" y="1666097"/>
            <a:chExt cx="670683" cy="445352"/>
          </a:xfrm>
        </p:grpSpPr>
        <p:sp>
          <p:nvSpPr>
            <p:cNvPr id="73" name="Right Brace 72">
              <a:extLst>
                <a:ext uri="{FF2B5EF4-FFF2-40B4-BE49-F238E27FC236}">
                  <a16:creationId xmlns:a16="http://schemas.microsoft.com/office/drawing/2014/main" id="{D93D3B9E-CAF0-41B5-8A3F-65420C4A0D7A}"/>
                </a:ext>
              </a:extLst>
            </p:cNvPr>
            <p:cNvSpPr/>
            <p:nvPr/>
          </p:nvSpPr>
          <p:spPr>
            <a:xfrm>
              <a:off x="1310252" y="1666097"/>
              <a:ext cx="248256" cy="445352"/>
            </a:xfrm>
            <a:prstGeom prst="rightBrace">
              <a:avLst>
                <a:gd name="adj1" fmla="val 8333"/>
                <a:gd name="adj2" fmla="val 48269"/>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mbria" panose="02040503050406030204"/>
                <a:ea typeface="+mn-ea"/>
                <a:cs typeface="+mn-cs"/>
              </a:endParaRPr>
            </a:p>
          </p:txBody>
        </p:sp>
        <p:sp>
          <p:nvSpPr>
            <p:cNvPr id="74" name="TextBox 73">
              <a:extLst>
                <a:ext uri="{FF2B5EF4-FFF2-40B4-BE49-F238E27FC236}">
                  <a16:creationId xmlns:a16="http://schemas.microsoft.com/office/drawing/2014/main" id="{182ABBF1-A8D7-43F2-8B98-C941C03D15B0}"/>
                </a:ext>
              </a:extLst>
            </p:cNvPr>
            <p:cNvSpPr txBox="1"/>
            <p:nvPr/>
          </p:nvSpPr>
          <p:spPr>
            <a:xfrm>
              <a:off x="1514141" y="1733581"/>
              <a:ext cx="46679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50595">
                      <a:lumMod val="60000"/>
                      <a:lumOff val="40000"/>
                    </a:srgbClr>
                  </a:solidFill>
                  <a:effectLst/>
                  <a:uLnTx/>
                  <a:uFillTx/>
                  <a:latin typeface="Cambria" panose="02040503050406030204"/>
                  <a:ea typeface="+mn-ea"/>
                  <a:cs typeface="+mn-cs"/>
                </a:rPr>
                <a:t>R</a:t>
              </a:r>
              <a:r>
                <a:rPr kumimoji="0" lang="en-US" sz="1400" b="0" i="0" u="none" strike="noStrike" kern="1200" cap="none" spc="0" normalizeH="0" baseline="-25000" noProof="0" dirty="0" err="1">
                  <a:ln>
                    <a:noFill/>
                  </a:ln>
                  <a:solidFill>
                    <a:srgbClr val="050595">
                      <a:lumMod val="60000"/>
                      <a:lumOff val="40000"/>
                    </a:srgbClr>
                  </a:solidFill>
                  <a:effectLst/>
                  <a:uLnTx/>
                  <a:uFillTx/>
                  <a:latin typeface="Cambria" panose="02040503050406030204"/>
                  <a:ea typeface="+mn-ea"/>
                  <a:cs typeface="+mn-cs"/>
                </a:rPr>
                <a:t>bot</a:t>
              </a:r>
              <a:endParaRPr kumimoji="0" lang="en-US" sz="1400" b="0" i="0" u="none" strike="noStrike" kern="1200" cap="none" spc="0" normalizeH="0" baseline="0" noProof="0" dirty="0">
                <a:ln>
                  <a:noFill/>
                </a:ln>
                <a:solidFill>
                  <a:srgbClr val="050595">
                    <a:lumMod val="60000"/>
                    <a:lumOff val="40000"/>
                  </a:srgbClr>
                </a:solidFill>
                <a:effectLst/>
                <a:uLnTx/>
                <a:uFillTx/>
                <a:latin typeface="Cambria" panose="02040503050406030204"/>
                <a:ea typeface="+mn-ea"/>
                <a:cs typeface="+mn-cs"/>
              </a:endParaRPr>
            </a:p>
          </p:txBody>
        </p:sp>
      </p:grpSp>
      <p:pic>
        <p:nvPicPr>
          <p:cNvPr id="13" name="Picture 12" descr="Shape&#10;&#10;Description automatically generated with low confidence">
            <a:extLst>
              <a:ext uri="{FF2B5EF4-FFF2-40B4-BE49-F238E27FC236}">
                <a16:creationId xmlns:a16="http://schemas.microsoft.com/office/drawing/2014/main" id="{1A757411-5233-4293-955B-FC32E4FA03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5259" y="997604"/>
            <a:ext cx="908383" cy="2072820"/>
          </a:xfrm>
          <a:prstGeom prst="rect">
            <a:avLst/>
          </a:prstGeom>
        </p:spPr>
      </p:pic>
      <p:grpSp>
        <p:nvGrpSpPr>
          <p:cNvPr id="15" name="Group 14">
            <a:extLst>
              <a:ext uri="{FF2B5EF4-FFF2-40B4-BE49-F238E27FC236}">
                <a16:creationId xmlns:a16="http://schemas.microsoft.com/office/drawing/2014/main" id="{88D2D3D1-EC87-428D-8C08-C3C346E50D3E}"/>
              </a:ext>
            </a:extLst>
          </p:cNvPr>
          <p:cNvGrpSpPr/>
          <p:nvPr/>
        </p:nvGrpSpPr>
        <p:grpSpPr>
          <a:xfrm>
            <a:off x="3671877" y="2747733"/>
            <a:ext cx="5460180" cy="2072820"/>
            <a:chOff x="3780186" y="2686772"/>
            <a:chExt cx="5460180" cy="2072820"/>
          </a:xfrm>
        </p:grpSpPr>
        <p:pic>
          <p:nvPicPr>
            <p:cNvPr id="9" name="Picture 8" descr="Shape&#10;&#10;Description automatically generated with low confidence">
              <a:extLst>
                <a:ext uri="{FF2B5EF4-FFF2-40B4-BE49-F238E27FC236}">
                  <a16:creationId xmlns:a16="http://schemas.microsoft.com/office/drawing/2014/main" id="{0F3049F2-3A2D-4F3B-95F6-B9819E4D47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0186" y="2686772"/>
              <a:ext cx="762066" cy="2072820"/>
            </a:xfrm>
            <a:prstGeom prst="rect">
              <a:avLst/>
            </a:prstGeom>
          </p:spPr>
        </p:pic>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3BB3C889-2DDD-479A-9688-DAEC2B68FF9F}"/>
                    </a:ext>
                  </a:extLst>
                </p:cNvPr>
                <p:cNvSpPr txBox="1"/>
                <p:nvPr/>
              </p:nvSpPr>
              <p:spPr>
                <a:xfrm>
                  <a:off x="4489514" y="3209195"/>
                  <a:ext cx="4750852" cy="528478"/>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 xmlns:m="http://schemas.openxmlformats.org/officeDocument/2006/math">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e>
                        <m:sub>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t</m:t>
                          </m:r>
                          <m:r>
                            <m:rPr>
                              <m:sty m:val="p"/>
                            </m:rP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op</m:t>
                          </m:r>
                        </m:sub>
                      </m:sSub>
                    </m:oMath>
                  </a14:m>
                  <a:r>
                    <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t>
                  </a:r>
                  <a14:m>
                    <m:oMath xmlns:m="http://schemas.openxmlformats.org/officeDocument/2006/math">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0 </m:t>
                      </m:r>
                      <m:r>
                        <a:rPr kumimoji="0" lang="el-GR"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Ω</m:t>
                      </m:r>
                    </m:oMath>
                  </a14:m>
                  <a:r>
                    <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t>
                  </a:r>
                  <a:r>
                    <a:rPr kumimoji="0" lang="en-US" sz="16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6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wiper_max</a:t>
                  </a:r>
                  <a:r>
                    <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a:t>
                  </a:r>
                  <a14:m>
                    <m:oMath xmlns:m="http://schemas.openxmlformats.org/officeDocument/2006/math">
                      <m:f>
                        <m:f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d>
                            <m:d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5 </m:t>
                              </m:r>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d>
                          <m:sSub>
                            <m:sSub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e>
                            <m:sub>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bot</m:t>
                              </m:r>
                              <m: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_</m:t>
                              </m:r>
                              <m:r>
                                <m:rPr>
                                  <m:sty m:val="p"/>
                                </m:rP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max</m:t>
                              </m:r>
                            </m:sub>
                          </m:sSub>
                        </m:num>
                        <m:den>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e>
                            <m:sub>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p</m:t>
                              </m:r>
                              <m:r>
                                <m:rPr>
                                  <m:sty m:val="p"/>
                                </m:rP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ot</m:t>
                              </m:r>
                            </m:sub>
                          </m:sSub>
                        </m:den>
                      </m:f>
                    </m:oMath>
                  </a14:m>
                  <a:r>
                    <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a:t>
                  </a:r>
                  <a14:m>
                    <m:oMath xmlns:m="http://schemas.openxmlformats.org/officeDocument/2006/math">
                      <m:f>
                        <m:f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d>
                            <m:d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5 </m:t>
                              </m:r>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d>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e>
                            <m:sub>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p</m:t>
                              </m:r>
                              <m:r>
                                <m:rPr>
                                  <m:sty m:val="p"/>
                                </m:rP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ot</m:t>
                              </m:r>
                            </m:sub>
                          </m:sSub>
                        </m:num>
                        <m:den>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e>
                            <m:sub>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p</m:t>
                              </m:r>
                              <m:r>
                                <m:rPr>
                                  <m:sty m:val="p"/>
                                </m:rP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ot</m:t>
                              </m:r>
                            </m:sub>
                          </m:sSub>
                        </m:den>
                      </m:f>
                    </m:oMath>
                  </a14:m>
                  <a:r>
                    <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5 V.</a:t>
                  </a:r>
                </a:p>
              </p:txBody>
            </p:sp>
          </mc:Choice>
          <mc:Fallback xmlns="">
            <p:sp>
              <p:nvSpPr>
                <p:cNvPr id="141" name="TextBox 140">
                  <a:extLst>
                    <a:ext uri="{FF2B5EF4-FFF2-40B4-BE49-F238E27FC236}">
                      <a16:creationId xmlns:a16="http://schemas.microsoft.com/office/drawing/2014/main" id="{3BB3C889-2DDD-479A-9688-DAEC2B68FF9F}"/>
                    </a:ext>
                  </a:extLst>
                </p:cNvPr>
                <p:cNvSpPr txBox="1">
                  <a:spLocks noRot="1" noChangeAspect="1" noMove="1" noResize="1" noEditPoints="1" noAdjustHandles="1" noChangeArrowheads="1" noChangeShapeType="1" noTextEdit="1"/>
                </p:cNvSpPr>
                <p:nvPr/>
              </p:nvSpPr>
              <p:spPr>
                <a:xfrm>
                  <a:off x="4489514" y="3209195"/>
                  <a:ext cx="4750852" cy="528478"/>
                </a:xfrm>
                <a:prstGeom prst="rect">
                  <a:avLst/>
                </a:prstGeom>
                <a:blipFill>
                  <a:blip r:embed="rId5"/>
                  <a:stretch>
                    <a:fillRect/>
                  </a:stretch>
                </a:blipFill>
              </p:spPr>
              <p:txBody>
                <a:bodyPr/>
                <a:lstStyle/>
                <a:p>
                  <a:r>
                    <a:rPr lang="en-US">
                      <a:noFill/>
                    </a:rPr>
                    <a:t> </a:t>
                  </a:r>
                </a:p>
              </p:txBody>
            </p:sp>
          </mc:Fallback>
        </mc:AlternateContent>
      </p:grpSp>
      <p:grpSp>
        <p:nvGrpSpPr>
          <p:cNvPr id="14" name="Group 13">
            <a:extLst>
              <a:ext uri="{FF2B5EF4-FFF2-40B4-BE49-F238E27FC236}">
                <a16:creationId xmlns:a16="http://schemas.microsoft.com/office/drawing/2014/main" id="{6C20E58A-42D5-440B-8099-744DE9273C08}"/>
              </a:ext>
            </a:extLst>
          </p:cNvPr>
          <p:cNvGrpSpPr/>
          <p:nvPr/>
        </p:nvGrpSpPr>
        <p:grpSpPr>
          <a:xfrm>
            <a:off x="6513632" y="4310627"/>
            <a:ext cx="5420983" cy="2072820"/>
            <a:chOff x="4975614" y="4197410"/>
            <a:chExt cx="5420983" cy="2072820"/>
          </a:xfrm>
        </p:grpSpPr>
        <p:pic>
          <p:nvPicPr>
            <p:cNvPr id="11" name="Picture 10" descr="Shape&#10;&#10;Description automatically generated with low confidence">
              <a:extLst>
                <a:ext uri="{FF2B5EF4-FFF2-40B4-BE49-F238E27FC236}">
                  <a16:creationId xmlns:a16="http://schemas.microsoft.com/office/drawing/2014/main" id="{E0FB06B6-AF28-4C31-9575-499083B785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5614" y="4197410"/>
              <a:ext cx="749873" cy="2072820"/>
            </a:xfrm>
            <a:prstGeom prst="rect">
              <a:avLst/>
            </a:prstGeom>
          </p:spPr>
        </p:pic>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37EB6A75-D59D-42A7-B7AB-FB0DB2443092}"/>
                    </a:ext>
                  </a:extLst>
                </p:cNvPr>
                <p:cNvSpPr txBox="1"/>
                <p:nvPr/>
              </p:nvSpPr>
              <p:spPr>
                <a:xfrm>
                  <a:off x="5708069" y="5526476"/>
                  <a:ext cx="4688528" cy="519566"/>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 xmlns:m="http://schemas.openxmlformats.org/officeDocument/2006/math">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e>
                        <m:sub>
                          <m:r>
                            <m:rPr>
                              <m:sty m:val="p"/>
                            </m:rP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b</m:t>
                          </m:r>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o</m:t>
                          </m:r>
                          <m:r>
                            <m:rPr>
                              <m:sty m:val="p"/>
                            </m:rP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t</m:t>
                          </m:r>
                        </m:sub>
                      </m:sSub>
                    </m:oMath>
                  </a14:m>
                  <a:r>
                    <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t>
                  </a:r>
                  <a14:m>
                    <m:oMath xmlns:m="http://schemas.openxmlformats.org/officeDocument/2006/math">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0 </m:t>
                      </m:r>
                      <m:r>
                        <a:rPr kumimoji="0" lang="el-GR"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Ω</m:t>
                      </m:r>
                    </m:oMath>
                  </a14:m>
                  <a:r>
                    <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t>
                  </a:r>
                  <a:r>
                    <a:rPr kumimoji="0" lang="en-US" sz="16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6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wiper_min</a:t>
                  </a:r>
                  <a:r>
                    <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a:t>
                  </a:r>
                  <a14:m>
                    <m:oMath xmlns:m="http://schemas.openxmlformats.org/officeDocument/2006/math">
                      <m:f>
                        <m:f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d>
                            <m:d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5 </m:t>
                              </m:r>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d>
                          <m:sSub>
                            <m:sSub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e>
                            <m:sub>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bot</m:t>
                              </m:r>
                              <m: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_</m:t>
                              </m:r>
                              <m:r>
                                <m:rPr>
                                  <m:sty m:val="p"/>
                                </m:rP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min</m:t>
                              </m:r>
                            </m:sub>
                          </m:sSub>
                        </m:num>
                        <m:den>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e>
                            <m:sub>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p</m:t>
                              </m:r>
                              <m:r>
                                <m:rPr>
                                  <m:sty m:val="p"/>
                                </m:rP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ot</m:t>
                              </m:r>
                            </m:sub>
                          </m:sSub>
                        </m:den>
                      </m:f>
                    </m:oMath>
                  </a14:m>
                  <a:r>
                    <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a:t>
                  </a:r>
                  <a14:m>
                    <m:oMath xmlns:m="http://schemas.openxmlformats.org/officeDocument/2006/math">
                      <m:f>
                        <m:f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d>
                            <m:d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5 </m:t>
                              </m:r>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(0 </m:t>
                          </m:r>
                          <m:r>
                            <a:rPr kumimoji="0" lang="el-GR"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Ω</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num>
                        <m:den>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e>
                            <m:sub>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p</m:t>
                              </m:r>
                              <m:r>
                                <m:rPr>
                                  <m:sty m:val="p"/>
                                </m:rP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ot</m:t>
                              </m:r>
                            </m:sub>
                          </m:sSub>
                        </m:den>
                      </m:f>
                    </m:oMath>
                  </a14:m>
                  <a:r>
                    <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0 V.</a:t>
                  </a:r>
                </a:p>
              </p:txBody>
            </p:sp>
          </mc:Choice>
          <mc:Fallback xmlns="">
            <p:sp>
              <p:nvSpPr>
                <p:cNvPr id="142" name="TextBox 141">
                  <a:extLst>
                    <a:ext uri="{FF2B5EF4-FFF2-40B4-BE49-F238E27FC236}">
                      <a16:creationId xmlns:a16="http://schemas.microsoft.com/office/drawing/2014/main" id="{37EB6A75-D59D-42A7-B7AB-FB0DB2443092}"/>
                    </a:ext>
                  </a:extLst>
                </p:cNvPr>
                <p:cNvSpPr txBox="1">
                  <a:spLocks noRot="1" noChangeAspect="1" noMove="1" noResize="1" noEditPoints="1" noAdjustHandles="1" noChangeArrowheads="1" noChangeShapeType="1" noTextEdit="1"/>
                </p:cNvSpPr>
                <p:nvPr/>
              </p:nvSpPr>
              <p:spPr>
                <a:xfrm>
                  <a:off x="5708069" y="5526476"/>
                  <a:ext cx="4688528" cy="519566"/>
                </a:xfrm>
                <a:prstGeom prst="rect">
                  <a:avLst/>
                </a:prstGeom>
                <a:blipFill>
                  <a:blip r:embed="rId7"/>
                  <a:stretch>
                    <a:fillRect b="-1176"/>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C12689E4-148F-4B7E-9899-28C6A14D9596}"/>
              </a:ext>
            </a:extLst>
          </p:cNvPr>
          <p:cNvGrpSpPr/>
          <p:nvPr/>
        </p:nvGrpSpPr>
        <p:grpSpPr>
          <a:xfrm>
            <a:off x="1072498" y="1723579"/>
            <a:ext cx="675617" cy="878961"/>
            <a:chOff x="1436485" y="1723579"/>
            <a:chExt cx="675617" cy="878961"/>
          </a:xfrm>
        </p:grpSpPr>
        <p:sp>
          <p:nvSpPr>
            <p:cNvPr id="20" name="Right Brace 19">
              <a:extLst>
                <a:ext uri="{FF2B5EF4-FFF2-40B4-BE49-F238E27FC236}">
                  <a16:creationId xmlns:a16="http://schemas.microsoft.com/office/drawing/2014/main" id="{723ECE44-8D0C-4753-B78A-65CEC1421B98}"/>
                </a:ext>
              </a:extLst>
            </p:cNvPr>
            <p:cNvSpPr/>
            <p:nvPr/>
          </p:nvSpPr>
          <p:spPr>
            <a:xfrm rot="10800000">
              <a:off x="1863846" y="1723579"/>
              <a:ext cx="248256" cy="878961"/>
            </a:xfrm>
            <a:prstGeom prst="rightBrace">
              <a:avLst>
                <a:gd name="adj1" fmla="val 8333"/>
                <a:gd name="adj2" fmla="val 48269"/>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mbria" panose="02040503050406030204"/>
                <a:ea typeface="+mn-ea"/>
                <a:cs typeface="+mn-cs"/>
              </a:endParaRPr>
            </a:p>
          </p:txBody>
        </p:sp>
        <p:sp>
          <p:nvSpPr>
            <p:cNvPr id="21" name="TextBox 20">
              <a:extLst>
                <a:ext uri="{FF2B5EF4-FFF2-40B4-BE49-F238E27FC236}">
                  <a16:creationId xmlns:a16="http://schemas.microsoft.com/office/drawing/2014/main" id="{3A9D3D99-367B-4B44-8FE3-761D1A509AB4}"/>
                </a:ext>
              </a:extLst>
            </p:cNvPr>
            <p:cNvSpPr txBox="1"/>
            <p:nvPr/>
          </p:nvSpPr>
          <p:spPr>
            <a:xfrm>
              <a:off x="1436485" y="1983894"/>
              <a:ext cx="46839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50595">
                      <a:lumMod val="60000"/>
                      <a:lumOff val="40000"/>
                    </a:srgbClr>
                  </a:solidFill>
                  <a:effectLst/>
                  <a:uLnTx/>
                  <a:uFillTx/>
                  <a:latin typeface="Cambria" panose="02040503050406030204"/>
                  <a:ea typeface="+mn-ea"/>
                  <a:cs typeface="+mn-cs"/>
                </a:rPr>
                <a:t>R</a:t>
              </a:r>
              <a:r>
                <a:rPr kumimoji="0" lang="en-US" sz="1400" b="0" i="0" u="none" strike="noStrike" kern="1200" cap="none" spc="0" normalizeH="0" baseline="-25000" noProof="0" dirty="0" err="1">
                  <a:ln>
                    <a:noFill/>
                  </a:ln>
                  <a:solidFill>
                    <a:srgbClr val="050595">
                      <a:lumMod val="60000"/>
                      <a:lumOff val="40000"/>
                    </a:srgbClr>
                  </a:solidFill>
                  <a:effectLst/>
                  <a:uLnTx/>
                  <a:uFillTx/>
                  <a:latin typeface="Cambria" panose="02040503050406030204"/>
                  <a:ea typeface="+mn-ea"/>
                  <a:cs typeface="+mn-cs"/>
                </a:rPr>
                <a:t>pot</a:t>
              </a:r>
              <a:endParaRPr kumimoji="0" lang="en-US" sz="1400" b="0" i="0" u="none" strike="noStrike" kern="1200" cap="none" spc="0" normalizeH="0" baseline="0" noProof="0" dirty="0">
                <a:ln>
                  <a:noFill/>
                </a:ln>
                <a:solidFill>
                  <a:srgbClr val="050595">
                    <a:lumMod val="60000"/>
                    <a:lumOff val="40000"/>
                  </a:srgbClr>
                </a:solidFill>
                <a:effectLst/>
                <a:uLnTx/>
                <a:uFillTx/>
                <a:latin typeface="Cambria" panose="02040503050406030204"/>
                <a:ea typeface="+mn-ea"/>
                <a:cs typeface="+mn-cs"/>
              </a:endParaRPr>
            </a:p>
          </p:txBody>
        </p:sp>
      </p:grpSp>
      <p:grpSp>
        <p:nvGrpSpPr>
          <p:cNvPr id="25" name="Group 24">
            <a:extLst>
              <a:ext uri="{FF2B5EF4-FFF2-40B4-BE49-F238E27FC236}">
                <a16:creationId xmlns:a16="http://schemas.microsoft.com/office/drawing/2014/main" id="{E02A0F23-5394-4509-A1D0-1A8B194C878A}"/>
              </a:ext>
            </a:extLst>
          </p:cNvPr>
          <p:cNvGrpSpPr/>
          <p:nvPr/>
        </p:nvGrpSpPr>
        <p:grpSpPr>
          <a:xfrm>
            <a:off x="3125768" y="3455698"/>
            <a:ext cx="675617" cy="878961"/>
            <a:chOff x="1436485" y="1723579"/>
            <a:chExt cx="675617" cy="878961"/>
          </a:xfrm>
        </p:grpSpPr>
        <p:sp>
          <p:nvSpPr>
            <p:cNvPr id="26" name="Right Brace 25">
              <a:extLst>
                <a:ext uri="{FF2B5EF4-FFF2-40B4-BE49-F238E27FC236}">
                  <a16:creationId xmlns:a16="http://schemas.microsoft.com/office/drawing/2014/main" id="{CF4F3BF3-F615-4B57-AAC8-31B6B279735D}"/>
                </a:ext>
              </a:extLst>
            </p:cNvPr>
            <p:cNvSpPr/>
            <p:nvPr/>
          </p:nvSpPr>
          <p:spPr>
            <a:xfrm rot="10800000">
              <a:off x="1863846" y="1723579"/>
              <a:ext cx="248256" cy="878961"/>
            </a:xfrm>
            <a:prstGeom prst="rightBrace">
              <a:avLst>
                <a:gd name="adj1" fmla="val 8333"/>
                <a:gd name="adj2" fmla="val 48269"/>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mbria" panose="02040503050406030204"/>
                <a:ea typeface="+mn-ea"/>
                <a:cs typeface="+mn-cs"/>
              </a:endParaRPr>
            </a:p>
          </p:txBody>
        </p:sp>
        <p:sp>
          <p:nvSpPr>
            <p:cNvPr id="27" name="TextBox 26">
              <a:extLst>
                <a:ext uri="{FF2B5EF4-FFF2-40B4-BE49-F238E27FC236}">
                  <a16:creationId xmlns:a16="http://schemas.microsoft.com/office/drawing/2014/main" id="{F4E36830-18F4-4A2A-A6E6-E9381EC8F624}"/>
                </a:ext>
              </a:extLst>
            </p:cNvPr>
            <p:cNvSpPr txBox="1"/>
            <p:nvPr/>
          </p:nvSpPr>
          <p:spPr>
            <a:xfrm>
              <a:off x="1436485" y="1983894"/>
              <a:ext cx="46839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50595">
                      <a:lumMod val="60000"/>
                      <a:lumOff val="40000"/>
                    </a:srgbClr>
                  </a:solidFill>
                  <a:effectLst/>
                  <a:uLnTx/>
                  <a:uFillTx/>
                  <a:latin typeface="Cambria" panose="02040503050406030204"/>
                  <a:ea typeface="+mn-ea"/>
                  <a:cs typeface="+mn-cs"/>
                </a:rPr>
                <a:t>R</a:t>
              </a:r>
              <a:r>
                <a:rPr kumimoji="0" lang="en-US" sz="1400" b="0" i="0" u="none" strike="noStrike" kern="1200" cap="none" spc="0" normalizeH="0" baseline="-25000" noProof="0" dirty="0" err="1">
                  <a:ln>
                    <a:noFill/>
                  </a:ln>
                  <a:solidFill>
                    <a:srgbClr val="050595">
                      <a:lumMod val="60000"/>
                      <a:lumOff val="40000"/>
                    </a:srgbClr>
                  </a:solidFill>
                  <a:effectLst/>
                  <a:uLnTx/>
                  <a:uFillTx/>
                  <a:latin typeface="Cambria" panose="02040503050406030204"/>
                  <a:ea typeface="+mn-ea"/>
                  <a:cs typeface="+mn-cs"/>
                </a:rPr>
                <a:t>pot</a:t>
              </a:r>
              <a:endParaRPr kumimoji="0" lang="en-US" sz="1400" b="0" i="0" u="none" strike="noStrike" kern="1200" cap="none" spc="0" normalizeH="0" baseline="0" noProof="0" dirty="0">
                <a:ln>
                  <a:noFill/>
                </a:ln>
                <a:solidFill>
                  <a:srgbClr val="050595">
                    <a:lumMod val="60000"/>
                    <a:lumOff val="40000"/>
                  </a:srgbClr>
                </a:solidFill>
                <a:effectLst/>
                <a:uLnTx/>
                <a:uFillTx/>
                <a:latin typeface="Cambria" panose="02040503050406030204"/>
                <a:ea typeface="+mn-ea"/>
                <a:cs typeface="+mn-cs"/>
              </a:endParaRPr>
            </a:p>
          </p:txBody>
        </p:sp>
      </p:grpSp>
      <p:grpSp>
        <p:nvGrpSpPr>
          <p:cNvPr id="28" name="Group 27">
            <a:extLst>
              <a:ext uri="{FF2B5EF4-FFF2-40B4-BE49-F238E27FC236}">
                <a16:creationId xmlns:a16="http://schemas.microsoft.com/office/drawing/2014/main" id="{B7052767-66E4-440C-9E68-5A276B81919C}"/>
              </a:ext>
            </a:extLst>
          </p:cNvPr>
          <p:cNvGrpSpPr/>
          <p:nvPr/>
        </p:nvGrpSpPr>
        <p:grpSpPr>
          <a:xfrm>
            <a:off x="5938943" y="5020515"/>
            <a:ext cx="675617" cy="878961"/>
            <a:chOff x="1436485" y="1723579"/>
            <a:chExt cx="675617" cy="878961"/>
          </a:xfrm>
        </p:grpSpPr>
        <p:sp>
          <p:nvSpPr>
            <p:cNvPr id="29" name="Right Brace 28">
              <a:extLst>
                <a:ext uri="{FF2B5EF4-FFF2-40B4-BE49-F238E27FC236}">
                  <a16:creationId xmlns:a16="http://schemas.microsoft.com/office/drawing/2014/main" id="{357B6677-C874-4089-A80A-65FEB9117BB6}"/>
                </a:ext>
              </a:extLst>
            </p:cNvPr>
            <p:cNvSpPr/>
            <p:nvPr/>
          </p:nvSpPr>
          <p:spPr>
            <a:xfrm rot="10800000">
              <a:off x="1863846" y="1723579"/>
              <a:ext cx="248256" cy="878961"/>
            </a:xfrm>
            <a:prstGeom prst="rightBrace">
              <a:avLst>
                <a:gd name="adj1" fmla="val 8333"/>
                <a:gd name="adj2" fmla="val 48269"/>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mbria" panose="02040503050406030204"/>
                <a:ea typeface="+mn-ea"/>
                <a:cs typeface="+mn-cs"/>
              </a:endParaRPr>
            </a:p>
          </p:txBody>
        </p:sp>
        <p:sp>
          <p:nvSpPr>
            <p:cNvPr id="30" name="TextBox 29">
              <a:extLst>
                <a:ext uri="{FF2B5EF4-FFF2-40B4-BE49-F238E27FC236}">
                  <a16:creationId xmlns:a16="http://schemas.microsoft.com/office/drawing/2014/main" id="{337E181A-AF6E-4FC0-AA71-CC1915D46492}"/>
                </a:ext>
              </a:extLst>
            </p:cNvPr>
            <p:cNvSpPr txBox="1"/>
            <p:nvPr/>
          </p:nvSpPr>
          <p:spPr>
            <a:xfrm>
              <a:off x="1436485" y="1983894"/>
              <a:ext cx="46839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50595">
                      <a:lumMod val="60000"/>
                      <a:lumOff val="40000"/>
                    </a:srgbClr>
                  </a:solidFill>
                  <a:effectLst/>
                  <a:uLnTx/>
                  <a:uFillTx/>
                  <a:latin typeface="Cambria" panose="02040503050406030204"/>
                  <a:ea typeface="+mn-ea"/>
                  <a:cs typeface="+mn-cs"/>
                </a:rPr>
                <a:t>R</a:t>
              </a:r>
              <a:r>
                <a:rPr kumimoji="0" lang="en-US" sz="1400" b="0" i="0" u="none" strike="noStrike" kern="1200" cap="none" spc="0" normalizeH="0" baseline="-25000" noProof="0" dirty="0" err="1">
                  <a:ln>
                    <a:noFill/>
                  </a:ln>
                  <a:solidFill>
                    <a:srgbClr val="050595">
                      <a:lumMod val="60000"/>
                      <a:lumOff val="40000"/>
                    </a:srgbClr>
                  </a:solidFill>
                  <a:effectLst/>
                  <a:uLnTx/>
                  <a:uFillTx/>
                  <a:latin typeface="Cambria" panose="02040503050406030204"/>
                  <a:ea typeface="+mn-ea"/>
                  <a:cs typeface="+mn-cs"/>
                </a:rPr>
                <a:t>pot</a:t>
              </a:r>
              <a:endParaRPr kumimoji="0" lang="en-US" sz="1400" b="0" i="0" u="none" strike="noStrike" kern="1200" cap="none" spc="0" normalizeH="0" baseline="0" noProof="0" dirty="0">
                <a:ln>
                  <a:noFill/>
                </a:ln>
                <a:solidFill>
                  <a:srgbClr val="050595">
                    <a:lumMod val="60000"/>
                    <a:lumOff val="40000"/>
                  </a:srgbClr>
                </a:solidFill>
                <a:effectLst/>
                <a:uLnTx/>
                <a:uFillTx/>
                <a:latin typeface="Cambria" panose="02040503050406030204"/>
                <a:ea typeface="+mn-ea"/>
                <a:cs typeface="+mn-cs"/>
              </a:endParaRPr>
            </a:p>
          </p:txBody>
        </p:sp>
      </p:grpSp>
    </p:spTree>
    <p:extLst>
      <p:ext uri="{BB962C8B-B14F-4D97-AF65-F5344CB8AC3E}">
        <p14:creationId xmlns:p14="http://schemas.microsoft.com/office/powerpoint/2010/main" val="2102732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2"/>
                                        </p:tgtEl>
                                        <p:attrNameLst>
                                          <p:attrName>style.visibility</p:attrName>
                                        </p:attrNameLst>
                                      </p:cBhvr>
                                      <p:to>
                                        <p:strVal val="visible"/>
                                      </p:to>
                                    </p:set>
                                    <p:anim calcmode="lin" valueType="num">
                                      <p:cBhvr additive="base">
                                        <p:cTn id="11" dur="500" fill="hold"/>
                                        <p:tgtEl>
                                          <p:spTgt spid="72"/>
                                        </p:tgtEl>
                                        <p:attrNameLst>
                                          <p:attrName>ppt_x</p:attrName>
                                        </p:attrNameLst>
                                      </p:cBhvr>
                                      <p:tavLst>
                                        <p:tav tm="0">
                                          <p:val>
                                            <p:strVal val="#ppt_x"/>
                                          </p:val>
                                        </p:tav>
                                        <p:tav tm="100000">
                                          <p:val>
                                            <p:strVal val="#ppt_x"/>
                                          </p:val>
                                        </p:tav>
                                      </p:tavLst>
                                    </p:anim>
                                    <p:anim calcmode="lin" valueType="num">
                                      <p:cBhvr additive="base">
                                        <p:cTn id="12" dur="500" fill="hold"/>
                                        <p:tgtEl>
                                          <p:spTgt spid="7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500" fill="hold"/>
                                        <p:tgtEl>
                                          <p:spTgt spid="28"/>
                                        </p:tgtEl>
                                        <p:attrNameLst>
                                          <p:attrName>ppt_x</p:attrName>
                                        </p:attrNameLst>
                                      </p:cBhvr>
                                      <p:tavLst>
                                        <p:tav tm="0">
                                          <p:val>
                                            <p:strVal val="#ppt_x"/>
                                          </p:val>
                                        </p:tav>
                                        <p:tav tm="100000">
                                          <p:val>
                                            <p:strVal val="#ppt_x"/>
                                          </p:val>
                                        </p:tav>
                                      </p:tavLst>
                                    </p:anim>
                                    <p:anim calcmode="lin" valueType="num">
                                      <p:cBhvr additive="base">
                                        <p:cTn id="4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3621" y="0"/>
            <a:ext cx="6046321" cy="533400"/>
          </a:xfrm>
        </p:spPr>
        <p:txBody>
          <a:bodyPr>
            <a:noAutofit/>
          </a:bodyPr>
          <a:lstStyle/>
          <a:p>
            <a:pPr algn="ctr"/>
            <a:r>
              <a:rPr lang="en-US" dirty="0"/>
              <a:t>Potentiometer Example</a:t>
            </a:r>
          </a:p>
        </p:txBody>
      </p:sp>
      <mc:AlternateContent xmlns:mc="http://schemas.openxmlformats.org/markup-compatibility/2006" xmlns:a14="http://schemas.microsoft.com/office/drawing/2010/main">
        <mc:Choice Requires="a14">
          <p:sp>
            <p:nvSpPr>
              <p:cNvPr id="8" name="Rectangle 7"/>
              <p:cNvSpPr/>
              <p:nvPr/>
            </p:nvSpPr>
            <p:spPr>
              <a:xfrm>
                <a:off x="230628" y="533400"/>
                <a:ext cx="11772306" cy="6225807"/>
              </a:xfrm>
              <a:prstGeom prst="rect">
                <a:avLst/>
              </a:prstGeom>
              <a:solidFill>
                <a:schemeClr val="tx1">
                  <a:lumMod val="95000"/>
                </a:schemeClr>
              </a:solidFill>
              <a:ln w="38100" cmpd="thickThin">
                <a:solidFill>
                  <a:schemeClr val="accent1"/>
                </a:solidFill>
              </a:ln>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For the adjacent schematic, </a:t>
                </a:r>
                <a:r>
                  <a:rPr kumimoji="0" lang="en-US" sz="1800" b="0" i="0" u="none" strike="noStrike" kern="1200" cap="none" spc="0" normalizeH="0" baseline="0" noProof="0" dirty="0" err="1">
                    <a:ln>
                      <a:noFill/>
                    </a:ln>
                    <a:solidFill>
                      <a:srgbClr val="000000"/>
                    </a:solidFill>
                    <a:effectLst/>
                    <a:uLnTx/>
                    <a:uFillTx/>
                    <a:latin typeface="Cambria" panose="02040503050406030204"/>
                    <a:ea typeface="+mn-ea"/>
                    <a:cs typeface="+mn-cs"/>
                  </a:rPr>
                  <a:t>R</a:t>
                </a:r>
                <a:r>
                  <a:rPr kumimoji="0" lang="en-US" sz="1800" b="0" i="0" u="none" strike="noStrike" kern="1200" cap="none" spc="0" normalizeH="0" baseline="-25000" noProof="0" dirty="0" err="1">
                    <a:ln>
                      <a:noFill/>
                    </a:ln>
                    <a:solidFill>
                      <a:srgbClr val="000000"/>
                    </a:solidFill>
                    <a:effectLst/>
                    <a:uLnTx/>
                    <a:uFillTx/>
                    <a:latin typeface="Cambria" panose="02040503050406030204"/>
                    <a:ea typeface="+mn-ea"/>
                    <a:cs typeface="+mn-cs"/>
                  </a:rPr>
                  <a:t>pot</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represents a potentiometer with total resistance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of 500 Ω. The potentiometer wiper can be adjusted so that at one adjustment limit all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500 Ω of resistance are below the wiper, and at the other adjustment limit all 500 Ω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of resistance are above the wiper. Solve for the wiper voltage </a:t>
                </a:r>
                <a:r>
                  <a:rPr kumimoji="0" lang="en-US" sz="1800" b="0" i="0" u="none" strike="noStrike" kern="1200" cap="none" spc="0" normalizeH="0" baseline="0" noProof="0" dirty="0" err="1">
                    <a:ln>
                      <a:noFill/>
                    </a:ln>
                    <a:solidFill>
                      <a:srgbClr val="000000"/>
                    </a:solidFill>
                    <a:effectLst/>
                    <a:uLnTx/>
                    <a:uFillTx/>
                    <a:latin typeface="Cambria" panose="02040503050406030204"/>
                    <a:ea typeface="+mn-ea"/>
                    <a:cs typeface="+mn-cs"/>
                  </a:rPr>
                  <a:t>v</a:t>
                </a:r>
                <a:r>
                  <a:rPr kumimoji="0" lang="en-US" sz="1800" b="0" i="0" u="none" strike="noStrike" kern="1200" cap="none" spc="0" normalizeH="0" baseline="-25000" noProof="0" dirty="0" err="1">
                    <a:ln>
                      <a:noFill/>
                    </a:ln>
                    <a:solidFill>
                      <a:srgbClr val="000000"/>
                    </a:solidFill>
                    <a:effectLst/>
                    <a:uLnTx/>
                    <a:uFillTx/>
                    <a:latin typeface="Cambria" panose="02040503050406030204"/>
                    <a:ea typeface="+mn-ea"/>
                    <a:cs typeface="+mn-cs"/>
                  </a:rPr>
                  <a:t>wiper</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at the two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adjustment limits, i.e. </a:t>
                </a:r>
                <a:r>
                  <a:rPr kumimoji="0" lang="en-US" sz="1800" b="0" i="0" u="none" strike="noStrike" kern="1200" cap="none" spc="0" normalizeH="0" baseline="0" noProof="0" dirty="0" err="1">
                    <a:ln>
                      <a:noFill/>
                    </a:ln>
                    <a:solidFill>
                      <a:srgbClr val="000000"/>
                    </a:solidFill>
                    <a:effectLst/>
                    <a:uLnTx/>
                    <a:uFillTx/>
                    <a:latin typeface="Cambria" panose="02040503050406030204"/>
                    <a:ea typeface="+mn-ea"/>
                    <a:cs typeface="+mn-cs"/>
                  </a:rPr>
                  <a:t>v</a:t>
                </a:r>
                <a:r>
                  <a:rPr kumimoji="0" lang="en-US" sz="1800" b="0" i="0" u="none" strike="noStrike" kern="1200" cap="none" spc="0" normalizeH="0" baseline="-25000" noProof="0" dirty="0" err="1">
                    <a:ln>
                      <a:noFill/>
                    </a:ln>
                    <a:solidFill>
                      <a:srgbClr val="000000"/>
                    </a:solidFill>
                    <a:effectLst/>
                    <a:uLnTx/>
                    <a:uFillTx/>
                    <a:latin typeface="Cambria" panose="02040503050406030204"/>
                    <a:ea typeface="+mn-ea"/>
                    <a:cs typeface="+mn-cs"/>
                  </a:rPr>
                  <a:t>wiper_max</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and </a:t>
                </a:r>
                <a:r>
                  <a:rPr kumimoji="0" lang="en-US" sz="1800" b="0" i="0" u="none" strike="noStrike" kern="1200" cap="none" spc="0" normalizeH="0" baseline="0" noProof="0" dirty="0" err="1">
                    <a:ln>
                      <a:noFill/>
                    </a:ln>
                    <a:solidFill>
                      <a:srgbClr val="000000"/>
                    </a:solidFill>
                    <a:effectLst/>
                    <a:uLnTx/>
                    <a:uFillTx/>
                    <a:latin typeface="Cambria" panose="02040503050406030204"/>
                    <a:ea typeface="+mn-ea"/>
                    <a:cs typeface="+mn-cs"/>
                  </a:rPr>
                  <a:t>v</a:t>
                </a:r>
                <a:r>
                  <a:rPr kumimoji="0" lang="en-US" sz="1800" b="0" i="0" u="none" strike="noStrike" kern="1200" cap="none" spc="0" normalizeH="0" baseline="-25000" noProof="0" dirty="0" err="1">
                    <a:ln>
                      <a:noFill/>
                    </a:ln>
                    <a:solidFill>
                      <a:srgbClr val="000000"/>
                    </a:solidFill>
                    <a:effectLst/>
                    <a:uLnTx/>
                    <a:uFillTx/>
                    <a:latin typeface="Cambria" panose="02040503050406030204"/>
                    <a:ea typeface="+mn-ea"/>
                    <a:cs typeface="+mn-cs"/>
                  </a:rPr>
                  <a:t>wiper_min</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using the voltage divider relationship.</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R</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top</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R</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bot</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R</m:t>
                          </m:r>
                        </m:e>
                        <m:sub>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pot</m:t>
                          </m:r>
                        </m:sub>
                      </m:sSub>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2=2.5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k</m:t>
                      </m:r>
                      <m:r>
                        <a:rPr kumimoji="0" lang="el-GR"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Ω</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a:t>
                </a:r>
              </a:p>
              <a:p>
                <a:pPr lvl="0">
                  <a:defRPr/>
                </a:pPr>
                <a14:m>
                  <m:oMathPara xmlns:m="http://schemas.openxmlformats.org/officeDocument/2006/math">
                    <m:oMathParaPr>
                      <m:jc m:val="left"/>
                    </m:oMathParaPr>
                    <m:oMath xmlns:m="http://schemas.openxmlformats.org/officeDocument/2006/math">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v</m:t>
                          </m:r>
                        </m:e>
                        <m:sub>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wiper</m:t>
                          </m:r>
                        </m:sub>
                      </m:sSub>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d>
                            <m:d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s</m:t>
                                  </m:r>
                                </m:sub>
                              </m:sSub>
                            </m:e>
                          </m:d>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R</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bot</m:t>
                              </m:r>
                            </m:sub>
                          </m:sSub>
                        </m:num>
                        <m:den>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R</m:t>
                              </m:r>
                            </m:e>
                            <m:sub>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top</m:t>
                              </m:r>
                            </m:sub>
                          </m:sSub>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R</m:t>
                              </m:r>
                            </m:e>
                            <m:sub>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bot</m:t>
                              </m:r>
                            </m:sub>
                          </m:sSub>
                        </m:den>
                      </m:f>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f>
                        <m:fPr>
                          <m:ctrlPr>
                            <a:rPr lang="en-US" i="1">
                              <a:solidFill>
                                <a:srgbClr val="000000"/>
                              </a:solidFill>
                              <a:latin typeface="Cambria Math" panose="02040503050406030204" pitchFamily="18" charset="0"/>
                            </a:rPr>
                          </m:ctrlPr>
                        </m:fPr>
                        <m:num>
                          <m:d>
                            <m:dPr>
                              <m:ctrlPr>
                                <a:rPr lang="en-US" i="1">
                                  <a:solidFill>
                                    <a:srgbClr val="000000"/>
                                  </a:solidFill>
                                  <a:latin typeface="Cambria Math" panose="02040503050406030204" pitchFamily="18" charset="0"/>
                                </a:rPr>
                              </m:ctrlPr>
                            </m:dPr>
                            <m:e>
                              <m:r>
                                <a:rPr lang="en-US">
                                  <a:solidFill>
                                    <a:srgbClr val="000000"/>
                                  </a:solidFill>
                                  <a:latin typeface="Cambria Math" panose="02040503050406030204" pitchFamily="18" charset="0"/>
                                </a:rPr>
                                <m:t>10 </m:t>
                              </m:r>
                              <m:r>
                                <m:rPr>
                                  <m:sty m:val="p"/>
                                </m:rPr>
                                <a:rPr lang="en-US">
                                  <a:solidFill>
                                    <a:srgbClr val="000000"/>
                                  </a:solidFill>
                                  <a:latin typeface="Cambria Math" panose="02040503050406030204" pitchFamily="18" charset="0"/>
                                </a:rPr>
                                <m:t>V</m:t>
                              </m:r>
                            </m:e>
                          </m:d>
                          <m:sSub>
                            <m:sSubPr>
                              <m:ctrlPr>
                                <a:rPr lang="en-US" i="1">
                                  <a:solidFill>
                                    <a:srgbClr val="000000"/>
                                  </a:solidFill>
                                  <a:latin typeface="Cambria Math" panose="02040503050406030204" pitchFamily="18" charset="0"/>
                                </a:rPr>
                              </m:ctrlPr>
                            </m:sSubPr>
                            <m:e>
                              <m:r>
                                <m:rPr>
                                  <m:sty m:val="p"/>
                                </m:rPr>
                                <a:rPr lang="en-US">
                                  <a:solidFill>
                                    <a:srgbClr val="000000"/>
                                  </a:solidFill>
                                  <a:latin typeface="Cambria Math" panose="02040503050406030204" pitchFamily="18" charset="0"/>
                                </a:rPr>
                                <m:t>R</m:t>
                              </m:r>
                            </m:e>
                            <m:sub>
                              <m:r>
                                <m:rPr>
                                  <m:sty m:val="p"/>
                                </m:rPr>
                                <a:rPr lang="en-US">
                                  <a:solidFill>
                                    <a:srgbClr val="000000"/>
                                  </a:solidFill>
                                  <a:latin typeface="Cambria Math" panose="02040503050406030204" pitchFamily="18" charset="0"/>
                                </a:rPr>
                                <m:t>bot</m:t>
                              </m:r>
                            </m:sub>
                          </m:sSub>
                        </m:num>
                        <m:den>
                          <m:r>
                            <a:rPr lang="en-US">
                              <a:solidFill>
                                <a:srgbClr val="000000"/>
                              </a:solidFill>
                              <a:latin typeface="Cambria Math" panose="02040503050406030204" pitchFamily="18" charset="0"/>
                            </a:rPr>
                            <m:t>2.5 </m:t>
                          </m:r>
                          <m:r>
                            <m:rPr>
                              <m:sty m:val="p"/>
                            </m:rPr>
                            <a:rPr lang="en-US">
                              <a:solidFill>
                                <a:srgbClr val="000000"/>
                              </a:solidFill>
                              <a:latin typeface="Cambria Math" panose="02040503050406030204" pitchFamily="18" charset="0"/>
                            </a:rPr>
                            <m:t>k</m:t>
                          </m:r>
                          <m:r>
                            <a:rPr lang="el-GR">
                              <a:solidFill>
                                <a:srgbClr val="000000"/>
                              </a:solidFill>
                              <a:latin typeface="Cambria Math" panose="02040503050406030204" pitchFamily="18" charset="0"/>
                            </a:rPr>
                            <m:t>Ω</m:t>
                          </m:r>
                        </m:den>
                      </m:f>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wiper</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10 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V</m:t>
                              </m:r>
                            </m:e>
                          </m:d>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R</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bot</m:t>
                              </m:r>
                            </m:sub>
                          </m:sSub>
                        </m:num>
                        <m:den>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2.5 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k</m:t>
                          </m:r>
                          <m:r>
                            <a:rPr kumimoji="0" lang="el-GR"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Ω</m:t>
                          </m:r>
                        </m:den>
                      </m:f>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m:oMathPara>
                </a14:m>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wiper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_</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max</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10 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V</m:t>
                              </m:r>
                            </m:e>
                          </m:d>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R</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bot</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_</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max</m:t>
                              </m:r>
                            </m:sub>
                          </m:sSub>
                        </m:num>
                        <m:den>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2.5 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k</m:t>
                          </m:r>
                          <m:r>
                            <a:rPr kumimoji="0" lang="el-GR"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Ω</m:t>
                          </m:r>
                        </m:den>
                      </m:f>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10 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V</m:t>
                              </m:r>
                            </m:e>
                          </m:d>
                          <m:d>
                            <m:d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.5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k</m:t>
                              </m:r>
                              <m:r>
                                <a:rPr kumimoji="0" lang="el-GR"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Ω</m:t>
                              </m:r>
                            </m:e>
                          </m:d>
                        </m:num>
                        <m:den>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2.5 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k</m:t>
                          </m:r>
                          <m:r>
                            <a:rPr kumimoji="0" lang="el-GR"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Ω</m:t>
                          </m:r>
                        </m:den>
                      </m:f>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=6.00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V</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wiper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_</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max</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6.00 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V</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wiper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_</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min</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10 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V</m:t>
                              </m:r>
                            </m:e>
                          </m:d>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R</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bot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_</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min</m:t>
                              </m:r>
                            </m:sub>
                          </m:sSub>
                        </m:num>
                        <m:den>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2.5 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k</m:t>
                          </m:r>
                          <m:r>
                            <a:rPr kumimoji="0" lang="el-GR"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Ω</m:t>
                          </m:r>
                        </m:den>
                      </m:f>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10 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V</m:t>
                              </m:r>
                            </m:e>
                          </m:d>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1.</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0</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k</m:t>
                              </m:r>
                              <m:r>
                                <a:rPr kumimoji="0" lang="el-GR"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Ω</m:t>
                              </m:r>
                            </m:e>
                          </m:d>
                        </m:num>
                        <m:den>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2.5 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k</m:t>
                          </m:r>
                          <m:r>
                            <a:rPr kumimoji="0" lang="el-GR"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Ω</m:t>
                          </m:r>
                        </m:den>
                      </m:f>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4</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.00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V</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wiper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_</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min</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4</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.00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V</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For the wiper set so that there is 250 </a:t>
                </a:r>
                <a:r>
                  <a:rPr kumimoji="0" lang="el-GR"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Ω</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 above the wiper and 250 </a:t>
                </a:r>
                <a:r>
                  <a:rPr kumimoji="0" lang="el-GR"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Ω</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 i.e. in exact middle of the trim pot, the wiper the output voltage would be as follows: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wiper</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10 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V</m:t>
                              </m:r>
                            </m:e>
                          </m:d>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R</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bot</m:t>
                              </m:r>
                            </m:sub>
                          </m:sSub>
                        </m:num>
                        <m:den>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2.5 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k</m:t>
                          </m:r>
                          <m:r>
                            <a:rPr kumimoji="0" lang="el-GR"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Ω</m:t>
                          </m:r>
                        </m:den>
                      </m:f>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10 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V</m:t>
                              </m:r>
                            </m:e>
                          </m:d>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1.</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5 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k</m:t>
                              </m:r>
                              <m:r>
                                <a:rPr kumimoji="0" lang="el-GR"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Ω</m:t>
                              </m:r>
                            </m:e>
                          </m:d>
                        </m:num>
                        <m:den>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2.5 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k</m:t>
                          </m:r>
                          <m:r>
                            <a:rPr kumimoji="0" lang="el-GR"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Ω</m:t>
                          </m:r>
                        </m:den>
                      </m:f>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5</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.00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V</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wiper</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5.00 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V</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230628" y="533400"/>
                <a:ext cx="11772306" cy="6225807"/>
              </a:xfrm>
              <a:prstGeom prst="rect">
                <a:avLst/>
              </a:prstGeom>
              <a:blipFill>
                <a:blip r:embed="rId2"/>
                <a:stretch>
                  <a:fillRect l="-310" t="-389" r="-52"/>
                </a:stretch>
              </a:blipFill>
              <a:ln w="38100" cmpd="thickThin">
                <a:solidFill>
                  <a:schemeClr val="accent1"/>
                </a:solidFill>
              </a:ln>
            </p:spPr>
            <p:txBody>
              <a:bodyPr/>
              <a:lstStyle/>
              <a:p>
                <a:r>
                  <a:rPr lang="en-US">
                    <a:noFill/>
                  </a:rPr>
                  <a:t> </a:t>
                </a:r>
              </a:p>
            </p:txBody>
          </p:sp>
        </mc:Fallback>
      </mc:AlternateContent>
      <p:pic>
        <p:nvPicPr>
          <p:cNvPr id="12" name="Picture 11">
            <a:extLst>
              <a:ext uri="{FF2B5EF4-FFF2-40B4-BE49-F238E27FC236}">
                <a16:creationId xmlns:a16="http://schemas.microsoft.com/office/drawing/2014/main" id="{EF301707-177D-49AF-BD2A-941899AA3E73}"/>
              </a:ext>
            </a:extLst>
          </p:cNvPr>
          <p:cNvPicPr>
            <a:picLocks noChangeAspect="1"/>
          </p:cNvPicPr>
          <p:nvPr/>
        </p:nvPicPr>
        <p:blipFill>
          <a:blip r:embed="rId3"/>
          <a:stretch>
            <a:fillRect/>
          </a:stretch>
        </p:blipFill>
        <p:spPr>
          <a:xfrm>
            <a:off x="8620217" y="576937"/>
            <a:ext cx="3341155" cy="2804677"/>
          </a:xfrm>
          <a:prstGeom prst="rect">
            <a:avLst/>
          </a:prstGeom>
        </p:spPr>
      </p:pic>
    </p:spTree>
    <p:extLst>
      <p:ext uri="{BB962C8B-B14F-4D97-AF65-F5344CB8AC3E}">
        <p14:creationId xmlns:p14="http://schemas.microsoft.com/office/powerpoint/2010/main" val="310012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6" end="6"/>
                                            </p:txEl>
                                          </p:spTgt>
                                        </p:tgtEl>
                                        <p:attrNameLst>
                                          <p:attrName>style.visibility</p:attrName>
                                        </p:attrNameLst>
                                      </p:cBhvr>
                                      <p:to>
                                        <p:strVal val="visible"/>
                                      </p:to>
                                    </p:set>
                                    <p:anim calcmode="lin" valueType="num">
                                      <p:cBhvr additive="base">
                                        <p:cTn id="7"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7" end="7"/>
                                            </p:txEl>
                                          </p:spTgt>
                                        </p:tgtEl>
                                        <p:attrNameLst>
                                          <p:attrName>style.visibility</p:attrName>
                                        </p:attrNameLst>
                                      </p:cBhvr>
                                      <p:to>
                                        <p:strVal val="visible"/>
                                      </p:to>
                                    </p:set>
                                    <p:anim calcmode="lin" valueType="num">
                                      <p:cBhvr additive="base">
                                        <p:cTn id="11"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7" end="7"/>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xEl>
                                              <p:pRg st="8" end="8"/>
                                            </p:txEl>
                                          </p:spTgt>
                                        </p:tgtEl>
                                        <p:attrNameLst>
                                          <p:attrName>style.visibility</p:attrName>
                                        </p:attrNameLst>
                                      </p:cBhvr>
                                      <p:to>
                                        <p:strVal val="visible"/>
                                      </p:to>
                                    </p:set>
                                    <p:anim calcmode="lin" valueType="num">
                                      <p:cBhvr additive="base">
                                        <p:cTn id="15"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8">
                                            <p:txEl>
                                              <p:pRg st="10" end="10"/>
                                            </p:txEl>
                                          </p:spTgt>
                                        </p:tgtEl>
                                        <p:attrNameLst>
                                          <p:attrName>style.visibility</p:attrName>
                                        </p:attrNameLst>
                                      </p:cBhvr>
                                      <p:to>
                                        <p:strVal val="visible"/>
                                      </p:to>
                                    </p:set>
                                    <p:anim calcmode="lin" valueType="num">
                                      <p:cBhvr additive="base">
                                        <p:cTn id="21"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
                                            <p:txEl>
                                              <p:pRg st="12" end="12"/>
                                            </p:txEl>
                                          </p:spTgt>
                                        </p:tgtEl>
                                        <p:attrNameLst>
                                          <p:attrName>style.visibility</p:attrName>
                                        </p:attrNameLst>
                                      </p:cBhvr>
                                      <p:to>
                                        <p:strVal val="visible"/>
                                      </p:to>
                                    </p:set>
                                    <p:anim calcmode="lin" valueType="num">
                                      <p:cBhvr additive="base">
                                        <p:cTn id="27" dur="500" fill="hold"/>
                                        <p:tgtEl>
                                          <p:spTgt spid="8">
                                            <p:txEl>
                                              <p:pRg st="12" end="1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anim calcmode="lin" valueType="num">
                                      <p:cBhvr additive="base">
                                        <p:cTn id="33" dur="500" fill="hold"/>
                                        <p:tgtEl>
                                          <p:spTgt spid="8">
                                            <p:txEl>
                                              <p:pRg st="14" end="1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8">
                                            <p:txEl>
                                              <p:pRg st="14" end="14"/>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anim calcmode="lin" valueType="num">
                                      <p:cBhvr additive="base">
                                        <p:cTn id="37" dur="500" fill="hold"/>
                                        <p:tgtEl>
                                          <p:spTgt spid="8">
                                            <p:txEl>
                                              <p:pRg st="16" end="1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3190" y="-44651"/>
            <a:ext cx="8601926" cy="400050"/>
          </a:xfrm>
        </p:spPr>
        <p:txBody>
          <a:bodyPr>
            <a:noAutofit/>
          </a:bodyPr>
          <a:lstStyle/>
          <a:p>
            <a:pPr algn="ctr"/>
            <a:r>
              <a:rPr lang="en-US" sz="4000" dirty="0"/>
              <a:t>Series versus Parallel Resistor Circuits</a:t>
            </a:r>
          </a:p>
        </p:txBody>
      </p:sp>
      <mc:AlternateContent xmlns:mc="http://schemas.openxmlformats.org/markup-compatibility/2006" xmlns:a14="http://schemas.microsoft.com/office/drawing/2010/main">
        <mc:Choice Requires="a14">
          <p:sp>
            <p:nvSpPr>
              <p:cNvPr id="8" name="Rectangle 7"/>
              <p:cNvSpPr/>
              <p:nvPr/>
            </p:nvSpPr>
            <p:spPr>
              <a:xfrm>
                <a:off x="328474" y="525531"/>
                <a:ext cx="11727402" cy="6274603"/>
              </a:xfrm>
              <a:prstGeom prst="rect">
                <a:avLst/>
              </a:prstGeom>
              <a:solidFill>
                <a:schemeClr val="tx1">
                  <a:lumMod val="95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Current is the same through all elements of a series circuit</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Req_series</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R1 + R2 + …. + RN. For multiple resistors, Req is always larger than the largest resistor value.</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From KVL, the voltage drop across any given resistor in a series circuit is equal to the fractional part, i.e., </a:t>
                </a:r>
                <a14:m>
                  <m:oMath xmlns:m="http://schemas.openxmlformats.org/officeDocument/2006/math">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Rn</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Req</m:t>
                        </m:r>
                      </m:den>
                    </m:f>
                  </m:oMath>
                </a14:m>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 of the applied voltage, or alternatively as the percentage, i.e., </a:t>
                </a:r>
                <a14:m>
                  <m:oMath xmlns:m="http://schemas.openxmlformats.org/officeDocument/2006/math">
                    <m:d>
                      <m:d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100</m:t>
                        </m:r>
                      </m:e>
                    </m:d>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Rn</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Req</m:t>
                        </m:r>
                      </m:den>
                    </m:f>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oMath>
                </a14:m>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 of the applied voltage. (Voltage Divider.) </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Voltage is the same across all elements of a parallel circuit</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Req_parallel</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a:t>
                </a:r>
                <a14:m>
                  <m:oMath xmlns:m="http://schemas.openxmlformats.org/officeDocument/2006/math">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num>
                      <m:den>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num>
                          <m:den>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den>
                        </m:f>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num>
                          <m:den>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m:t>
                            </m:r>
                          </m:den>
                        </m:f>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num>
                          <m:den>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3</m:t>
                            </m:r>
                          </m:den>
                        </m:f>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num>
                          <m:den>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RN</m:t>
                            </m:r>
                          </m:den>
                        </m:f>
                      </m:den>
                    </m:f>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For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multiple</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resistors</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Req</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is</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always</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smaller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than</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the</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smallest</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resistor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value</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oMath>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14:m>
                  <m:oMath xmlns:m="http://schemas.openxmlformats.org/officeDocument/2006/math">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The</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above</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nor/>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t>Req</m:t>
                    </m:r>
                    <m:r>
                      <m:rPr>
                        <m:nor/>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t>_</m:t>
                    </m:r>
                    <m:r>
                      <m:rPr>
                        <m:nor/>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t>parallel</m:t>
                    </m:r>
                    <m: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formula</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is</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equivalent</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to</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m:t>
                        </m:r>
                      </m:num>
                      <m:den>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m:t>
                        </m:r>
                      </m:den>
                    </m:f>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for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2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parallel</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resistors</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oMath>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Conductance G = 1/R can simplify calculations involving parallel circuits.</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ts val="1200"/>
                  </a:spcAft>
                  <a:buClrTx/>
                  <a:buSzTx/>
                  <a:buFont typeface="Arial" panose="020B0604020202020204" pitchFamily="34" charset="0"/>
                  <a:buChar char="•"/>
                  <a:tabLst/>
                  <a:defRPr/>
                </a:pPr>
                <a14:m>
                  <m:oMath xmlns:m="http://schemas.openxmlformats.org/officeDocument/2006/math">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For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2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parallel</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resistors</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Geq</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G</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G</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m:t>
                    </m:r>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num>
                      <m:den>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den>
                    </m:f>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num>
                      <m:den>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m:t>
                        </m:r>
                      </m:den>
                    </m:f>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num>
                      <m:den>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m:t>
                        </m:r>
                      </m:den>
                    </m:f>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num>
                      <m:den>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Req</m:t>
                        </m:r>
                      </m:den>
                    </m:f>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oMath>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From KCL, the current flow through any given resistor in a parallel circuit is equal to the fractional part, i.e., </a:t>
                </a:r>
                <a14:m>
                  <m:oMath xmlns:m="http://schemas.openxmlformats.org/officeDocument/2006/math">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G</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n</m:t>
                        </m:r>
                      </m:num>
                      <m:den>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G</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eq</m:t>
                        </m:r>
                      </m:den>
                    </m:f>
                  </m:oMath>
                </a14:m>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 of the applied current, or alternatively as the percentage, i.e., </a:t>
                </a:r>
                <a14:m>
                  <m:oMath xmlns:m="http://schemas.openxmlformats.org/officeDocument/2006/math">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100</m:t>
                        </m:r>
                      </m:e>
                    </m:d>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G</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n</m:t>
                        </m:r>
                      </m:num>
                      <m:den>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G</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eq</m:t>
                        </m:r>
                      </m:den>
                    </m:f>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oMath>
                </a14:m>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 of the applied current. (Current Divider.) </a:t>
                </a:r>
              </a:p>
            </p:txBody>
          </p:sp>
        </mc:Choice>
        <mc:Fallback xmlns="">
          <p:sp>
            <p:nvSpPr>
              <p:cNvPr id="8" name="Rectangle 7"/>
              <p:cNvSpPr>
                <a:spLocks noRot="1" noChangeAspect="1" noMove="1" noResize="1" noEditPoints="1" noAdjustHandles="1" noChangeArrowheads="1" noChangeShapeType="1" noTextEdit="1"/>
              </p:cNvSpPr>
              <p:nvPr/>
            </p:nvSpPr>
            <p:spPr>
              <a:xfrm>
                <a:off x="328474" y="525531"/>
                <a:ext cx="11727402" cy="6274603"/>
              </a:xfrm>
              <a:prstGeom prst="rect">
                <a:avLst/>
              </a:prstGeom>
              <a:blipFill>
                <a:blip r:embed="rId3"/>
                <a:stretch>
                  <a:fillRect l="-155" t="-192"/>
                </a:stretch>
              </a:blipFill>
            </p:spPr>
            <p:txBody>
              <a:bodyPr/>
              <a:lstStyle/>
              <a:p>
                <a:r>
                  <a:rPr lang="en-US">
                    <a:noFill/>
                  </a:rPr>
                  <a:t> </a:t>
                </a:r>
              </a:p>
            </p:txBody>
          </p:sp>
        </mc:Fallback>
      </mc:AlternateContent>
    </p:spTree>
    <p:extLst>
      <p:ext uri="{BB962C8B-B14F-4D97-AF65-F5344CB8AC3E}">
        <p14:creationId xmlns:p14="http://schemas.microsoft.com/office/powerpoint/2010/main" val="2853690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anim calcmode="lin" valueType="num">
                                      <p:cBhvr additive="base">
                                        <p:cTn id="7"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5" end="5"/>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7" end="7"/>
                                            </p:txEl>
                                          </p:spTgt>
                                        </p:tgtEl>
                                        <p:attrNameLst>
                                          <p:attrName>style.visibility</p:attrName>
                                        </p:attrNameLst>
                                      </p:cBhvr>
                                      <p:to>
                                        <p:strVal val="visible"/>
                                      </p:to>
                                    </p:set>
                                    <p:anim calcmode="lin" valueType="num">
                                      <p:cBhvr additive="base">
                                        <p:cTn id="11"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7" end="7"/>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xEl>
                                              <p:pRg st="9" end="9"/>
                                            </p:txEl>
                                          </p:spTgt>
                                        </p:tgtEl>
                                        <p:attrNameLst>
                                          <p:attrName>style.visibility</p:attrName>
                                        </p:attrNameLst>
                                      </p:cBhvr>
                                      <p:to>
                                        <p:strVal val="visible"/>
                                      </p:to>
                                    </p:set>
                                    <p:anim calcmode="lin" valueType="num">
                                      <p:cBhvr additive="base">
                                        <p:cTn id="15"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8">
                                            <p:txEl>
                                              <p:pRg st="11" end="11"/>
                                            </p:txEl>
                                          </p:spTgt>
                                        </p:tgtEl>
                                        <p:attrNameLst>
                                          <p:attrName>style.visibility</p:attrName>
                                        </p:attrNameLst>
                                      </p:cBhvr>
                                      <p:to>
                                        <p:strVal val="visible"/>
                                      </p:to>
                                    </p:set>
                                    <p:anim calcmode="lin" valueType="num">
                                      <p:cBhvr additive="base">
                                        <p:cTn id="21"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11" end="11"/>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8">
                                            <p:txEl>
                                              <p:pRg st="13" end="13"/>
                                            </p:txEl>
                                          </p:spTgt>
                                        </p:tgtEl>
                                        <p:attrNameLst>
                                          <p:attrName>style.visibility</p:attrName>
                                        </p:attrNameLst>
                                      </p:cBhvr>
                                      <p:to>
                                        <p:strVal val="visible"/>
                                      </p:to>
                                    </p:set>
                                    <p:anim calcmode="lin" valueType="num">
                                      <p:cBhvr additive="base">
                                        <p:cTn id="25" dur="500" fill="hold"/>
                                        <p:tgtEl>
                                          <p:spTgt spid="8">
                                            <p:txEl>
                                              <p:pRg st="13" end="1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13" end="1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8">
                                            <p:txEl>
                                              <p:pRg st="14" end="14"/>
                                            </p:txEl>
                                          </p:spTgt>
                                        </p:tgtEl>
                                        <p:attrNameLst>
                                          <p:attrName>style.visibility</p:attrName>
                                        </p:attrNameLst>
                                      </p:cBhvr>
                                      <p:to>
                                        <p:strVal val="visible"/>
                                      </p:to>
                                    </p:set>
                                    <p:anim calcmode="lin" valueType="num">
                                      <p:cBhvr additive="base">
                                        <p:cTn id="29" dur="500" fill="hold"/>
                                        <p:tgtEl>
                                          <p:spTgt spid="8">
                                            <p:txEl>
                                              <p:pRg st="14" end="1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9143" y="26634"/>
            <a:ext cx="7680959" cy="400050"/>
          </a:xfrm>
        </p:spPr>
        <p:txBody>
          <a:bodyPr>
            <a:noAutofit/>
          </a:bodyPr>
          <a:lstStyle/>
          <a:p>
            <a:pPr algn="ctr"/>
            <a:r>
              <a:rPr lang="en-US" sz="4000" dirty="0"/>
              <a:t>Series-Parallel Circuit Example 1</a:t>
            </a:r>
          </a:p>
        </p:txBody>
      </p:sp>
      <mc:AlternateContent xmlns:mc="http://schemas.openxmlformats.org/markup-compatibility/2006" xmlns:a14="http://schemas.microsoft.com/office/drawing/2010/main">
        <mc:Choice Requires="a14">
          <p:sp>
            <p:nvSpPr>
              <p:cNvPr id="8" name="Rectangle 7"/>
              <p:cNvSpPr/>
              <p:nvPr/>
            </p:nvSpPr>
            <p:spPr>
              <a:xfrm>
                <a:off x="550417" y="952375"/>
                <a:ext cx="11097086" cy="5608780"/>
              </a:xfrm>
              <a:prstGeom prst="rect">
                <a:avLst/>
              </a:prstGeom>
              <a:solidFill>
                <a:schemeClr val="tx1">
                  <a:lumMod val="95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rPr>
                  <a:t>For the adjacent series-parallel circuit, </a:t>
                </a:r>
              </a:p>
              <a:p>
                <a:pPr fontAlgn="base">
                  <a:spcBef>
                    <a:spcPct val="0"/>
                  </a:spcBef>
                  <a:spcAft>
                    <a:spcPct val="0"/>
                  </a:spcAft>
                </a:pPr>
                <a:r>
                  <a:rPr lang="en-US" dirty="0">
                    <a:solidFill>
                      <a:srgbClr val="000000"/>
                    </a:solidFill>
                    <a:latin typeface="Cambria Math" panose="02040503050406030204" pitchFamily="18" charset="0"/>
                    <a:ea typeface="Cambria Math" panose="02040503050406030204" pitchFamily="18" charset="0"/>
                  </a:rPr>
                  <a:t>solve for Req.</a:t>
                </a:r>
              </a:p>
              <a:p>
                <a:pPr fontAlgn="base">
                  <a:spcBef>
                    <a:spcPct val="0"/>
                  </a:spcBef>
                  <a:spcAft>
                    <a:spcPct val="0"/>
                  </a:spcAft>
                </a:pPr>
                <a:endParaRPr lang="en-US" dirty="0">
                  <a:solidFill>
                    <a:srgbClr val="000000"/>
                  </a:solidFill>
                  <a:latin typeface="Cambria Math" panose="02040503050406030204" pitchFamily="18" charset="0"/>
                  <a:ea typeface="Cambria Math" panose="02040503050406030204" pitchFamily="18" charset="0"/>
                </a:endParaRPr>
              </a:p>
              <a:p>
                <a:pPr fontAlgn="base">
                  <a:spcBef>
                    <a:spcPct val="0"/>
                  </a:spcBef>
                  <a:spcAft>
                    <a:spcPct val="0"/>
                  </a:spcAft>
                </a:pPr>
                <a:endParaRPr lang="en-US" dirty="0">
                  <a:solidFill>
                    <a:srgbClr val="000000"/>
                  </a:solidFill>
                  <a:latin typeface="Cambria Math" panose="02040503050406030204" pitchFamily="18" charset="0"/>
                  <a:ea typeface="Cambria Math" panose="02040503050406030204" pitchFamily="18" charset="0"/>
                </a:endParaRPr>
              </a:p>
              <a:p>
                <a:pPr fontAlgn="base">
                  <a:spcBef>
                    <a:spcPct val="0"/>
                  </a:spcBef>
                  <a:spcAft>
                    <a:spcPct val="0"/>
                  </a:spcAft>
                </a:pPr>
                <a:endParaRPr lang="en-US" dirty="0">
                  <a:solidFill>
                    <a:srgbClr val="000000"/>
                  </a:solidFill>
                  <a:latin typeface="Cambria Math" panose="02040503050406030204" pitchFamily="18" charset="0"/>
                  <a:ea typeface="Cambria Math" panose="02040503050406030204" pitchFamily="18" charset="0"/>
                </a:endParaRPr>
              </a:p>
              <a:p>
                <a:pPr fontAlgn="base">
                  <a:spcBef>
                    <a:spcPct val="0"/>
                  </a:spcBef>
                  <a:spcAft>
                    <a:spcPct val="0"/>
                  </a:spcAft>
                </a:pPr>
                <a:endParaRPr lang="en-US" dirty="0">
                  <a:solidFill>
                    <a:srgbClr val="000000"/>
                  </a:solidFill>
                  <a:latin typeface="Cambria Math" panose="02040503050406030204" pitchFamily="18" charset="0"/>
                  <a:ea typeface="Cambria Math" panose="02040503050406030204" pitchFamily="18" charset="0"/>
                </a:endParaRPr>
              </a:p>
              <a:p>
                <a:pPr fontAlgn="base">
                  <a:spcBef>
                    <a:spcPct val="0"/>
                  </a:spcBef>
                  <a:spcAft>
                    <a:spcPct val="0"/>
                  </a:spcAft>
                </a:pPr>
                <a:endParaRPr lang="en-US" dirty="0">
                  <a:solidFill>
                    <a:srgbClr val="000000"/>
                  </a:solidFill>
                  <a:latin typeface="Cambria Math" panose="02040503050406030204" pitchFamily="18" charset="0"/>
                  <a:ea typeface="Cambria Math" panose="02040503050406030204" pitchFamily="18" charset="0"/>
                </a:endParaRPr>
              </a:p>
              <a:p>
                <a:pPr fontAlgn="base">
                  <a:spcBef>
                    <a:spcPct val="0"/>
                  </a:spcBef>
                  <a:spcAft>
                    <a:spcPct val="0"/>
                  </a:spcAft>
                </a:pPr>
                <a:endParaRPr lang="en-US" dirty="0">
                  <a:solidFill>
                    <a:srgbClr val="000000"/>
                  </a:solidFill>
                  <a:latin typeface="Cambria Math" panose="02040503050406030204" pitchFamily="18" charset="0"/>
                  <a:ea typeface="Cambria Math" panose="02040503050406030204" pitchFamily="18" charset="0"/>
                </a:endParaRPr>
              </a:p>
              <a:p>
                <a:pPr fontAlgn="base">
                  <a:spcBef>
                    <a:spcPct val="0"/>
                  </a:spcBef>
                  <a:spcAft>
                    <a:spcPct val="0"/>
                  </a:spcAft>
                </a:pPr>
                <a:endParaRPr lang="en-US" dirty="0">
                  <a:solidFill>
                    <a:srgbClr val="000000"/>
                  </a:solidFill>
                  <a:latin typeface="Cambria Math" panose="02040503050406030204" pitchFamily="18" charset="0"/>
                  <a:ea typeface="Cambria Math" panose="02040503050406030204" pitchFamily="18" charset="0"/>
                </a:endParaRPr>
              </a:p>
              <a:p>
                <a:pPr fontAlgn="base">
                  <a:spcBef>
                    <a:spcPct val="0"/>
                  </a:spcBef>
                  <a:spcAft>
                    <a:spcPct val="0"/>
                  </a:spcAft>
                </a:pPr>
                <a:endParaRPr lang="en-US" dirty="0">
                  <a:solidFill>
                    <a:srgbClr val="000000"/>
                  </a:solidFill>
                  <a:latin typeface="Cambria Math" panose="02040503050406030204" pitchFamily="18" charset="0"/>
                  <a:ea typeface="Cambria Math" panose="02040503050406030204" pitchFamily="18" charset="0"/>
                </a:endParaRPr>
              </a:p>
              <a:p>
                <a:pPr fontAlgn="base">
                  <a:spcBef>
                    <a:spcPct val="0"/>
                  </a:spcBef>
                  <a:spcAft>
                    <a:spcPct val="0"/>
                  </a:spcAft>
                </a:pPr>
                <a:endParaRPr lang="en-US" dirty="0">
                  <a:solidFill>
                    <a:srgbClr val="000000"/>
                  </a:solidFill>
                  <a:latin typeface="Cambria Math" panose="02040503050406030204" pitchFamily="18" charset="0"/>
                  <a:ea typeface="Cambria Math" panose="02040503050406030204" pitchFamily="18" charset="0"/>
                </a:endParaRPr>
              </a:p>
              <a:p>
                <a:pPr fontAlgn="base">
                  <a:spcBef>
                    <a:spcPct val="0"/>
                  </a:spcBef>
                  <a:spcAft>
                    <a:spcPct val="0"/>
                  </a:spcAft>
                </a:pPr>
                <a:endParaRPr lang="en-US" dirty="0">
                  <a:solidFill>
                    <a:srgbClr val="000000"/>
                  </a:solidFill>
                  <a:latin typeface="Cambria Math" panose="02040503050406030204" pitchFamily="18" charset="0"/>
                  <a:ea typeface="Cambria Math" panose="02040503050406030204" pitchFamily="18" charset="0"/>
                </a:endParaRPr>
              </a:p>
              <a:p>
                <a:pPr>
                  <a:lnSpc>
                    <a:spcPct val="107000"/>
                  </a:lnSpc>
                  <a:spcBef>
                    <a:spcPts val="0"/>
                  </a:spcBef>
                  <a:spcAft>
                    <a:spcPts val="800"/>
                  </a:spcAft>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R4 + R5 = 2R.</a:t>
                </a:r>
              </a:p>
              <a:p>
                <a:pPr>
                  <a:lnSpc>
                    <a:spcPct val="107000"/>
                  </a:lnSpc>
                  <a:spcBef>
                    <a:spcPts val="0"/>
                  </a:spcBef>
                  <a:spcAft>
                    <a:spcPts val="800"/>
                  </a:spcAft>
                </a:pPr>
                <a14:m>
                  <m:oMathPara xmlns:m="http://schemas.openxmlformats.org/officeDocument/2006/math">
                    <m:oMathParaPr>
                      <m:jc m:val="left"/>
                    </m:oMathParaPr>
                    <m:oMath xmlns:m="http://schemas.openxmlformats.org/officeDocument/2006/math">
                      <m:r>
                        <m:rPr>
                          <m:nor/>
                        </m:rP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R</m:t>
                      </m:r>
                      <m:r>
                        <m:rPr>
                          <m:nor/>
                        </m:rP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3ǁ(</m:t>
                      </m:r>
                      <m:r>
                        <m:rPr>
                          <m:nor/>
                        </m:rP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R</m:t>
                      </m:r>
                      <m:r>
                        <m:rPr>
                          <m:nor/>
                        </m:rP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4 + </m:t>
                      </m:r>
                      <m:r>
                        <m:rPr>
                          <m:nor/>
                        </m:rP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R</m:t>
                      </m:r>
                      <m:r>
                        <m:rPr>
                          <m:nor/>
                        </m:rP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5) = 2</m:t>
                      </m:r>
                      <m:r>
                        <m:rPr>
                          <m:nor/>
                        </m:rP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R</m:t>
                      </m:r>
                      <m:r>
                        <m:rPr>
                          <m:nor/>
                        </m:rP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ǁ2</m:t>
                      </m:r>
                      <m:r>
                        <m:rPr>
                          <m:nor/>
                        </m:rP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R</m:t>
                      </m:r>
                      <m:r>
                        <a:rPr lang="en-US" b="0" i="1"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i="1"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b="0" i="1"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1</m:t>
                          </m:r>
                        </m:num>
                        <m:den>
                          <m:f>
                            <m:fPr>
                              <m:type m:val="lin"/>
                              <m:ctrlPr>
                                <a:rPr lang="en-US" i="1"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b="0" i="0"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1</m:t>
                              </m:r>
                            </m:num>
                            <m:den>
                              <m:r>
                                <a:rPr lang="en-US" b="0" i="0"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2</m:t>
                              </m:r>
                              <m:r>
                                <m:rPr>
                                  <m:sty m:val="p"/>
                                </m:rPr>
                                <a:rPr lang="en-US" b="0" i="0"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R</m:t>
                              </m:r>
                            </m:den>
                          </m:f>
                          <m:r>
                            <a:rPr lang="en-US" b="0" i="0"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f>
                            <m:fPr>
                              <m:type m:val="lin"/>
                              <m:ctrlPr>
                                <a:rPr lang="en-US" b="0" i="1"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b="0" i="0"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1</m:t>
                              </m:r>
                            </m:num>
                            <m:den>
                              <m:r>
                                <a:rPr lang="en-US" b="0" i="0"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2</m:t>
                              </m:r>
                              <m:r>
                                <m:rPr>
                                  <m:sty m:val="p"/>
                                </m:rPr>
                                <a:rPr lang="en-US" b="0" i="0"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R</m:t>
                              </m:r>
                            </m:den>
                          </m:f>
                        </m:den>
                      </m:f>
                      <m:r>
                        <a:rPr lang="en-US" b="0" i="1"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b="0" i="1"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b="0" i="0"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1</m:t>
                          </m:r>
                        </m:num>
                        <m:den>
                          <m:f>
                            <m:fPr>
                              <m:type m:val="lin"/>
                              <m:ctrlPr>
                                <a:rPr lang="en-US" b="0" i="1"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b="0" i="0"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2</m:t>
                              </m:r>
                            </m:num>
                            <m:den>
                              <m:r>
                                <a:rPr lang="en-US" b="0" i="0"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2</m:t>
                              </m:r>
                              <m:r>
                                <m:rPr>
                                  <m:sty m:val="p"/>
                                </m:rPr>
                                <a:rPr lang="en-US" b="0" i="0"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R</m:t>
                              </m:r>
                            </m:den>
                          </m:f>
                        </m:den>
                      </m:f>
                      <m:r>
                        <a:rPr lang="en-US" b="0" i="0"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b="0" i="1"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b="0" i="1"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1</m:t>
                          </m:r>
                        </m:num>
                        <m:den>
                          <m:f>
                            <m:fPr>
                              <m:type m:val="lin"/>
                              <m:ctrlPr>
                                <a:rPr lang="en-US" b="0" i="1"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b="0" i="0"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1</m:t>
                              </m:r>
                            </m:num>
                            <m:den>
                              <m:r>
                                <m:rPr>
                                  <m:sty m:val="p"/>
                                </m:rPr>
                                <a:rPr lang="en-US" b="0" i="0"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R</m:t>
                              </m:r>
                            </m:den>
                          </m:f>
                        </m:den>
                      </m:f>
                      <m:r>
                        <a:rPr lang="en-US" b="0" i="1"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b="0" i="0"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R</m:t>
                      </m:r>
                      <m:r>
                        <a:rPr lang="en-US" b="0" i="1"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endParaRPr>
              </a:p>
              <a:p>
                <a:pPr>
                  <a:lnSpc>
                    <a:spcPct val="107000"/>
                  </a:lnSpc>
                  <a:spcBef>
                    <a:spcPts val="0"/>
                  </a:spcBef>
                  <a:spcAft>
                    <a:spcPts val="800"/>
                  </a:spcAft>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R2 + [R3ǁ(R4 + R5)] = R + R = 2R.</a:t>
                </a:r>
              </a:p>
              <a:p>
                <a:pPr>
                  <a:lnSpc>
                    <a:spcPct val="107000"/>
                  </a:lnSpc>
                  <a:spcBef>
                    <a:spcPts val="0"/>
                  </a:spcBef>
                  <a:spcAft>
                    <a:spcPts val="800"/>
                  </a:spcAft>
                </a:pPr>
                <a:r>
                  <a:rPr lang="en-US" dirty="0" err="1">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Req</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R1ǁ{R2 + [R3ǁ(R4 + R5)]} = 2Rǁ2R = R.</a:t>
                </a:r>
              </a:p>
              <a:p>
                <a:pPr>
                  <a:lnSpc>
                    <a:spcPct val="107000"/>
                  </a:lnSpc>
                  <a:spcBef>
                    <a:spcPts val="0"/>
                  </a:spcBef>
                  <a:spcAft>
                    <a:spcPts val="800"/>
                  </a:spcAft>
                </a:pPr>
                <a:r>
                  <a:rPr lang="en-US" dirty="0" err="1">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Req</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R.</a:t>
                </a:r>
              </a:p>
            </p:txBody>
          </p:sp>
        </mc:Choice>
        <mc:Fallback xmlns="">
          <p:sp>
            <p:nvSpPr>
              <p:cNvPr id="8" name="Rectangle 7"/>
              <p:cNvSpPr>
                <a:spLocks noRot="1" noChangeAspect="1" noMove="1" noResize="1" noEditPoints="1" noAdjustHandles="1" noChangeArrowheads="1" noChangeShapeType="1" noTextEdit="1"/>
              </p:cNvSpPr>
              <p:nvPr/>
            </p:nvSpPr>
            <p:spPr>
              <a:xfrm>
                <a:off x="550417" y="952375"/>
                <a:ext cx="11097086" cy="5608780"/>
              </a:xfrm>
              <a:prstGeom prst="rect">
                <a:avLst/>
              </a:prstGeom>
              <a:blipFill>
                <a:blip r:embed="rId3"/>
                <a:stretch>
                  <a:fillRect l="-219" t="-215"/>
                </a:stretch>
              </a:blipFill>
            </p:spPr>
            <p:txBody>
              <a:bodyPr/>
              <a:lstStyle/>
              <a:p>
                <a:r>
                  <a:rPr lang="en-US">
                    <a:noFill/>
                  </a:rPr>
                  <a:t> </a:t>
                </a:r>
              </a:p>
            </p:txBody>
          </p:sp>
        </mc:Fallback>
      </mc:AlternateContent>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62440" y="1041556"/>
            <a:ext cx="4671536" cy="3174924"/>
          </a:xfrm>
          <a:prstGeom prst="rect">
            <a:avLst/>
          </a:prstGeom>
        </p:spPr>
      </p:pic>
    </p:spTree>
    <p:extLst>
      <p:ext uri="{BB962C8B-B14F-4D97-AF65-F5344CB8AC3E}">
        <p14:creationId xmlns:p14="http://schemas.microsoft.com/office/powerpoint/2010/main" val="207946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12" end="12"/>
                                            </p:txEl>
                                          </p:spTgt>
                                        </p:tgtEl>
                                        <p:attrNameLst>
                                          <p:attrName>style.visibility</p:attrName>
                                        </p:attrNameLst>
                                      </p:cBhvr>
                                      <p:to>
                                        <p:strVal val="visible"/>
                                      </p:to>
                                    </p:set>
                                    <p:anim calcmode="lin" valueType="num">
                                      <p:cBhvr additive="base">
                                        <p:cTn id="7" dur="500" fill="hold"/>
                                        <p:tgtEl>
                                          <p:spTgt spid="8">
                                            <p:txEl>
                                              <p:pRg st="12" end="1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12" end="1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13" end="13"/>
                                            </p:txEl>
                                          </p:spTgt>
                                        </p:tgtEl>
                                        <p:attrNameLst>
                                          <p:attrName>style.visibility</p:attrName>
                                        </p:attrNameLst>
                                      </p:cBhvr>
                                      <p:to>
                                        <p:strVal val="visible"/>
                                      </p:to>
                                    </p:set>
                                    <p:anim calcmode="lin" valueType="num">
                                      <p:cBhvr additive="base">
                                        <p:cTn id="11" dur="500" fill="hold"/>
                                        <p:tgtEl>
                                          <p:spTgt spid="8">
                                            <p:txEl>
                                              <p:pRg st="13" end="1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13" end="1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xEl>
                                              <p:pRg st="14" end="14"/>
                                            </p:txEl>
                                          </p:spTgt>
                                        </p:tgtEl>
                                        <p:attrNameLst>
                                          <p:attrName>style.visibility</p:attrName>
                                        </p:attrNameLst>
                                      </p:cBhvr>
                                      <p:to>
                                        <p:strVal val="visible"/>
                                      </p:to>
                                    </p:set>
                                    <p:anim calcmode="lin" valueType="num">
                                      <p:cBhvr additive="base">
                                        <p:cTn id="15" dur="500" fill="hold"/>
                                        <p:tgtEl>
                                          <p:spTgt spid="8">
                                            <p:txEl>
                                              <p:pRg st="14" end="1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14" end="1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
                                            <p:txEl>
                                              <p:pRg st="15" end="15"/>
                                            </p:txEl>
                                          </p:spTgt>
                                        </p:tgtEl>
                                        <p:attrNameLst>
                                          <p:attrName>style.visibility</p:attrName>
                                        </p:attrNameLst>
                                      </p:cBhvr>
                                      <p:to>
                                        <p:strVal val="visible"/>
                                      </p:to>
                                    </p:set>
                                    <p:anim calcmode="lin" valueType="num">
                                      <p:cBhvr additive="base">
                                        <p:cTn id="19" dur="500" fill="hold"/>
                                        <p:tgtEl>
                                          <p:spTgt spid="8">
                                            <p:txEl>
                                              <p:pRg st="15" end="1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15" end="15"/>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xEl>
                                              <p:pRg st="16" end="16"/>
                                            </p:txEl>
                                          </p:spTgt>
                                        </p:tgtEl>
                                        <p:attrNameLst>
                                          <p:attrName>style.visibility</p:attrName>
                                        </p:attrNameLst>
                                      </p:cBhvr>
                                      <p:to>
                                        <p:strVal val="visible"/>
                                      </p:to>
                                    </p:set>
                                    <p:anim calcmode="lin" valueType="num">
                                      <p:cBhvr additive="base">
                                        <p:cTn id="23" dur="500" fill="hold"/>
                                        <p:tgtEl>
                                          <p:spTgt spid="8">
                                            <p:txEl>
                                              <p:pRg st="16" end="1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9143" y="71022"/>
            <a:ext cx="7680959" cy="400050"/>
          </a:xfrm>
        </p:spPr>
        <p:txBody>
          <a:bodyPr>
            <a:noAutofit/>
          </a:bodyPr>
          <a:lstStyle/>
          <a:p>
            <a:pPr algn="ctr"/>
            <a:r>
              <a:rPr lang="en-US" sz="4000" dirty="0"/>
              <a:t>Series-Parallel Circuit Example 2</a:t>
            </a:r>
          </a:p>
        </p:txBody>
      </p:sp>
      <mc:AlternateContent xmlns:mc="http://schemas.openxmlformats.org/markup-compatibility/2006" xmlns:a14="http://schemas.microsoft.com/office/drawing/2010/main">
        <mc:Choice Requires="a14">
          <p:sp>
            <p:nvSpPr>
              <p:cNvPr id="8" name="Rectangle 7"/>
              <p:cNvSpPr/>
              <p:nvPr/>
            </p:nvSpPr>
            <p:spPr>
              <a:xfrm>
                <a:off x="470517" y="952375"/>
                <a:ext cx="11372295" cy="5513689"/>
              </a:xfrm>
              <a:prstGeom prst="rect">
                <a:avLst/>
              </a:prstGeom>
              <a:solidFill>
                <a:schemeClr val="tx1">
                  <a:lumMod val="95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rPr>
                  <a:t>For the adjacent series-parallel circuit, solve for Req and i</a:t>
                </a:r>
                <a:r>
                  <a:rPr lang="en-US" baseline="-25000" dirty="0">
                    <a:solidFill>
                      <a:srgbClr val="000000"/>
                    </a:solidFill>
                    <a:latin typeface="Cambria Math" panose="02040503050406030204" pitchFamily="18" charset="0"/>
                    <a:ea typeface="Cambria Math" panose="02040503050406030204" pitchFamily="18" charset="0"/>
                  </a:rPr>
                  <a:t>R5</a:t>
                </a:r>
                <a:r>
                  <a:rPr lang="en-US" dirty="0">
                    <a:solidFill>
                      <a:srgbClr val="000000"/>
                    </a:solidFill>
                    <a:latin typeface="Cambria Math" panose="02040503050406030204" pitchFamily="18" charset="0"/>
                    <a:ea typeface="Cambria Math" panose="02040503050406030204" pitchFamily="18" charset="0"/>
                  </a:rPr>
                  <a:t>.</a:t>
                </a:r>
              </a:p>
              <a:p>
                <a:pPr fontAlgn="base">
                  <a:spcBef>
                    <a:spcPct val="0"/>
                  </a:spcBef>
                  <a:spcAft>
                    <a:spcPct val="0"/>
                  </a:spcAft>
                </a:pPr>
                <a:endParaRPr lang="en-US" dirty="0">
                  <a:solidFill>
                    <a:srgbClr val="000000"/>
                  </a:solidFill>
                  <a:latin typeface="Cambria Math" panose="02040503050406030204" pitchFamily="18" charset="0"/>
                  <a:ea typeface="Cambria Math" panose="02040503050406030204" pitchFamily="18" charset="0"/>
                </a:endParaRPr>
              </a:p>
              <a:p>
                <a:pPr>
                  <a:lnSpc>
                    <a:spcPct val="107000"/>
                  </a:lnSpc>
                  <a:spcBef>
                    <a:spcPts val="0"/>
                  </a:spcBef>
                  <a:spcAft>
                    <a:spcPts val="800"/>
                  </a:spcAft>
                </a:pPr>
                <a:r>
                  <a:rPr lang="en-US" dirty="0" err="1">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Req</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R1 + R2ǁR3 + R4ǁR5.</a:t>
                </a:r>
              </a:p>
              <a:p>
                <a:pPr>
                  <a:lnSpc>
                    <a:spcPct val="107000"/>
                  </a:lnSpc>
                  <a:spcBef>
                    <a:spcPts val="0"/>
                  </a:spcBef>
                  <a:spcAft>
                    <a:spcPts val="800"/>
                  </a:spcAft>
                </a:pPr>
                <a14:m>
                  <m:oMathPara xmlns:m="http://schemas.openxmlformats.org/officeDocument/2006/math">
                    <m:oMathParaPr>
                      <m:jc m:val="left"/>
                    </m:oMathParaPr>
                    <m:oMath xmlns:m="http://schemas.openxmlformats.org/officeDocument/2006/math">
                      <m:r>
                        <m:rPr>
                          <m:nor/>
                        </m:rP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R</m:t>
                      </m:r>
                      <m:r>
                        <m:rPr>
                          <m:nor/>
                        </m:rPr>
                        <a:rPr lang="en-US" b="0" i="0"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2</m:t>
                      </m:r>
                      <m:r>
                        <m:rPr>
                          <m:nor/>
                        </m:rP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ǁ</m:t>
                      </m:r>
                      <m:r>
                        <m:rPr>
                          <m:nor/>
                        </m:rPr>
                        <a:rPr lang="en-US" b="0" i="0"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R</m:t>
                      </m:r>
                      <m:r>
                        <m:rPr>
                          <m:nor/>
                        </m:rPr>
                        <a:rPr lang="en-US" b="0" i="0"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3</m:t>
                      </m:r>
                      <m:r>
                        <a:rPr lang="en-US"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1</m:t>
                          </m:r>
                        </m:num>
                        <m:den>
                          <m:f>
                            <m:fPr>
                              <m:ctrlPr>
                                <a:rPr lang="en-US" i="1"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b="0" i="1"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1</m:t>
                              </m:r>
                            </m:num>
                            <m:den>
                              <m:r>
                                <m:rPr>
                                  <m:nor/>
                                </m:rP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2.7 </m:t>
                              </m:r>
                              <m:r>
                                <m:rPr>
                                  <m:nor/>
                                </m:rP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k</m:t>
                              </m:r>
                              <m:r>
                                <m:rPr>
                                  <m:nor/>
                                </m:rP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Ω</m:t>
                              </m:r>
                            </m:den>
                          </m:f>
                          <m: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i="1"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b="0" i="1"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1</m:t>
                              </m:r>
                            </m:num>
                            <m:den>
                              <m:r>
                                <m:rPr>
                                  <m:nor/>
                                </m:rP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2.2 </m:t>
                              </m:r>
                              <m:r>
                                <m:rPr>
                                  <m:nor/>
                                </m:rP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k</m:t>
                              </m:r>
                              <m:r>
                                <m:rPr>
                                  <m:nor/>
                                </m:rP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Ω</m:t>
                              </m:r>
                            </m:den>
                          </m:f>
                        </m:den>
                      </m:f>
                      <m:r>
                        <a:rPr lang="en-US"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m:rPr>
                          <m:nor/>
                        </m:rP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1.21 </m:t>
                      </m:r>
                      <m:r>
                        <m:rPr>
                          <m:nor/>
                        </m:rP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k</m:t>
                      </m:r>
                      <m:r>
                        <m:rPr>
                          <m:nor/>
                        </m:rP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Ω.</m:t>
                      </m:r>
                    </m:oMath>
                  </m:oMathPara>
                </a14:m>
                <a:endPar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endParaRPr>
              </a:p>
              <a:p>
                <a:pPr>
                  <a:lnSpc>
                    <a:spcPct val="107000"/>
                  </a:lnSpc>
                  <a:spcBef>
                    <a:spcPts val="0"/>
                  </a:spcBef>
                  <a:spcAft>
                    <a:spcPts val="800"/>
                  </a:spcAft>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Or R2ǁR3 = (2.7 kΩ)( 2.2 kΩ)/(2.7 kΩ + 2.2 kΩ) = 1.21 kΩ.</a:t>
                </a:r>
              </a:p>
              <a:p>
                <a:pPr>
                  <a:lnSpc>
                    <a:spcPct val="107000"/>
                  </a:lnSpc>
                  <a:spcBef>
                    <a:spcPts val="0"/>
                  </a:spcBef>
                  <a:spcAft>
                    <a:spcPts val="800"/>
                  </a:spcAft>
                </a:pPr>
                <a14:m>
                  <m:oMathPara xmlns:m="http://schemas.openxmlformats.org/officeDocument/2006/math">
                    <m:oMathParaPr>
                      <m:jc m:val="left"/>
                    </m:oMathParaPr>
                    <m:oMath xmlns:m="http://schemas.openxmlformats.org/officeDocument/2006/math">
                      <m:r>
                        <m:rPr>
                          <m:nor/>
                        </m:rP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R</m:t>
                      </m:r>
                      <m:r>
                        <m:rPr>
                          <m:nor/>
                        </m:rPr>
                        <a:rPr lang="en-US" b="0" i="0"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4</m:t>
                      </m:r>
                      <m:r>
                        <m:rPr>
                          <m:nor/>
                        </m:rP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ǁ</m:t>
                      </m:r>
                      <m:r>
                        <m:rPr>
                          <m:nor/>
                        </m:rP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R</m:t>
                      </m:r>
                      <m:r>
                        <a:rPr lang="en-US" b="0" i="1"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5</m:t>
                      </m:r>
                      <m:r>
                        <a:rPr lang="en-US"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1</m:t>
                          </m:r>
                        </m:num>
                        <m:den>
                          <m:f>
                            <m:fPr>
                              <m:ctrlPr>
                                <a:rPr lang="en-US"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1</m:t>
                              </m:r>
                            </m:num>
                            <m:den>
                              <m:r>
                                <m:rPr>
                                  <m:nor/>
                                </m:rPr>
                                <a:rPr lang="en-US" b="0" i="0"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3.3</m:t>
                              </m:r>
                              <m:r>
                                <m:rPr>
                                  <m:nor/>
                                </m:rP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 </m:t>
                              </m:r>
                              <m:r>
                                <m:rPr>
                                  <m:nor/>
                                </m:rP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k</m:t>
                              </m:r>
                              <m:r>
                                <m:rPr>
                                  <m:nor/>
                                </m:rP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Ω</m:t>
                              </m:r>
                            </m:den>
                          </m:f>
                          <m: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1</m:t>
                              </m:r>
                            </m:num>
                            <m:den>
                              <m:r>
                                <m:rPr>
                                  <m:nor/>
                                </m:rPr>
                                <a:rPr lang="en-US" b="0" i="0"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1.8</m:t>
                              </m:r>
                              <m:r>
                                <m:rPr>
                                  <m:nor/>
                                </m:rP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 </m:t>
                              </m:r>
                              <m:r>
                                <m:rPr>
                                  <m:nor/>
                                </m:rP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k</m:t>
                              </m:r>
                              <m:r>
                                <m:rPr>
                                  <m:nor/>
                                </m:rP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Ω</m:t>
                              </m:r>
                            </m:den>
                          </m:f>
                        </m:den>
                      </m:f>
                      <m:r>
                        <a:rPr lang="en-US"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m:rPr>
                          <m:nor/>
                        </m:rP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1.1</m:t>
                      </m:r>
                      <m:r>
                        <m:rPr>
                          <m:nor/>
                        </m:rPr>
                        <a:rPr lang="en-US" b="0" i="0"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6</m:t>
                      </m:r>
                      <m:r>
                        <m:rPr>
                          <m:nor/>
                        </m:rP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 </m:t>
                      </m:r>
                      <m:r>
                        <m:rPr>
                          <m:nor/>
                        </m:rP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k</m:t>
                      </m:r>
                      <m:r>
                        <m:rPr>
                          <m:nor/>
                        </m:rP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Ω.</m:t>
                      </m:r>
                    </m:oMath>
                  </m:oMathPara>
                </a14:m>
                <a:endPar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endParaRPr>
              </a:p>
              <a:p>
                <a:pPr>
                  <a:lnSpc>
                    <a:spcPct val="107000"/>
                  </a:lnSpc>
                  <a:spcBef>
                    <a:spcPts val="0"/>
                  </a:spcBef>
                  <a:spcAft>
                    <a:spcPts val="800"/>
                  </a:spcAft>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Or R4ǁR5 = (3.3 kΩ)( 1.8 kΩ)/(3.3 kΩ + 1.8 kΩ) = 1.16 kΩ .</a:t>
                </a:r>
              </a:p>
              <a:p>
                <a:pPr>
                  <a:lnSpc>
                    <a:spcPct val="107000"/>
                  </a:lnSpc>
                  <a:spcBef>
                    <a:spcPts val="0"/>
                  </a:spcBef>
                  <a:spcAft>
                    <a:spcPts val="800"/>
                  </a:spcAft>
                </a:pPr>
                <a:r>
                  <a:rPr lang="en-US" dirty="0" err="1">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Req</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1 kΩ + 1.21 kΩ + 1.16 kΩ = 3.37 kΩ.  </a:t>
                </a:r>
                <a:r>
                  <a:rPr lang="en-US" dirty="0" err="1">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Req</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3.37 kΩ.</a:t>
                </a:r>
              </a:p>
              <a:p>
                <a:pPr>
                  <a:lnSpc>
                    <a:spcPct val="107000"/>
                  </a:lnSpc>
                  <a:spcBef>
                    <a:spcPts val="0"/>
                  </a:spcBef>
                  <a:spcAft>
                    <a:spcPts val="800"/>
                  </a:spcAft>
                </a:pPr>
                <a:endPar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endParaRPr>
              </a:p>
              <a:p>
                <a:pPr>
                  <a:lnSpc>
                    <a:spcPct val="107000"/>
                  </a:lnSpc>
                  <a:spcBef>
                    <a:spcPts val="0"/>
                  </a:spcBef>
                  <a:spcAft>
                    <a:spcPts val="800"/>
                  </a:spcAft>
                </a:pPr>
                <a:r>
                  <a:rPr lang="en-US" dirty="0" err="1">
                    <a:solidFill>
                      <a:schemeClr val="bg1"/>
                    </a:solidFill>
                    <a:latin typeface="Cambria Math" panose="02040503050406030204" pitchFamily="18" charset="0"/>
                    <a:ea typeface="Cambria Math" panose="02040503050406030204" pitchFamily="18" charset="0"/>
                    <a:cs typeface="Times New Roman" panose="02020603050405020304" pitchFamily="18" charset="0"/>
                  </a:rPr>
                  <a:t>i</a:t>
                </a:r>
                <a:r>
                  <a:rPr lang="en-US" baseline="-25000" dirty="0" err="1">
                    <a:solidFill>
                      <a:schemeClr val="bg1"/>
                    </a:solidFill>
                    <a:latin typeface="Cambria Math" panose="02040503050406030204" pitchFamily="18" charset="0"/>
                    <a:ea typeface="Cambria Math" panose="02040503050406030204" pitchFamily="18" charset="0"/>
                    <a:cs typeface="Times New Roman" panose="02020603050405020304" pitchFamily="18" charset="0"/>
                  </a:rPr>
                  <a:t>S</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(10 V)/(3.37 kΩ) = 2.97 mA.</a:t>
                </a:r>
              </a:p>
              <a:p>
                <a:pPr>
                  <a:lnSpc>
                    <a:spcPct val="107000"/>
                  </a:lnSpc>
                  <a:spcBef>
                    <a:spcPts val="0"/>
                  </a:spcBef>
                  <a:spcAft>
                    <a:spcPts val="800"/>
                  </a:spcAft>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v3 =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S</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R4ǁR5 = (2.97 mA)(1.16 k</a:t>
                </a:r>
                <a:r>
                  <a:rPr lang="el-GR"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Ω</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3.43 V. </a:t>
                </a:r>
              </a:p>
              <a:p>
                <a:pPr>
                  <a:lnSpc>
                    <a:spcPct val="107000"/>
                  </a:lnSpc>
                  <a:spcBef>
                    <a:spcPts val="0"/>
                  </a:spcBef>
                  <a:spcAft>
                    <a:spcPts val="800"/>
                  </a:spcAft>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R5</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v3/R5 = (3.43 V)/(1.8 kΩ) = 1.91 mA.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R5</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1.91 mA.</a:t>
                </a:r>
              </a:p>
            </p:txBody>
          </p:sp>
        </mc:Choice>
        <mc:Fallback xmlns="">
          <p:sp>
            <p:nvSpPr>
              <p:cNvPr id="8" name="Rectangle 7"/>
              <p:cNvSpPr>
                <a:spLocks noRot="1" noChangeAspect="1" noMove="1" noResize="1" noEditPoints="1" noAdjustHandles="1" noChangeArrowheads="1" noChangeShapeType="1" noTextEdit="1"/>
              </p:cNvSpPr>
              <p:nvPr/>
            </p:nvSpPr>
            <p:spPr>
              <a:xfrm>
                <a:off x="470517" y="952375"/>
                <a:ext cx="11372295" cy="5513689"/>
              </a:xfrm>
              <a:prstGeom prst="rect">
                <a:avLst/>
              </a:prstGeom>
              <a:blipFill>
                <a:blip r:embed="rId3"/>
                <a:stretch>
                  <a:fillRect l="-213" t="-219" b="-109"/>
                </a:stretch>
              </a:blipFill>
            </p:spPr>
            <p:txBody>
              <a:bodyPr/>
              <a:lstStyle/>
              <a:p>
                <a:r>
                  <a:rPr lang="en-US">
                    <a:noFill/>
                  </a:rPr>
                  <a:t> </a:t>
                </a:r>
              </a:p>
            </p:txBody>
          </p:sp>
        </mc:Fallback>
      </mc:AlternateContent>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6854" y="1052843"/>
            <a:ext cx="3514629" cy="2675778"/>
          </a:xfrm>
          <a:prstGeom prst="rect">
            <a:avLst/>
          </a:prstGeom>
        </p:spPr>
      </p:pic>
    </p:spTree>
    <p:extLst>
      <p:ext uri="{BB962C8B-B14F-4D97-AF65-F5344CB8AC3E}">
        <p14:creationId xmlns:p14="http://schemas.microsoft.com/office/powerpoint/2010/main" val="3076637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 calcmode="lin" valueType="num">
                                      <p:cBhvr additive="base">
                                        <p:cTn id="7"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anim calcmode="lin" valueType="num">
                                      <p:cBhvr additive="base">
                                        <p:cTn id="13"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3" end="3"/>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 calcmode="lin" valueType="num">
                                      <p:cBhvr additive="base">
                                        <p:cTn id="17"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anim calcmode="lin" valueType="num">
                                      <p:cBhvr additive="base">
                                        <p:cTn id="23"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anim calcmode="lin" valueType="num">
                                      <p:cBhvr additive="base">
                                        <p:cTn id="27"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8">
                                            <p:txEl>
                                              <p:pRg st="7" end="7"/>
                                            </p:txEl>
                                          </p:spTgt>
                                        </p:tgtEl>
                                        <p:attrNameLst>
                                          <p:attrName>style.visibility</p:attrName>
                                        </p:attrNameLst>
                                      </p:cBhvr>
                                      <p:to>
                                        <p:strVal val="visible"/>
                                      </p:to>
                                    </p:set>
                                    <p:anim calcmode="lin" valueType="num">
                                      <p:cBhvr additive="base">
                                        <p:cTn id="33"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8">
                                            <p:txEl>
                                              <p:pRg st="9" end="9"/>
                                            </p:txEl>
                                          </p:spTgt>
                                        </p:tgtEl>
                                        <p:attrNameLst>
                                          <p:attrName>style.visibility</p:attrName>
                                        </p:attrNameLst>
                                      </p:cBhvr>
                                      <p:to>
                                        <p:strVal val="visible"/>
                                      </p:to>
                                    </p:set>
                                    <p:anim calcmode="lin" valueType="num">
                                      <p:cBhvr additive="base">
                                        <p:cTn id="39"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8">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8">
                                            <p:txEl>
                                              <p:pRg st="10" end="10"/>
                                            </p:txEl>
                                          </p:spTgt>
                                        </p:tgtEl>
                                        <p:attrNameLst>
                                          <p:attrName>style.visibility</p:attrName>
                                        </p:attrNameLst>
                                      </p:cBhvr>
                                      <p:to>
                                        <p:strVal val="visible"/>
                                      </p:to>
                                    </p:set>
                                    <p:anim calcmode="lin" valueType="num">
                                      <p:cBhvr additive="base">
                                        <p:cTn id="45"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8">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8">
                                            <p:txEl>
                                              <p:pRg st="11" end="11"/>
                                            </p:txEl>
                                          </p:spTgt>
                                        </p:tgtEl>
                                        <p:attrNameLst>
                                          <p:attrName>style.visibility</p:attrName>
                                        </p:attrNameLst>
                                      </p:cBhvr>
                                      <p:to>
                                        <p:strVal val="visible"/>
                                      </p:to>
                                    </p:set>
                                    <p:anim calcmode="lin" valueType="num">
                                      <p:cBhvr additive="base">
                                        <p:cTn id="51"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8">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5079" y="83902"/>
            <a:ext cx="7481454" cy="400050"/>
          </a:xfrm>
        </p:spPr>
        <p:txBody>
          <a:bodyPr>
            <a:noAutofit/>
          </a:bodyPr>
          <a:lstStyle/>
          <a:p>
            <a:pPr algn="ctr"/>
            <a:r>
              <a:rPr lang="en-US" sz="4000" dirty="0"/>
              <a:t>Series-Parallel Circuit Example 3</a:t>
            </a:r>
          </a:p>
        </p:txBody>
      </p:sp>
      <mc:AlternateContent xmlns:mc="http://schemas.openxmlformats.org/markup-compatibility/2006" xmlns:a14="http://schemas.microsoft.com/office/drawing/2010/main">
        <mc:Choice Requires="a14">
          <p:sp>
            <p:nvSpPr>
              <p:cNvPr id="8" name="Rectangle 7"/>
              <p:cNvSpPr/>
              <p:nvPr/>
            </p:nvSpPr>
            <p:spPr>
              <a:xfrm>
                <a:off x="435006" y="877559"/>
                <a:ext cx="11398927" cy="5567293"/>
              </a:xfrm>
              <a:prstGeom prst="rect">
                <a:avLst/>
              </a:prstGeom>
              <a:solidFill>
                <a:schemeClr val="tx1">
                  <a:lumMod val="95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rPr>
                  <a:t>For the series-parallel circuit below, solve for Req, v</a:t>
                </a:r>
                <a:r>
                  <a:rPr lang="en-US" baseline="-25000" dirty="0">
                    <a:solidFill>
                      <a:srgbClr val="000000"/>
                    </a:solidFill>
                    <a:latin typeface="Cambria Math" panose="02040503050406030204" pitchFamily="18" charset="0"/>
                    <a:ea typeface="Cambria Math" panose="02040503050406030204" pitchFamily="18" charset="0"/>
                  </a:rPr>
                  <a:t>R2</a:t>
                </a:r>
                <a:r>
                  <a:rPr lang="en-US" dirty="0">
                    <a:solidFill>
                      <a:srgbClr val="000000"/>
                    </a:solidFill>
                    <a:latin typeface="Cambria Math" panose="02040503050406030204" pitchFamily="18" charset="0"/>
                    <a:ea typeface="Cambria Math" panose="02040503050406030204" pitchFamily="18" charset="0"/>
                  </a:rPr>
                  <a:t> and v</a:t>
                </a:r>
                <a:r>
                  <a:rPr lang="en-US" baseline="-25000" dirty="0">
                    <a:solidFill>
                      <a:srgbClr val="000000"/>
                    </a:solidFill>
                    <a:latin typeface="Cambria Math" panose="02040503050406030204" pitchFamily="18" charset="0"/>
                    <a:ea typeface="Cambria Math" panose="02040503050406030204" pitchFamily="18" charset="0"/>
                  </a:rPr>
                  <a:t>R4</a:t>
                </a:r>
                <a:r>
                  <a:rPr lang="en-US" dirty="0">
                    <a:solidFill>
                      <a:srgbClr val="000000"/>
                    </a:solidFill>
                    <a:latin typeface="Cambria Math" panose="02040503050406030204" pitchFamily="18" charset="0"/>
                    <a:ea typeface="Cambria Math" panose="02040503050406030204" pitchFamily="18" charset="0"/>
                  </a:rPr>
                  <a:t>.</a:t>
                </a:r>
              </a:p>
              <a:p>
                <a:pPr fontAlgn="base">
                  <a:spcBef>
                    <a:spcPct val="0"/>
                  </a:spcBef>
                  <a:spcAft>
                    <a:spcPct val="0"/>
                  </a:spcAft>
                </a:pPr>
                <a:endParaRPr lang="en-US" dirty="0">
                  <a:solidFill>
                    <a:srgbClr val="000000"/>
                  </a:solidFill>
                  <a:latin typeface="Cambria Math" panose="02040503050406030204" pitchFamily="18" charset="0"/>
                  <a:ea typeface="Cambria Math" panose="02040503050406030204" pitchFamily="18" charset="0"/>
                </a:endParaRPr>
              </a:p>
              <a:p>
                <a:pPr fontAlgn="base">
                  <a:spcBef>
                    <a:spcPct val="0"/>
                  </a:spcBef>
                  <a:spcAft>
                    <a:spcPct val="0"/>
                  </a:spcAft>
                </a:pPr>
                <a:endParaRPr lang="en-US" dirty="0">
                  <a:solidFill>
                    <a:srgbClr val="000000"/>
                  </a:solidFill>
                  <a:latin typeface="Cambria Math" panose="02040503050406030204" pitchFamily="18" charset="0"/>
                  <a:ea typeface="Cambria Math" panose="02040503050406030204" pitchFamily="18" charset="0"/>
                </a:endParaRPr>
              </a:p>
              <a:p>
                <a:pPr fontAlgn="base">
                  <a:spcBef>
                    <a:spcPct val="0"/>
                  </a:spcBef>
                  <a:spcAft>
                    <a:spcPct val="0"/>
                  </a:spcAft>
                </a:pPr>
                <a:endParaRPr lang="en-US" dirty="0">
                  <a:solidFill>
                    <a:srgbClr val="000000"/>
                  </a:solidFill>
                  <a:latin typeface="Cambria Math" panose="02040503050406030204" pitchFamily="18" charset="0"/>
                  <a:ea typeface="Cambria Math" panose="02040503050406030204" pitchFamily="18" charset="0"/>
                </a:endParaRPr>
              </a:p>
              <a:p>
                <a:pPr>
                  <a:lnSpc>
                    <a:spcPct val="107000"/>
                  </a:lnSpc>
                  <a:spcBef>
                    <a:spcPts val="0"/>
                  </a:spcBef>
                  <a:spcAft>
                    <a:spcPts val="800"/>
                  </a:spcAft>
                </a:pPr>
                <a:r>
                  <a:rPr lang="en-US" dirty="0" err="1">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Req</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R1 + [R2ǁ(R3 + R4)].</a:t>
                </a:r>
              </a:p>
              <a:p>
                <a:pPr>
                  <a:lnSpc>
                    <a:spcPct val="107000"/>
                  </a:lnSpc>
                  <a:spcBef>
                    <a:spcPts val="0"/>
                  </a:spcBef>
                  <a:spcAft>
                    <a:spcPts val="800"/>
                  </a:spcAft>
                </a:pPr>
                <a14:m>
                  <m:oMathPara xmlns:m="http://schemas.openxmlformats.org/officeDocument/2006/math">
                    <m:oMathParaPr>
                      <m:jc m:val="left"/>
                    </m:oMathParaPr>
                    <m:oMath xmlns:m="http://schemas.openxmlformats.org/officeDocument/2006/math">
                      <m:r>
                        <m:rPr>
                          <m:nor/>
                        </m:rP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R</m:t>
                      </m:r>
                      <m:r>
                        <m:rPr>
                          <m:nor/>
                        </m:rP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2ǁ(</m:t>
                      </m:r>
                      <m:r>
                        <m:rPr>
                          <m:nor/>
                        </m:rP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R</m:t>
                      </m:r>
                      <m:r>
                        <m:rPr>
                          <m:nor/>
                        </m:rP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3+ </m:t>
                      </m:r>
                      <m:r>
                        <m:rPr>
                          <m:nor/>
                        </m:rPr>
                        <a:rPr lang="en-US" b="0" i="0"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R</m:t>
                      </m:r>
                      <m:r>
                        <m:rPr>
                          <m:nor/>
                        </m:rPr>
                        <a:rPr lang="en-US" b="0" i="0"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4)</m:t>
                      </m:r>
                      <m:r>
                        <a:rPr lang="en-US"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1</m:t>
                          </m:r>
                        </m:num>
                        <m:den>
                          <m:f>
                            <m:fPr>
                              <m:ctrlPr>
                                <a:rPr lang="en-US"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1</m:t>
                              </m:r>
                            </m:num>
                            <m:den>
                              <m:r>
                                <m:rPr>
                                  <m:nor/>
                                </m:rP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2.7 </m:t>
                              </m:r>
                              <m:r>
                                <m:rPr>
                                  <m:nor/>
                                </m:rP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k</m:t>
                              </m:r>
                              <m:r>
                                <m:rPr>
                                  <m:nor/>
                                </m:rP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Ω</m:t>
                              </m:r>
                            </m:den>
                          </m:f>
                          <m: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1</m:t>
                              </m:r>
                            </m:num>
                            <m:den>
                              <m:r>
                                <m:rPr>
                                  <m:nor/>
                                </m:rPr>
                                <a:rPr lang="en-US" b="0" i="0"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5.5</m:t>
                              </m:r>
                              <m:r>
                                <m:rPr>
                                  <m:nor/>
                                </m:rP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 </m:t>
                              </m:r>
                              <m:r>
                                <m:rPr>
                                  <m:nor/>
                                </m:rP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k</m:t>
                              </m:r>
                              <m:r>
                                <m:rPr>
                                  <m:nor/>
                                </m:rP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Ω</m:t>
                              </m:r>
                            </m:den>
                          </m:f>
                        </m:den>
                      </m:f>
                      <m:r>
                        <a:rPr lang="en-US"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m:rPr>
                          <m:nor/>
                        </m:rP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1.</m:t>
                      </m:r>
                      <m:r>
                        <m:rPr>
                          <m:nor/>
                        </m:rPr>
                        <a:rPr lang="en-US" b="0" i="0"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8</m:t>
                      </m:r>
                      <m:r>
                        <m:rPr>
                          <m:nor/>
                        </m:rP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1 </m:t>
                      </m:r>
                      <m:r>
                        <m:rPr>
                          <m:nor/>
                        </m:rP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k</m:t>
                      </m:r>
                      <m:r>
                        <m:rPr>
                          <m:nor/>
                        </m:rP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Ω.</m:t>
                      </m:r>
                    </m:oMath>
                  </m:oMathPara>
                </a14:m>
                <a:endPar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endParaRPr>
              </a:p>
              <a:p>
                <a:pPr>
                  <a:lnSpc>
                    <a:spcPct val="107000"/>
                  </a:lnSpc>
                  <a:spcBef>
                    <a:spcPts val="0"/>
                  </a:spcBef>
                  <a:spcAft>
                    <a:spcPts val="800"/>
                  </a:spcAft>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Or R2ǁ(R3 + R4) = (2.7 kΩ)( 5.5 kΩ)/(2.7 kΩ + 5.5 kΩ) = 1.81 kΩ</a:t>
                </a:r>
              </a:p>
              <a:p>
                <a:pPr>
                  <a:lnSpc>
                    <a:spcPct val="107000"/>
                  </a:lnSpc>
                  <a:spcBef>
                    <a:spcPts val="0"/>
                  </a:spcBef>
                  <a:spcAft>
                    <a:spcPts val="800"/>
                  </a:spcAft>
                </a:pPr>
                <a:r>
                  <a:rPr lang="en-US" dirty="0" err="1">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Req</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1 kΩ + 1.81 kΩ = 2.81 kΩ.   </a:t>
                </a:r>
                <a:r>
                  <a:rPr lang="en-US" dirty="0" err="1">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Req</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2.81 kΩ.</a:t>
                </a:r>
              </a:p>
              <a:p>
                <a:pPr>
                  <a:lnSpc>
                    <a:spcPct val="107000"/>
                  </a:lnSpc>
                  <a:spcBef>
                    <a:spcPts val="0"/>
                  </a:spcBef>
                  <a:spcAft>
                    <a:spcPts val="800"/>
                  </a:spcAft>
                </a:pPr>
                <a:r>
                  <a:rPr lang="en-US" dirty="0" err="1">
                    <a:solidFill>
                      <a:schemeClr val="bg1"/>
                    </a:solidFill>
                    <a:latin typeface="Cambria Math" panose="02040503050406030204" pitchFamily="18" charset="0"/>
                    <a:ea typeface="Cambria Math" panose="02040503050406030204" pitchFamily="18" charset="0"/>
                    <a:cs typeface="Times New Roman" panose="02020603050405020304" pitchFamily="18" charset="0"/>
                  </a:rPr>
                  <a:t>i</a:t>
                </a:r>
                <a:r>
                  <a:rPr lang="en-US" baseline="-25000" dirty="0" err="1">
                    <a:solidFill>
                      <a:schemeClr val="bg1"/>
                    </a:solidFill>
                    <a:latin typeface="Cambria Math" panose="02040503050406030204" pitchFamily="18" charset="0"/>
                    <a:ea typeface="Cambria Math" panose="02040503050406030204" pitchFamily="18" charset="0"/>
                    <a:cs typeface="Times New Roman" panose="02020603050405020304" pitchFamily="18" charset="0"/>
                  </a:rPr>
                  <a:t>S</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(10 V)/(2.81 kΩ) = 3.56 mA.</a:t>
                </a:r>
              </a:p>
              <a:p>
                <a:pPr>
                  <a:lnSpc>
                    <a:spcPct val="107000"/>
                  </a:lnSpc>
                  <a:spcBef>
                    <a:spcPts val="0"/>
                  </a:spcBef>
                  <a:spcAft>
                    <a:spcPts val="800"/>
                  </a:spcAft>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v</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10 V – v</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R1</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(10 V -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S</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R1) = 10 V – 3.56 V = 6.44 V.</a:t>
                </a:r>
              </a:p>
              <a:p>
                <a:pPr>
                  <a:lnSpc>
                    <a:spcPct val="107000"/>
                  </a:lnSpc>
                  <a:spcBef>
                    <a:spcPts val="0"/>
                  </a:spcBef>
                  <a:spcAft>
                    <a:spcPts val="800"/>
                  </a:spcAft>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v</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6.44 V.</a:t>
                </a:r>
              </a:p>
              <a:p>
                <a:pPr>
                  <a:lnSpc>
                    <a:spcPct val="107000"/>
                  </a:lnSpc>
                  <a:spcBef>
                    <a:spcPts val="0"/>
                  </a:spcBef>
                  <a:spcAft>
                    <a:spcPts val="800"/>
                  </a:spcAft>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R4</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v</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/(R3 + R4) = (6.44 V)/(5.5 kΩ) = 1.17 mA.</a:t>
                </a:r>
              </a:p>
              <a:p>
                <a:pPr>
                  <a:lnSpc>
                    <a:spcPct val="107000"/>
                  </a:lnSpc>
                  <a:spcBef>
                    <a:spcPts val="0"/>
                  </a:spcBef>
                  <a:spcAft>
                    <a:spcPts val="800"/>
                  </a:spcAft>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v</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R4</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R4</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R4 = (1.17 mA)(3.3 kΩ) = 3.86 V.</a:t>
                </a:r>
              </a:p>
              <a:p>
                <a:pPr>
                  <a:lnSpc>
                    <a:spcPct val="107000"/>
                  </a:lnSpc>
                  <a:spcBef>
                    <a:spcPts val="0"/>
                  </a:spcBef>
                  <a:spcAft>
                    <a:spcPts val="800"/>
                  </a:spcAft>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v</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R4</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3.86 V.</a:t>
                </a:r>
              </a:p>
            </p:txBody>
          </p:sp>
        </mc:Choice>
        <mc:Fallback xmlns="">
          <p:sp>
            <p:nvSpPr>
              <p:cNvPr id="8" name="Rectangle 7"/>
              <p:cNvSpPr>
                <a:spLocks noRot="1" noChangeAspect="1" noMove="1" noResize="1" noEditPoints="1" noAdjustHandles="1" noChangeArrowheads="1" noChangeShapeType="1" noTextEdit="1"/>
              </p:cNvSpPr>
              <p:nvPr/>
            </p:nvSpPr>
            <p:spPr>
              <a:xfrm>
                <a:off x="435006" y="877559"/>
                <a:ext cx="11398927" cy="5567293"/>
              </a:xfrm>
              <a:prstGeom prst="rect">
                <a:avLst/>
              </a:prstGeom>
              <a:blipFill>
                <a:blip r:embed="rId3"/>
                <a:stretch>
                  <a:fillRect l="-213" t="-325" b="-217"/>
                </a:stretch>
              </a:blipFill>
            </p:spPr>
            <p:txBody>
              <a:bodyPr/>
              <a:lstStyle/>
              <a:p>
                <a:r>
                  <a:rPr lang="en-US">
                    <a:noFill/>
                  </a:rPr>
                  <a:t> </a:t>
                </a:r>
              </a:p>
            </p:txBody>
          </p:sp>
        </mc:Fallback>
      </mc:AlternateContent>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1307" y="1583095"/>
            <a:ext cx="4391165" cy="2092260"/>
          </a:xfrm>
          <a:prstGeom prst="rect">
            <a:avLst/>
          </a:prstGeom>
        </p:spPr>
      </p:pic>
      <p:sp>
        <p:nvSpPr>
          <p:cNvPr id="5" name="TextBox 4">
            <a:extLst>
              <a:ext uri="{FF2B5EF4-FFF2-40B4-BE49-F238E27FC236}">
                <a16:creationId xmlns:a16="http://schemas.microsoft.com/office/drawing/2014/main" id="{D18A5158-EEDC-4F9E-9870-0432F5D2836F}"/>
              </a:ext>
            </a:extLst>
          </p:cNvPr>
          <p:cNvSpPr txBox="1"/>
          <p:nvPr/>
        </p:nvSpPr>
        <p:spPr>
          <a:xfrm>
            <a:off x="8227083" y="4905573"/>
            <a:ext cx="1592615" cy="369332"/>
          </a:xfrm>
          <a:prstGeom prst="rect">
            <a:avLst/>
          </a:prstGeom>
          <a:noFill/>
        </p:spPr>
        <p:txBody>
          <a:bodyPr wrap="none" rtlCol="0">
            <a:spAutoFit/>
          </a:bodyPr>
          <a:lstStyle/>
          <a:p>
            <a:r>
              <a:rPr lang="en-US" dirty="0">
                <a:solidFill>
                  <a:schemeClr val="bg1"/>
                </a:solidFill>
                <a:latin typeface="+mj-lt"/>
              </a:rPr>
              <a:t>Poll Questions</a:t>
            </a:r>
          </a:p>
        </p:txBody>
      </p:sp>
    </p:spTree>
    <p:extLst>
      <p:ext uri="{BB962C8B-B14F-4D97-AF65-F5344CB8AC3E}">
        <p14:creationId xmlns:p14="http://schemas.microsoft.com/office/powerpoint/2010/main" val="2889065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anim calcmode="lin" valueType="num">
                                      <p:cBhvr additive="base">
                                        <p:cTn id="7"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anim calcmode="lin" valueType="num">
                                      <p:cBhvr additive="base">
                                        <p:cTn id="13"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5" end="5"/>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anim calcmode="lin" valueType="num">
                                      <p:cBhvr additive="base">
                                        <p:cTn id="17"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6" end="6"/>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anim calcmode="lin" valueType="num">
                                      <p:cBhvr additive="base">
                                        <p:cTn id="21"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anim calcmode="lin" valueType="num">
                                      <p:cBhvr additive="base">
                                        <p:cTn id="27"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
                                            <p:txEl>
                                              <p:pRg st="8" end="8"/>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8">
                                            <p:txEl>
                                              <p:pRg st="9" end="9"/>
                                            </p:txEl>
                                          </p:spTgt>
                                        </p:tgtEl>
                                        <p:attrNameLst>
                                          <p:attrName>style.visibility</p:attrName>
                                        </p:attrNameLst>
                                      </p:cBhvr>
                                      <p:to>
                                        <p:strVal val="visible"/>
                                      </p:to>
                                    </p:set>
                                    <p:anim calcmode="lin" valueType="num">
                                      <p:cBhvr additive="base">
                                        <p:cTn id="31"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9" end="9"/>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8">
                                            <p:txEl>
                                              <p:pRg st="10" end="10"/>
                                            </p:txEl>
                                          </p:spTgt>
                                        </p:tgtEl>
                                        <p:attrNameLst>
                                          <p:attrName>style.visibility</p:attrName>
                                        </p:attrNameLst>
                                      </p:cBhvr>
                                      <p:to>
                                        <p:strVal val="visible"/>
                                      </p:to>
                                    </p:set>
                                    <p:anim calcmode="lin" valueType="num">
                                      <p:cBhvr additive="base">
                                        <p:cTn id="35"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8">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8">
                                            <p:txEl>
                                              <p:pRg st="11" end="11"/>
                                            </p:txEl>
                                          </p:spTgt>
                                        </p:tgtEl>
                                        <p:attrNameLst>
                                          <p:attrName>style.visibility</p:attrName>
                                        </p:attrNameLst>
                                      </p:cBhvr>
                                      <p:to>
                                        <p:strVal val="visible"/>
                                      </p:to>
                                    </p:set>
                                    <p:anim calcmode="lin" valueType="num">
                                      <p:cBhvr additive="base">
                                        <p:cTn id="41"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8">
                                            <p:txEl>
                                              <p:pRg st="11" end="11"/>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8">
                                            <p:txEl>
                                              <p:pRg st="12" end="12"/>
                                            </p:txEl>
                                          </p:spTgt>
                                        </p:tgtEl>
                                        <p:attrNameLst>
                                          <p:attrName>style.visibility</p:attrName>
                                        </p:attrNameLst>
                                      </p:cBhvr>
                                      <p:to>
                                        <p:strVal val="visible"/>
                                      </p:to>
                                    </p:set>
                                    <p:anim calcmode="lin" valueType="num">
                                      <p:cBhvr additive="base">
                                        <p:cTn id="45" dur="500" fill="hold"/>
                                        <p:tgtEl>
                                          <p:spTgt spid="8">
                                            <p:txEl>
                                              <p:pRg st="12" end="12"/>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8">
                                            <p:txEl>
                                              <p:pRg st="12" end="12"/>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
                                            <p:txEl>
                                              <p:pRg st="13" end="13"/>
                                            </p:txEl>
                                          </p:spTgt>
                                        </p:tgtEl>
                                        <p:attrNameLst>
                                          <p:attrName>style.visibility</p:attrName>
                                        </p:attrNameLst>
                                      </p:cBhvr>
                                      <p:to>
                                        <p:strVal val="visible"/>
                                      </p:to>
                                    </p:set>
                                    <p:anim calcmode="lin" valueType="num">
                                      <p:cBhvr additive="base">
                                        <p:cTn id="49" dur="500" fill="hold"/>
                                        <p:tgtEl>
                                          <p:spTgt spid="8">
                                            <p:txEl>
                                              <p:pRg st="13" end="13"/>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additive="base">
                                        <p:cTn id="55" dur="500" fill="hold"/>
                                        <p:tgtEl>
                                          <p:spTgt spid="5"/>
                                        </p:tgtEl>
                                        <p:attrNameLst>
                                          <p:attrName>ppt_x</p:attrName>
                                        </p:attrNameLst>
                                      </p:cBhvr>
                                      <p:tavLst>
                                        <p:tav tm="0">
                                          <p:val>
                                            <p:strVal val="#ppt_x"/>
                                          </p:val>
                                        </p:tav>
                                        <p:tav tm="100000">
                                          <p:val>
                                            <p:strVal val="#ppt_x"/>
                                          </p:val>
                                        </p:tav>
                                      </p:tavLst>
                                    </p:anim>
                                    <p:anim calcmode="lin" valueType="num">
                                      <p:cBhvr additive="base">
                                        <p:cTn id="5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237" y="55135"/>
            <a:ext cx="10339526" cy="400050"/>
          </a:xfrm>
        </p:spPr>
        <p:txBody>
          <a:bodyPr>
            <a:noAutofit/>
          </a:bodyPr>
          <a:lstStyle/>
          <a:p>
            <a:pPr algn="ctr"/>
            <a:r>
              <a:rPr lang="en-US" sz="4000" dirty="0"/>
              <a:t>Series Circuit Application – Christmas Tree Lights</a:t>
            </a:r>
          </a:p>
        </p:txBody>
      </p:sp>
      <p:sp>
        <p:nvSpPr>
          <p:cNvPr id="8" name="Rectangle 7"/>
          <p:cNvSpPr/>
          <p:nvPr/>
        </p:nvSpPr>
        <p:spPr>
          <a:xfrm>
            <a:off x="603682" y="952376"/>
            <a:ext cx="11327905" cy="5632311"/>
          </a:xfrm>
          <a:prstGeom prst="rect">
            <a:avLst/>
          </a:prstGeom>
          <a:solidFill>
            <a:schemeClr val="tx1">
              <a:lumMod val="95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rPr>
              <a:t>Common Christmas Tree lights use series</a:t>
            </a:r>
          </a:p>
          <a:p>
            <a:pPr fontAlgn="base">
              <a:spcBef>
                <a:spcPct val="0"/>
              </a:spcBef>
              <a:spcAft>
                <a:spcPct val="0"/>
              </a:spcAft>
            </a:pPr>
            <a:r>
              <a:rPr lang="en-US" dirty="0">
                <a:solidFill>
                  <a:srgbClr val="000000"/>
                </a:solidFill>
                <a:latin typeface="Cambria Math" panose="02040503050406030204" pitchFamily="18" charset="0"/>
                <a:ea typeface="Cambria Math" panose="02040503050406030204" pitchFamily="18" charset="0"/>
              </a:rPr>
              <a:t>strings of 50 bulbs, so that each bulb has less</a:t>
            </a:r>
          </a:p>
          <a:p>
            <a:pPr fontAlgn="base">
              <a:spcBef>
                <a:spcPct val="0"/>
              </a:spcBef>
              <a:spcAft>
                <a:spcPct val="0"/>
              </a:spcAft>
            </a:pPr>
            <a:r>
              <a:rPr lang="en-US" dirty="0">
                <a:solidFill>
                  <a:srgbClr val="000000"/>
                </a:solidFill>
                <a:latin typeface="Cambria Math" panose="02040503050406030204" pitchFamily="18" charset="0"/>
                <a:ea typeface="Cambria Math" panose="02040503050406030204" pitchFamily="18" charset="0"/>
              </a:rPr>
              <a:t>than 5 V across it.</a:t>
            </a:r>
          </a:p>
          <a:p>
            <a:pPr fontAlgn="base">
              <a:spcBef>
                <a:spcPct val="0"/>
              </a:spcBef>
              <a:spcAft>
                <a:spcPct val="0"/>
              </a:spcAft>
            </a:pPr>
            <a:endParaRPr lang="en-US" dirty="0">
              <a:solidFill>
                <a:srgbClr val="000000"/>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rPr>
              <a:t>Obvious problem with series string is that a</a:t>
            </a:r>
          </a:p>
          <a:p>
            <a:pPr fontAlgn="base">
              <a:spcBef>
                <a:spcPct val="0"/>
              </a:spcBef>
              <a:spcAft>
                <a:spcPct val="0"/>
              </a:spcAft>
            </a:pPr>
            <a:r>
              <a:rPr lang="en-US" dirty="0">
                <a:solidFill>
                  <a:srgbClr val="000000"/>
                </a:solidFill>
                <a:latin typeface="Cambria Math" panose="02040503050406030204" pitchFamily="18" charset="0"/>
                <a:ea typeface="Cambria Math" panose="02040503050406030204" pitchFamily="18" charset="0"/>
              </a:rPr>
              <a:t>broken filament in one bulb takes out the entire</a:t>
            </a:r>
          </a:p>
          <a:p>
            <a:pPr fontAlgn="base">
              <a:spcBef>
                <a:spcPct val="0"/>
              </a:spcBef>
              <a:spcAft>
                <a:spcPct val="0"/>
              </a:spcAft>
            </a:pPr>
            <a:r>
              <a:rPr lang="en-US" dirty="0">
                <a:solidFill>
                  <a:srgbClr val="000000"/>
                </a:solidFill>
                <a:latin typeface="Cambria Math" panose="02040503050406030204" pitchFamily="18" charset="0"/>
                <a:ea typeface="Cambria Math" panose="02040503050406030204" pitchFamily="18" charset="0"/>
              </a:rPr>
              <a:t>string and is hard to find.</a:t>
            </a:r>
          </a:p>
          <a:p>
            <a:pPr fontAlgn="base">
              <a:spcBef>
                <a:spcPct val="0"/>
              </a:spcBef>
              <a:spcAft>
                <a:spcPct val="0"/>
              </a:spcAft>
            </a:pPr>
            <a:endParaRPr lang="en-US" dirty="0">
              <a:solidFill>
                <a:srgbClr val="000000"/>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rPr>
              <a:t>Engineering to the rescue.</a:t>
            </a:r>
          </a:p>
          <a:p>
            <a:pPr fontAlgn="base">
              <a:spcBef>
                <a:spcPct val="0"/>
              </a:spcBef>
              <a:spcAft>
                <a:spcPct val="0"/>
              </a:spcAft>
            </a:pPr>
            <a:endParaRPr lang="en-US" dirty="0">
              <a:solidFill>
                <a:srgbClr val="000000"/>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rPr>
              <a:t>Standard mini-light bulb with insulated shunt </a:t>
            </a:r>
          </a:p>
          <a:p>
            <a:pPr fontAlgn="base">
              <a:spcBef>
                <a:spcPct val="0"/>
              </a:spcBef>
              <a:spcAft>
                <a:spcPct val="0"/>
              </a:spcAft>
            </a:pPr>
            <a:r>
              <a:rPr lang="en-US" dirty="0">
                <a:solidFill>
                  <a:srgbClr val="000000"/>
                </a:solidFill>
                <a:latin typeface="Cambria Math" panose="02040503050406030204" pitchFamily="18" charset="0"/>
                <a:ea typeface="Cambria Math" panose="02040503050406030204" pitchFamily="18" charset="0"/>
              </a:rPr>
              <a:t>wire in case the filament breaks.</a:t>
            </a:r>
          </a:p>
          <a:p>
            <a:pPr fontAlgn="base">
              <a:spcBef>
                <a:spcPct val="0"/>
              </a:spcBef>
              <a:spcAft>
                <a:spcPct val="0"/>
              </a:spcAft>
            </a:pPr>
            <a:endParaRPr lang="en-US" dirty="0">
              <a:solidFill>
                <a:srgbClr val="000000"/>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rPr>
              <a:t>Broken filament results in entire string voltage</a:t>
            </a:r>
          </a:p>
          <a:p>
            <a:pPr fontAlgn="base">
              <a:spcBef>
                <a:spcPct val="0"/>
              </a:spcBef>
              <a:spcAft>
                <a:spcPct val="0"/>
              </a:spcAft>
            </a:pPr>
            <a:r>
              <a:rPr lang="en-US" dirty="0">
                <a:solidFill>
                  <a:srgbClr val="000000"/>
                </a:solidFill>
                <a:latin typeface="Cambria Math" panose="02040503050406030204" pitchFamily="18" charset="0"/>
                <a:ea typeface="Cambria Math" panose="02040503050406030204" pitchFamily="18" charset="0"/>
              </a:rPr>
              <a:t>across one bulb, which heats the insulated shunt</a:t>
            </a:r>
          </a:p>
          <a:p>
            <a:pPr fontAlgn="base">
              <a:spcBef>
                <a:spcPct val="0"/>
              </a:spcBef>
              <a:spcAft>
                <a:spcPct val="0"/>
              </a:spcAft>
            </a:pPr>
            <a:r>
              <a:rPr lang="en-US" dirty="0">
                <a:solidFill>
                  <a:srgbClr val="000000"/>
                </a:solidFill>
                <a:latin typeface="Cambria Math" panose="02040503050406030204" pitchFamily="18" charset="0"/>
                <a:ea typeface="Cambria Math" panose="02040503050406030204" pitchFamily="18" charset="0"/>
              </a:rPr>
              <a:t>wire, melting off the insulation and then shorting</a:t>
            </a:r>
          </a:p>
          <a:p>
            <a:pPr fontAlgn="base">
              <a:spcBef>
                <a:spcPct val="0"/>
              </a:spcBef>
              <a:spcAft>
                <a:spcPct val="0"/>
              </a:spcAft>
            </a:pPr>
            <a:r>
              <a:rPr lang="en-US" dirty="0">
                <a:solidFill>
                  <a:srgbClr val="000000"/>
                </a:solidFill>
                <a:latin typeface="Cambria Math" panose="02040503050406030204" pitchFamily="18" charset="0"/>
                <a:ea typeface="Cambria Math" panose="02040503050406030204" pitchFamily="18" charset="0"/>
              </a:rPr>
              <a:t>across the two leads.</a:t>
            </a:r>
          </a:p>
          <a:p>
            <a:pPr fontAlgn="base">
              <a:spcBef>
                <a:spcPct val="0"/>
              </a:spcBef>
              <a:spcAft>
                <a:spcPct val="0"/>
              </a:spcAft>
            </a:pPr>
            <a:endParaRPr lang="en-US" dirty="0">
              <a:solidFill>
                <a:srgbClr val="000000"/>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rPr>
              <a:t>Result is broken filament does not take out entire</a:t>
            </a:r>
          </a:p>
          <a:p>
            <a:pPr fontAlgn="base">
              <a:spcBef>
                <a:spcPct val="0"/>
              </a:spcBef>
              <a:spcAft>
                <a:spcPct val="0"/>
              </a:spcAft>
            </a:pPr>
            <a:r>
              <a:rPr lang="en-US" dirty="0">
                <a:solidFill>
                  <a:srgbClr val="000000"/>
                </a:solidFill>
                <a:latin typeface="Cambria Math" panose="02040503050406030204" pitchFamily="18" charset="0"/>
                <a:ea typeface="Cambria Math" panose="02040503050406030204" pitchFamily="18" charset="0"/>
              </a:rPr>
              <a:t>series string and bad bulb can easily be found.</a:t>
            </a:r>
          </a:p>
        </p:txBody>
      </p:sp>
      <p:grpSp>
        <p:nvGrpSpPr>
          <p:cNvPr id="6" name="Group 5"/>
          <p:cNvGrpSpPr/>
          <p:nvPr/>
        </p:nvGrpSpPr>
        <p:grpSpPr>
          <a:xfrm>
            <a:off x="8272166" y="1543344"/>
            <a:ext cx="3487949" cy="4944725"/>
            <a:chOff x="1363555" y="541967"/>
            <a:chExt cx="4256317" cy="5605019"/>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63555" y="541967"/>
              <a:ext cx="4203764" cy="5605019"/>
            </a:xfrm>
            <a:prstGeom prst="rect">
              <a:avLst/>
            </a:prstGeom>
          </p:spPr>
        </p:pic>
        <p:sp>
          <p:nvSpPr>
            <p:cNvPr id="10" name="TextBox 9"/>
            <p:cNvSpPr txBox="1"/>
            <p:nvPr/>
          </p:nvSpPr>
          <p:spPr>
            <a:xfrm>
              <a:off x="4093753" y="4032249"/>
              <a:ext cx="1473566" cy="732639"/>
            </a:xfrm>
            <a:prstGeom prst="rect">
              <a:avLst/>
            </a:prstGeom>
            <a:noFill/>
          </p:spPr>
          <p:txBody>
            <a:bodyPr wrap="square" rtlCol="0">
              <a:spAutoFit/>
            </a:bodyPr>
            <a:lstStyle/>
            <a:p>
              <a:r>
                <a:rPr lang="en-US" dirty="0">
                  <a:solidFill>
                    <a:schemeClr val="bg1"/>
                  </a:solidFill>
                </a:rPr>
                <a:t>Shunt Wire</a:t>
              </a:r>
            </a:p>
          </p:txBody>
        </p:sp>
        <p:cxnSp>
          <p:nvCxnSpPr>
            <p:cNvPr id="11" name="Straight Arrow Connector 10"/>
            <p:cNvCxnSpPr/>
            <p:nvPr/>
          </p:nvCxnSpPr>
          <p:spPr>
            <a:xfrm flipH="1">
              <a:off x="3509672" y="4259851"/>
              <a:ext cx="593607" cy="51391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146306" y="3109534"/>
              <a:ext cx="1473566" cy="418651"/>
            </a:xfrm>
            <a:prstGeom prst="rect">
              <a:avLst/>
            </a:prstGeom>
            <a:noFill/>
          </p:spPr>
          <p:txBody>
            <a:bodyPr wrap="square" rtlCol="0">
              <a:spAutoFit/>
            </a:bodyPr>
            <a:lstStyle/>
            <a:p>
              <a:r>
                <a:rPr lang="en-US" dirty="0">
                  <a:solidFill>
                    <a:schemeClr val="bg1"/>
                  </a:solidFill>
                </a:rPr>
                <a:t>Filament</a:t>
              </a:r>
            </a:p>
          </p:txBody>
        </p:sp>
        <p:cxnSp>
          <p:nvCxnSpPr>
            <p:cNvPr id="13" name="Straight Arrow Connector 12"/>
            <p:cNvCxnSpPr/>
            <p:nvPr/>
          </p:nvCxnSpPr>
          <p:spPr>
            <a:xfrm flipH="1">
              <a:off x="3569783" y="3344476"/>
              <a:ext cx="593607" cy="51391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33261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8" end="8"/>
                                            </p:txEl>
                                          </p:spTgt>
                                        </p:tgtEl>
                                        <p:attrNameLst>
                                          <p:attrName>style.visibility</p:attrName>
                                        </p:attrNameLst>
                                      </p:cBhvr>
                                      <p:to>
                                        <p:strVal val="visible"/>
                                      </p:to>
                                    </p:set>
                                    <p:anim calcmode="lin" valueType="num">
                                      <p:cBhvr additive="base">
                                        <p:cTn id="7"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8" end="8"/>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10" end="10"/>
                                            </p:txEl>
                                          </p:spTgt>
                                        </p:tgtEl>
                                        <p:attrNameLst>
                                          <p:attrName>style.visibility</p:attrName>
                                        </p:attrNameLst>
                                      </p:cBhvr>
                                      <p:to>
                                        <p:strVal val="visible"/>
                                      </p:to>
                                    </p:set>
                                    <p:anim calcmode="lin" valueType="num">
                                      <p:cBhvr additive="base">
                                        <p:cTn id="11"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10" end="1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xEl>
                                              <p:pRg st="11" end="11"/>
                                            </p:txEl>
                                          </p:spTgt>
                                        </p:tgtEl>
                                        <p:attrNameLst>
                                          <p:attrName>style.visibility</p:attrName>
                                        </p:attrNameLst>
                                      </p:cBhvr>
                                      <p:to>
                                        <p:strVal val="visible"/>
                                      </p:to>
                                    </p:set>
                                    <p:anim calcmode="lin" valueType="num">
                                      <p:cBhvr additive="base">
                                        <p:cTn id="15"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11" end="11"/>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
                                            <p:txEl>
                                              <p:pRg st="13" end="13"/>
                                            </p:txEl>
                                          </p:spTgt>
                                        </p:tgtEl>
                                        <p:attrNameLst>
                                          <p:attrName>style.visibility</p:attrName>
                                        </p:attrNameLst>
                                      </p:cBhvr>
                                      <p:to>
                                        <p:strVal val="visible"/>
                                      </p:to>
                                    </p:set>
                                    <p:anim calcmode="lin" valueType="num">
                                      <p:cBhvr additive="base">
                                        <p:cTn id="19" dur="500" fill="hold"/>
                                        <p:tgtEl>
                                          <p:spTgt spid="8">
                                            <p:txEl>
                                              <p:pRg st="13" end="1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13" end="1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xEl>
                                              <p:pRg st="14" end="14"/>
                                            </p:txEl>
                                          </p:spTgt>
                                        </p:tgtEl>
                                        <p:attrNameLst>
                                          <p:attrName>style.visibility</p:attrName>
                                        </p:attrNameLst>
                                      </p:cBhvr>
                                      <p:to>
                                        <p:strVal val="visible"/>
                                      </p:to>
                                    </p:set>
                                    <p:anim calcmode="lin" valueType="num">
                                      <p:cBhvr additive="base">
                                        <p:cTn id="23" dur="500" fill="hold"/>
                                        <p:tgtEl>
                                          <p:spTgt spid="8">
                                            <p:txEl>
                                              <p:pRg st="14" end="1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
                                            <p:txEl>
                                              <p:pRg st="14" end="1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
                                            <p:txEl>
                                              <p:pRg st="15" end="15"/>
                                            </p:txEl>
                                          </p:spTgt>
                                        </p:tgtEl>
                                        <p:attrNameLst>
                                          <p:attrName>style.visibility</p:attrName>
                                        </p:attrNameLst>
                                      </p:cBhvr>
                                      <p:to>
                                        <p:strVal val="visible"/>
                                      </p:to>
                                    </p:set>
                                    <p:anim calcmode="lin" valueType="num">
                                      <p:cBhvr additive="base">
                                        <p:cTn id="27" dur="500" fill="hold"/>
                                        <p:tgtEl>
                                          <p:spTgt spid="8">
                                            <p:txEl>
                                              <p:pRg st="15" end="1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
                                            <p:txEl>
                                              <p:pRg st="15" end="1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8">
                                            <p:txEl>
                                              <p:pRg st="16" end="16"/>
                                            </p:txEl>
                                          </p:spTgt>
                                        </p:tgtEl>
                                        <p:attrNameLst>
                                          <p:attrName>style.visibility</p:attrName>
                                        </p:attrNameLst>
                                      </p:cBhvr>
                                      <p:to>
                                        <p:strVal val="visible"/>
                                      </p:to>
                                    </p:set>
                                    <p:anim calcmode="lin" valueType="num">
                                      <p:cBhvr additive="base">
                                        <p:cTn id="31" dur="500" fill="hold"/>
                                        <p:tgtEl>
                                          <p:spTgt spid="8">
                                            <p:txEl>
                                              <p:pRg st="16" end="1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16" end="1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8">
                                            <p:txEl>
                                              <p:pRg st="18" end="18"/>
                                            </p:txEl>
                                          </p:spTgt>
                                        </p:tgtEl>
                                        <p:attrNameLst>
                                          <p:attrName>style.visibility</p:attrName>
                                        </p:attrNameLst>
                                      </p:cBhvr>
                                      <p:to>
                                        <p:strVal val="visible"/>
                                      </p:to>
                                    </p:set>
                                    <p:anim calcmode="lin" valueType="num">
                                      <p:cBhvr additive="base">
                                        <p:cTn id="35" dur="500" fill="hold"/>
                                        <p:tgtEl>
                                          <p:spTgt spid="8">
                                            <p:txEl>
                                              <p:pRg st="18" end="1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8">
                                            <p:txEl>
                                              <p:pRg st="18" end="18"/>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8">
                                            <p:txEl>
                                              <p:pRg st="19" end="19"/>
                                            </p:txEl>
                                          </p:spTgt>
                                        </p:tgtEl>
                                        <p:attrNameLst>
                                          <p:attrName>style.visibility</p:attrName>
                                        </p:attrNameLst>
                                      </p:cBhvr>
                                      <p:to>
                                        <p:strVal val="visible"/>
                                      </p:to>
                                    </p:set>
                                    <p:anim calcmode="lin" valueType="num">
                                      <p:cBhvr additive="base">
                                        <p:cTn id="39" dur="500" fill="hold"/>
                                        <p:tgtEl>
                                          <p:spTgt spid="8">
                                            <p:txEl>
                                              <p:pRg st="19" end="1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8">
                                            <p:txEl>
                                              <p:pRg st="19" end="1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8586" y="94313"/>
            <a:ext cx="9549415" cy="400050"/>
          </a:xfrm>
        </p:spPr>
        <p:txBody>
          <a:bodyPr>
            <a:noAutofit/>
          </a:bodyPr>
          <a:lstStyle/>
          <a:p>
            <a:pPr algn="ctr"/>
            <a:r>
              <a:rPr lang="en-US" sz="4000" dirty="0"/>
              <a:t>Parallel Circuit Application – Terminal Strip</a:t>
            </a:r>
          </a:p>
        </p:txBody>
      </p:sp>
      <p:sp>
        <p:nvSpPr>
          <p:cNvPr id="8" name="Rectangle 7"/>
          <p:cNvSpPr/>
          <p:nvPr/>
        </p:nvSpPr>
        <p:spPr>
          <a:xfrm>
            <a:off x="612559" y="952375"/>
            <a:ext cx="11256886" cy="5355312"/>
          </a:xfrm>
          <a:prstGeom prst="rect">
            <a:avLst/>
          </a:prstGeom>
          <a:solidFill>
            <a:schemeClr val="tx1">
              <a:lumMod val="95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fontAlgn="base">
              <a:spcBef>
                <a:spcPct val="0"/>
              </a:spcBef>
              <a:spcAft>
                <a:spcPct val="0"/>
              </a:spcAft>
            </a:pPr>
            <a:endParaRPr lang="en-US" dirty="0">
              <a:solidFill>
                <a:srgbClr val="000000"/>
              </a:solidFill>
              <a:latin typeface="Cambria Math" panose="02040503050406030204" pitchFamily="18" charset="0"/>
              <a:ea typeface="Cambria Math" panose="02040503050406030204" pitchFamily="18" charset="0"/>
            </a:endParaRPr>
          </a:p>
          <a:p>
            <a:pPr fontAlgn="base">
              <a:spcBef>
                <a:spcPct val="0"/>
              </a:spcBef>
              <a:spcAft>
                <a:spcPct val="0"/>
              </a:spcAft>
            </a:pPr>
            <a:endParaRPr lang="en-US" dirty="0">
              <a:solidFill>
                <a:srgbClr val="000000"/>
              </a:solidFill>
              <a:latin typeface="Cambria Math" panose="02040503050406030204" pitchFamily="18" charset="0"/>
              <a:ea typeface="Cambria Math" panose="02040503050406030204" pitchFamily="18" charset="0"/>
            </a:endParaRPr>
          </a:p>
          <a:p>
            <a:pPr fontAlgn="base">
              <a:spcBef>
                <a:spcPct val="0"/>
              </a:spcBef>
              <a:spcAft>
                <a:spcPct val="0"/>
              </a:spcAft>
            </a:pPr>
            <a:endParaRPr lang="en-US" dirty="0">
              <a:solidFill>
                <a:srgbClr val="000000"/>
              </a:solidFill>
              <a:latin typeface="Cambria Math" panose="02040503050406030204" pitchFamily="18" charset="0"/>
              <a:ea typeface="Cambria Math" panose="02040503050406030204" pitchFamily="18" charset="0"/>
            </a:endParaRPr>
          </a:p>
          <a:p>
            <a:pPr fontAlgn="base">
              <a:spcBef>
                <a:spcPct val="0"/>
              </a:spcBef>
              <a:spcAft>
                <a:spcPct val="0"/>
              </a:spcAft>
            </a:pPr>
            <a:endParaRPr lang="en-US" dirty="0">
              <a:solidFill>
                <a:srgbClr val="000000"/>
              </a:solidFill>
              <a:latin typeface="Cambria Math" panose="02040503050406030204" pitchFamily="18" charset="0"/>
              <a:ea typeface="Cambria Math" panose="02040503050406030204" pitchFamily="18" charset="0"/>
            </a:endParaRPr>
          </a:p>
          <a:p>
            <a:pPr fontAlgn="base">
              <a:spcBef>
                <a:spcPct val="0"/>
              </a:spcBef>
              <a:spcAft>
                <a:spcPct val="0"/>
              </a:spcAft>
            </a:pPr>
            <a:endParaRPr lang="en-US" dirty="0">
              <a:solidFill>
                <a:srgbClr val="000000"/>
              </a:solidFill>
              <a:latin typeface="Cambria Math" panose="02040503050406030204" pitchFamily="18" charset="0"/>
              <a:ea typeface="Cambria Math" panose="02040503050406030204" pitchFamily="18" charset="0"/>
            </a:endParaRPr>
          </a:p>
          <a:p>
            <a:pPr fontAlgn="base">
              <a:spcBef>
                <a:spcPct val="0"/>
              </a:spcBef>
              <a:spcAft>
                <a:spcPct val="0"/>
              </a:spcAft>
            </a:pPr>
            <a:endParaRPr lang="en-US" dirty="0">
              <a:solidFill>
                <a:srgbClr val="000000"/>
              </a:solidFill>
              <a:latin typeface="Cambria Math" panose="02040503050406030204" pitchFamily="18" charset="0"/>
              <a:ea typeface="Cambria Math" panose="02040503050406030204" pitchFamily="18" charset="0"/>
            </a:endParaRPr>
          </a:p>
          <a:p>
            <a:pPr fontAlgn="base">
              <a:spcBef>
                <a:spcPct val="0"/>
              </a:spcBef>
              <a:spcAft>
                <a:spcPct val="0"/>
              </a:spcAft>
            </a:pPr>
            <a:endParaRPr lang="en-US" dirty="0">
              <a:solidFill>
                <a:srgbClr val="000000"/>
              </a:solidFill>
              <a:latin typeface="Cambria Math" panose="02040503050406030204" pitchFamily="18" charset="0"/>
              <a:ea typeface="Cambria Math" panose="02040503050406030204" pitchFamily="18" charset="0"/>
            </a:endParaRPr>
          </a:p>
          <a:p>
            <a:pPr fontAlgn="base">
              <a:spcBef>
                <a:spcPct val="0"/>
              </a:spcBef>
              <a:spcAft>
                <a:spcPct val="0"/>
              </a:spcAft>
            </a:pPr>
            <a:endParaRPr lang="en-US" dirty="0">
              <a:solidFill>
                <a:srgbClr val="000000"/>
              </a:solidFill>
              <a:latin typeface="Cambria Math" panose="02040503050406030204" pitchFamily="18" charset="0"/>
              <a:ea typeface="Cambria Math" panose="02040503050406030204" pitchFamily="18" charset="0"/>
            </a:endParaRPr>
          </a:p>
          <a:p>
            <a:pPr fontAlgn="base">
              <a:spcBef>
                <a:spcPct val="0"/>
              </a:spcBef>
              <a:spcAft>
                <a:spcPct val="0"/>
              </a:spcAft>
            </a:pPr>
            <a:endParaRPr lang="en-US" dirty="0">
              <a:solidFill>
                <a:srgbClr val="000000"/>
              </a:solidFill>
              <a:latin typeface="Cambria Math" panose="02040503050406030204" pitchFamily="18" charset="0"/>
              <a:ea typeface="Cambria Math" panose="02040503050406030204" pitchFamily="18" charset="0"/>
            </a:endParaRPr>
          </a:p>
          <a:p>
            <a:pPr fontAlgn="base">
              <a:spcBef>
                <a:spcPct val="0"/>
              </a:spcBef>
              <a:spcAft>
                <a:spcPct val="0"/>
              </a:spcAft>
            </a:pPr>
            <a:endParaRPr lang="en-US" dirty="0">
              <a:solidFill>
                <a:srgbClr val="000000"/>
              </a:solidFill>
              <a:latin typeface="Cambria Math" panose="02040503050406030204" pitchFamily="18" charset="0"/>
              <a:ea typeface="Cambria Math" panose="02040503050406030204" pitchFamily="18" charset="0"/>
            </a:endParaRPr>
          </a:p>
          <a:p>
            <a:pPr fontAlgn="base">
              <a:spcBef>
                <a:spcPct val="0"/>
              </a:spcBef>
              <a:spcAft>
                <a:spcPct val="0"/>
              </a:spcAft>
            </a:pPr>
            <a:endParaRPr lang="en-US" dirty="0">
              <a:solidFill>
                <a:srgbClr val="000000"/>
              </a:solidFill>
              <a:latin typeface="Cambria Math" panose="02040503050406030204" pitchFamily="18" charset="0"/>
              <a:ea typeface="Cambria Math" panose="02040503050406030204" pitchFamily="18" charset="0"/>
            </a:endParaRPr>
          </a:p>
          <a:p>
            <a:pPr fontAlgn="base">
              <a:spcBef>
                <a:spcPct val="0"/>
              </a:spcBef>
              <a:spcAft>
                <a:spcPct val="0"/>
              </a:spcAft>
            </a:pPr>
            <a:endParaRPr lang="en-US" dirty="0">
              <a:solidFill>
                <a:srgbClr val="000000"/>
              </a:solidFill>
              <a:latin typeface="Cambria Math" panose="02040503050406030204" pitchFamily="18" charset="0"/>
              <a:ea typeface="Cambria Math" panose="02040503050406030204" pitchFamily="18" charset="0"/>
            </a:endParaRPr>
          </a:p>
          <a:p>
            <a:pPr fontAlgn="base">
              <a:spcBef>
                <a:spcPct val="0"/>
              </a:spcBef>
              <a:spcAft>
                <a:spcPct val="0"/>
              </a:spcAft>
            </a:pPr>
            <a:endParaRPr lang="en-US" dirty="0">
              <a:solidFill>
                <a:srgbClr val="000000"/>
              </a:solidFill>
              <a:latin typeface="Cambria Math" panose="02040503050406030204" pitchFamily="18" charset="0"/>
              <a:ea typeface="Cambria Math" panose="02040503050406030204" pitchFamily="18" charset="0"/>
            </a:endParaRPr>
          </a:p>
          <a:p>
            <a:pPr fontAlgn="base">
              <a:spcBef>
                <a:spcPct val="0"/>
              </a:spcBef>
              <a:spcAft>
                <a:spcPct val="0"/>
              </a:spcAft>
            </a:pPr>
            <a:endParaRPr lang="en-US" dirty="0">
              <a:solidFill>
                <a:srgbClr val="000000"/>
              </a:solidFill>
              <a:latin typeface="Cambria Math" panose="02040503050406030204" pitchFamily="18" charset="0"/>
              <a:ea typeface="Cambria Math" panose="02040503050406030204" pitchFamily="18" charset="0"/>
            </a:endParaRPr>
          </a:p>
          <a:p>
            <a:pPr fontAlgn="base">
              <a:spcBef>
                <a:spcPct val="0"/>
              </a:spcBef>
              <a:spcAft>
                <a:spcPct val="0"/>
              </a:spcAft>
            </a:pPr>
            <a:endParaRPr lang="en-US" dirty="0">
              <a:solidFill>
                <a:srgbClr val="000000"/>
              </a:solidFill>
              <a:latin typeface="Cambria Math" panose="02040503050406030204" pitchFamily="18" charset="0"/>
              <a:ea typeface="Cambria Math" panose="02040503050406030204" pitchFamily="18" charset="0"/>
            </a:endParaRPr>
          </a:p>
          <a:p>
            <a:pPr fontAlgn="base">
              <a:spcBef>
                <a:spcPct val="0"/>
              </a:spcBef>
              <a:spcAft>
                <a:spcPct val="0"/>
              </a:spcAft>
            </a:pPr>
            <a:endParaRPr lang="en-US" dirty="0">
              <a:solidFill>
                <a:srgbClr val="000000"/>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rPr>
              <a:t>On/off switch and surge protection often included in terminal strips.</a:t>
            </a:r>
          </a:p>
          <a:p>
            <a:pPr marL="285750" indent="-285750">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rPr>
              <a:t>Several parallel high-current loads can exceed home circuit breakers.</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21346" y="1036727"/>
            <a:ext cx="6857999" cy="3936648"/>
          </a:xfrm>
          <a:prstGeom prst="rect">
            <a:avLst/>
          </a:prstGeom>
        </p:spPr>
      </p:pic>
    </p:spTree>
    <p:extLst>
      <p:ext uri="{BB962C8B-B14F-4D97-AF65-F5344CB8AC3E}">
        <p14:creationId xmlns:p14="http://schemas.microsoft.com/office/powerpoint/2010/main" val="3906213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5476" y="156204"/>
            <a:ext cx="6536183" cy="533400"/>
          </a:xfrm>
        </p:spPr>
        <p:txBody>
          <a:bodyPr>
            <a:noAutofit/>
          </a:bodyPr>
          <a:lstStyle/>
          <a:p>
            <a:pPr algn="ctr"/>
            <a:r>
              <a:rPr lang="en-US" sz="4400" dirty="0">
                <a:latin typeface="Cambria Math" panose="02040503050406030204" pitchFamily="18" charset="0"/>
                <a:ea typeface="Cambria Math" panose="02040503050406030204" pitchFamily="18" charset="0"/>
              </a:rPr>
              <a:t>Ohm’s Law</a:t>
            </a:r>
          </a:p>
        </p:txBody>
      </p:sp>
      <p:sp>
        <p:nvSpPr>
          <p:cNvPr id="4" name="TextBox 3"/>
          <p:cNvSpPr txBox="1"/>
          <p:nvPr/>
        </p:nvSpPr>
        <p:spPr>
          <a:xfrm>
            <a:off x="1640376" y="1949627"/>
            <a:ext cx="3948548" cy="4278094"/>
          </a:xfrm>
          <a:prstGeom prst="rect">
            <a:avLst/>
          </a:prstGeom>
          <a:solidFill>
            <a:schemeClr val="tx1">
              <a:lumMod val="95000"/>
            </a:schemeClr>
          </a:solidFill>
          <a:ln w="38100" cmpd="thickThin">
            <a:solidFill>
              <a:schemeClr val="accent1"/>
            </a:solidFill>
          </a:ln>
        </p:spPr>
        <p:txBody>
          <a:bodyPr wrap="square" rtlCol="0">
            <a:spAutoFit/>
          </a:bodyPr>
          <a:lstStyle/>
          <a:p>
            <a:pPr algn="ctr"/>
            <a:endParaRPr lang="en-US" sz="2400" dirty="0">
              <a:solidFill>
                <a:schemeClr val="bg1"/>
              </a:solidFill>
              <a:latin typeface="Cambria Math" panose="02040503050406030204" pitchFamily="18" charset="0"/>
              <a:ea typeface="Cambria Math" panose="02040503050406030204" pitchFamily="18" charset="0"/>
            </a:endParaRPr>
          </a:p>
          <a:p>
            <a:pPr algn="ctr"/>
            <a:r>
              <a:rPr lang="en-US" sz="2400" dirty="0">
                <a:solidFill>
                  <a:schemeClr val="bg1"/>
                </a:solidFill>
                <a:latin typeface="Cambria Math" panose="02040503050406030204" pitchFamily="18" charset="0"/>
                <a:ea typeface="Cambria Math" panose="02040503050406030204" pitchFamily="18" charset="0"/>
              </a:rPr>
              <a:t>v = </a:t>
            </a:r>
            <a:r>
              <a:rPr lang="en-US" sz="2400" dirty="0" err="1">
                <a:solidFill>
                  <a:schemeClr val="bg1"/>
                </a:solidFill>
                <a:latin typeface="Cambria Math" panose="02040503050406030204" pitchFamily="18" charset="0"/>
                <a:ea typeface="Cambria Math" panose="02040503050406030204" pitchFamily="18" charset="0"/>
              </a:rPr>
              <a:t>iR</a:t>
            </a:r>
            <a:endParaRPr lang="en-US" sz="2400" dirty="0">
              <a:solidFill>
                <a:schemeClr val="bg1"/>
              </a:solidFill>
              <a:latin typeface="Cambria Math" panose="02040503050406030204" pitchFamily="18" charset="0"/>
              <a:ea typeface="Cambria Math" panose="02040503050406030204" pitchFamily="18" charset="0"/>
            </a:endParaRPr>
          </a:p>
          <a:p>
            <a:pPr algn="ctr"/>
            <a:endParaRPr lang="en-US" sz="2400" dirty="0">
              <a:solidFill>
                <a:schemeClr val="bg1"/>
              </a:solidFill>
              <a:latin typeface="Cambria Math" panose="02040503050406030204" pitchFamily="18" charset="0"/>
              <a:ea typeface="Cambria Math" panose="02040503050406030204" pitchFamily="18" charset="0"/>
            </a:endParaRPr>
          </a:p>
          <a:p>
            <a:pPr algn="ctr"/>
            <a:r>
              <a:rPr lang="en-US" sz="2400" dirty="0">
                <a:solidFill>
                  <a:schemeClr val="bg1"/>
                </a:solidFill>
                <a:latin typeface="Cambria Math" panose="02040503050406030204" pitchFamily="18" charset="0"/>
                <a:ea typeface="Cambria Math" panose="02040503050406030204" pitchFamily="18" charset="0"/>
              </a:rPr>
              <a:t>i = v/R</a:t>
            </a:r>
          </a:p>
          <a:p>
            <a:pPr algn="ctr"/>
            <a:endParaRPr lang="en-US" sz="2400" dirty="0">
              <a:solidFill>
                <a:schemeClr val="bg1"/>
              </a:solidFill>
              <a:latin typeface="Cambria Math" panose="02040503050406030204" pitchFamily="18" charset="0"/>
              <a:ea typeface="Cambria Math" panose="02040503050406030204" pitchFamily="18" charset="0"/>
            </a:endParaRPr>
          </a:p>
          <a:p>
            <a:pPr algn="ctr"/>
            <a:r>
              <a:rPr lang="en-US" sz="2400" dirty="0">
                <a:solidFill>
                  <a:schemeClr val="bg1"/>
                </a:solidFill>
                <a:latin typeface="Cambria Math" panose="02040503050406030204" pitchFamily="18" charset="0"/>
                <a:ea typeface="Cambria Math" panose="02040503050406030204" pitchFamily="18" charset="0"/>
              </a:rPr>
              <a:t>  R = v/i</a:t>
            </a:r>
          </a:p>
          <a:p>
            <a:endParaRPr lang="en-US" sz="2400" dirty="0">
              <a:solidFill>
                <a:schemeClr val="bg1"/>
              </a:solidFill>
              <a:latin typeface="Cambria Math" panose="02040503050406030204" pitchFamily="18" charset="0"/>
              <a:ea typeface="Cambria Math" panose="02040503050406030204" pitchFamily="18" charset="0"/>
            </a:endParaRPr>
          </a:p>
          <a:p>
            <a:endParaRPr lang="en-US" sz="2400" dirty="0">
              <a:solidFill>
                <a:schemeClr val="bg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sz="2000" dirty="0">
                <a:solidFill>
                  <a:schemeClr val="bg1"/>
                </a:solidFill>
                <a:latin typeface="Cambria Math" panose="02040503050406030204" pitchFamily="18" charset="0"/>
                <a:ea typeface="Cambria Math" panose="02040503050406030204" pitchFamily="18" charset="0"/>
              </a:rPr>
              <a:t>Knowing 2 out of 3 enables us to solve for the unknown quantity.</a:t>
            </a:r>
          </a:p>
          <a:p>
            <a:pPr marL="342900" indent="-342900">
              <a:buFont typeface="Arial" panose="020B0604020202020204" pitchFamily="34" charset="0"/>
              <a:buChar char="•"/>
            </a:pPr>
            <a:endParaRPr lang="en-US" sz="2000" dirty="0">
              <a:solidFill>
                <a:schemeClr val="bg1"/>
              </a:solidFill>
              <a:latin typeface="Cambria Math" panose="02040503050406030204" pitchFamily="18" charset="0"/>
              <a:ea typeface="Cambria Math" panose="02040503050406030204" pitchFamily="18" charset="0"/>
            </a:endParaRPr>
          </a:p>
        </p:txBody>
      </p:sp>
      <p:sp>
        <p:nvSpPr>
          <p:cNvPr id="6" name="Title 1"/>
          <p:cNvSpPr txBox="1">
            <a:spLocks/>
          </p:cNvSpPr>
          <p:nvPr/>
        </p:nvSpPr>
        <p:spPr>
          <a:xfrm>
            <a:off x="6478387" y="1474417"/>
            <a:ext cx="3701541" cy="533400"/>
          </a:xfrm>
          <a:prstGeom prst="rect">
            <a:avLst/>
          </a:prstGeom>
        </p:spPr>
        <p:txBody>
          <a:bodyPr vert="horz" wrap="square" lIns="0" tIns="0" rIns="0" bIns="0" rtlCol="0" anchor="t">
            <a:noAutofit/>
          </a:bodyPr>
          <a:lstStyle>
            <a:lvl1pPr algn="l" defTabSz="685772" rtl="0" eaLnBrk="1" latinLnBrk="0" hangingPunct="1">
              <a:lnSpc>
                <a:spcPct val="90000"/>
              </a:lnSpc>
              <a:spcBef>
                <a:spcPct val="0"/>
              </a:spcBef>
              <a:buNone/>
              <a:defRPr lang="en-US" sz="3600" b="0" kern="1200" cap="none" spc="-113"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algn="ctr" fontAlgn="auto">
              <a:spcAft>
                <a:spcPts val="0"/>
              </a:spcAft>
            </a:pPr>
            <a:r>
              <a:rPr lang="en-US" sz="2800" dirty="0">
                <a:latin typeface="Cambria Math" panose="02040503050406030204" pitchFamily="18" charset="0"/>
                <a:ea typeface="Cambria Math" panose="02040503050406030204" pitchFamily="18" charset="0"/>
              </a:rPr>
              <a:t>Ohm’s Law Triangle</a:t>
            </a:r>
          </a:p>
        </p:txBody>
      </p:sp>
      <p:grpSp>
        <p:nvGrpSpPr>
          <p:cNvPr id="7" name="Group 6"/>
          <p:cNvGrpSpPr/>
          <p:nvPr/>
        </p:nvGrpSpPr>
        <p:grpSpPr>
          <a:xfrm>
            <a:off x="5887668" y="1949627"/>
            <a:ext cx="4406259" cy="4307844"/>
            <a:chOff x="556439" y="1744747"/>
            <a:chExt cx="4356100" cy="4249654"/>
          </a:xfrm>
        </p:grpSpPr>
        <p:sp>
          <p:nvSpPr>
            <p:cNvPr id="8" name="Rectangle 7"/>
            <p:cNvSpPr/>
            <p:nvPr/>
          </p:nvSpPr>
          <p:spPr bwMode="auto">
            <a:xfrm>
              <a:off x="556439" y="1744747"/>
              <a:ext cx="4356100" cy="4249654"/>
            </a:xfrm>
            <a:prstGeom prst="rect">
              <a:avLst/>
            </a:prstGeom>
            <a:ln>
              <a:noFill/>
              <a:headEnd type="none" w="med" len="med"/>
              <a:tailEnd type="none" w="med" len="med"/>
            </a:ln>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9" name="Isosceles Triangle 8"/>
            <p:cNvSpPr/>
            <p:nvPr/>
          </p:nvSpPr>
          <p:spPr bwMode="auto">
            <a:xfrm>
              <a:off x="696685" y="1903497"/>
              <a:ext cx="4075611" cy="3870286"/>
            </a:xfrm>
            <a:prstGeom prst="triangle">
              <a:avLst/>
            </a:prstGeom>
            <a:ln w="38100">
              <a:solidFill>
                <a:schemeClr val="bg1"/>
              </a:solidFill>
              <a:headEnd type="none" w="med" len="med"/>
              <a:tailEnd type="none" w="med" len="med"/>
            </a:ln>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300" dirty="0">
                <a:solidFill>
                  <a:srgbClr val="FFFFFF"/>
                </a:solidFill>
                <a:effectLst>
                  <a:outerShdw blurRad="38100" dist="38100" dir="2700000" algn="tl">
                    <a:srgbClr val="000000">
                      <a:alpha val="43137"/>
                    </a:srgbClr>
                  </a:outerShdw>
                </a:effectLst>
                <a:latin typeface="Segoe" pitchFamily="34" charset="0"/>
              </a:endParaRPr>
            </a:p>
          </p:txBody>
        </p:sp>
        <p:cxnSp>
          <p:nvCxnSpPr>
            <p:cNvPr id="10" name="Straight Connector 9"/>
            <p:cNvCxnSpPr/>
            <p:nvPr/>
          </p:nvCxnSpPr>
          <p:spPr>
            <a:xfrm>
              <a:off x="1582229" y="4081545"/>
              <a:ext cx="2308734" cy="1896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9" idx="3"/>
            </p:cNvCxnSpPr>
            <p:nvPr/>
          </p:nvCxnSpPr>
          <p:spPr>
            <a:xfrm flipH="1" flipV="1">
              <a:off x="2734490" y="4081545"/>
              <a:ext cx="1" cy="169223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448193" y="2850222"/>
              <a:ext cx="572593" cy="1015663"/>
            </a:xfrm>
            <a:prstGeom prst="rect">
              <a:avLst/>
            </a:prstGeom>
            <a:noFill/>
          </p:spPr>
          <p:txBody>
            <a:bodyPr wrap="none" rtlCol="0">
              <a:spAutoFit/>
            </a:bodyPr>
            <a:lstStyle/>
            <a:p>
              <a:r>
                <a:rPr lang="en-US" sz="6000" dirty="0">
                  <a:solidFill>
                    <a:schemeClr val="bg1"/>
                  </a:solidFill>
                  <a:latin typeface="Cambria Math" panose="02040503050406030204" pitchFamily="18" charset="0"/>
                  <a:ea typeface="Cambria Math" panose="02040503050406030204" pitchFamily="18" charset="0"/>
                </a:rPr>
                <a:t>v</a:t>
              </a:r>
            </a:p>
          </p:txBody>
        </p:sp>
        <p:sp>
          <p:nvSpPr>
            <p:cNvPr id="14" name="TextBox 13"/>
            <p:cNvSpPr txBox="1"/>
            <p:nvPr/>
          </p:nvSpPr>
          <p:spPr>
            <a:xfrm>
              <a:off x="1760494" y="4392656"/>
              <a:ext cx="397866" cy="1015663"/>
            </a:xfrm>
            <a:prstGeom prst="rect">
              <a:avLst/>
            </a:prstGeom>
            <a:noFill/>
          </p:spPr>
          <p:txBody>
            <a:bodyPr wrap="none" rtlCol="0">
              <a:spAutoFit/>
            </a:bodyPr>
            <a:lstStyle/>
            <a:p>
              <a:r>
                <a:rPr lang="en-US" sz="6000" dirty="0">
                  <a:solidFill>
                    <a:schemeClr val="bg1"/>
                  </a:solidFill>
                  <a:latin typeface="Cambria Math" panose="02040503050406030204" pitchFamily="18" charset="0"/>
                  <a:ea typeface="Cambria Math" panose="02040503050406030204" pitchFamily="18" charset="0"/>
                </a:rPr>
                <a:t>i</a:t>
              </a:r>
            </a:p>
          </p:txBody>
        </p:sp>
        <p:sp>
          <p:nvSpPr>
            <p:cNvPr id="15" name="TextBox 14"/>
            <p:cNvSpPr txBox="1"/>
            <p:nvPr/>
          </p:nvSpPr>
          <p:spPr>
            <a:xfrm>
              <a:off x="3091032" y="4414690"/>
              <a:ext cx="662361" cy="1015663"/>
            </a:xfrm>
            <a:prstGeom prst="rect">
              <a:avLst/>
            </a:prstGeom>
            <a:noFill/>
          </p:spPr>
          <p:txBody>
            <a:bodyPr wrap="none" rtlCol="0">
              <a:spAutoFit/>
            </a:bodyPr>
            <a:lstStyle/>
            <a:p>
              <a:r>
                <a:rPr lang="en-US" sz="6000" dirty="0">
                  <a:solidFill>
                    <a:schemeClr val="bg1"/>
                  </a:solidFill>
                  <a:latin typeface="Cambria Math" panose="02040503050406030204" pitchFamily="18" charset="0"/>
                  <a:ea typeface="Cambria Math" panose="02040503050406030204" pitchFamily="18" charset="0"/>
                </a:rPr>
                <a:t>R</a:t>
              </a:r>
            </a:p>
          </p:txBody>
        </p:sp>
      </p:grpSp>
    </p:spTree>
    <p:extLst>
      <p:ext uri="{BB962C8B-B14F-4D97-AF65-F5344CB8AC3E}">
        <p14:creationId xmlns:p14="http://schemas.microsoft.com/office/powerpoint/2010/main" val="27581420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176"/>
            <a:ext cx="9144000" cy="533400"/>
          </a:xfrm>
        </p:spPr>
        <p:txBody>
          <a:bodyPr>
            <a:noAutofit/>
          </a:bodyPr>
          <a:lstStyle/>
          <a:p>
            <a:pPr algn="ctr"/>
            <a:r>
              <a:rPr lang="en-US" sz="4000" dirty="0"/>
              <a:t>Metric Prefixes – Engineering Notation</a:t>
            </a:r>
          </a:p>
        </p:txBody>
      </p:sp>
      <p:sp>
        <p:nvSpPr>
          <p:cNvPr id="7" name="TextBox 6"/>
          <p:cNvSpPr txBox="1"/>
          <p:nvPr/>
        </p:nvSpPr>
        <p:spPr>
          <a:xfrm>
            <a:off x="7084291" y="1138038"/>
            <a:ext cx="5005328" cy="5004143"/>
          </a:xfrm>
          <a:prstGeom prst="rect">
            <a:avLst/>
          </a:prstGeom>
          <a:solidFill>
            <a:schemeClr val="tx1">
              <a:lumMod val="95000"/>
            </a:schemeClr>
          </a:solidFill>
          <a:ln w="38100" cmpd="thickThin">
            <a:solidFill>
              <a:schemeClr val="accent1"/>
            </a:solidFill>
          </a:ln>
        </p:spPr>
        <p:txBody>
          <a:bodyPr wrap="square" rtlCol="0">
            <a:noAutofit/>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Except for </a:t>
            </a:r>
            <a:r>
              <a:rPr kumimoji="0" lang="en-US" sz="1800" b="0" i="0" u="none" strike="noStrike" kern="1200" cap="none" spc="0" normalizeH="0" baseline="0" noProof="0" dirty="0" err="1">
                <a:ln>
                  <a:noFill/>
                </a:ln>
                <a:solidFill>
                  <a:srgbClr val="000000"/>
                </a:solidFill>
                <a:effectLst/>
                <a:uLnTx/>
                <a:uFillTx/>
                <a:latin typeface="Cambria" panose="02040503050406030204"/>
                <a:ea typeface="+mn-ea"/>
                <a:cs typeface="+mn-cs"/>
              </a:rPr>
              <a:t>deca</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and </a:t>
            </a:r>
            <a:r>
              <a:rPr kumimoji="0" lang="en-US" sz="1800" b="0" i="0" u="none" strike="noStrike" kern="1200" cap="none" spc="0" normalizeH="0" baseline="0" noProof="0" dirty="0" err="1">
                <a:ln>
                  <a:noFill/>
                </a:ln>
                <a:solidFill>
                  <a:srgbClr val="000000"/>
                </a:solidFill>
                <a:effectLst/>
                <a:uLnTx/>
                <a:uFillTx/>
                <a:latin typeface="Cambria" panose="02040503050406030204"/>
                <a:ea typeface="+mn-ea"/>
                <a:cs typeface="+mn-cs"/>
              </a:rPr>
              <a:t>deci</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all prefixes involve multiples 10 x 10</a:t>
            </a:r>
            <a:r>
              <a:rPr kumimoji="0" lang="en-US" sz="1800" b="0" i="0" u="none" strike="noStrike" kern="1200" cap="none" spc="0" normalizeH="0" baseline="30000" noProof="0" dirty="0">
                <a:ln>
                  <a:noFill/>
                </a:ln>
                <a:solidFill>
                  <a:srgbClr val="000000"/>
                </a:solidFill>
                <a:effectLst/>
                <a:uLnTx/>
                <a:uFillTx/>
                <a:latin typeface="Cambria" panose="02040503050406030204"/>
                <a:ea typeface="+mn-ea"/>
                <a:cs typeface="+mn-cs"/>
              </a:rPr>
              <a:t>3</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or 10 x 10</a:t>
            </a:r>
            <a:r>
              <a:rPr kumimoji="0" lang="en-US" sz="1800" b="0" i="0" u="none" strike="noStrike" kern="1200" cap="none" spc="0" normalizeH="0" baseline="30000" noProof="0" dirty="0">
                <a:ln>
                  <a:noFill/>
                </a:ln>
                <a:solidFill>
                  <a:srgbClr val="000000"/>
                </a:solidFill>
                <a:effectLst/>
                <a:uLnTx/>
                <a:uFillTx/>
                <a:latin typeface="Cambria" panose="02040503050406030204"/>
                <a:ea typeface="+mn-ea"/>
                <a:cs typeface="+mn-cs"/>
              </a:rPr>
              <a:t>-3</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Engineering notation, a special case of scientific notation where exponents are displayed as multiples of 10</a:t>
            </a:r>
            <a:r>
              <a:rPr kumimoji="0" lang="en-US" sz="1800" b="0" i="0" u="none" strike="noStrike" kern="1200" cap="none" spc="0" normalizeH="0" baseline="30000" noProof="0" dirty="0">
                <a:ln>
                  <a:noFill/>
                </a:ln>
                <a:solidFill>
                  <a:srgbClr val="000000"/>
                </a:solidFill>
                <a:effectLst/>
                <a:uLnTx/>
                <a:uFillTx/>
                <a:latin typeface="Cambria" panose="02040503050406030204"/>
                <a:ea typeface="+mn-ea"/>
                <a:cs typeface="+mn-cs"/>
              </a:rPr>
              <a:t>3</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or 10</a:t>
            </a:r>
            <a:r>
              <a:rPr kumimoji="0" lang="en-US" sz="1800" b="0" i="0" u="none" strike="noStrike" kern="1200" cap="none" spc="0" normalizeH="0" baseline="30000" noProof="0" dirty="0">
                <a:ln>
                  <a:noFill/>
                </a:ln>
                <a:solidFill>
                  <a:srgbClr val="000000"/>
                </a:solidFill>
                <a:effectLst/>
                <a:uLnTx/>
                <a:uFillTx/>
                <a:latin typeface="Cambria" panose="02040503050406030204"/>
                <a:ea typeface="+mn-ea"/>
                <a:cs typeface="+mn-cs"/>
              </a:rPr>
              <a:t>-3</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Set calculators for Engineering mode, which then adjusts results to be displayed in scientific notation with base 10 exponents in multiples of 3.</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For example, in Engineering mode, a calculated result of 10 x 10</a:t>
            </a:r>
            <a:r>
              <a:rPr kumimoji="0" lang="en-US" sz="1800" b="0" i="0" u="none" strike="noStrike" kern="1200" cap="none" spc="0" normalizeH="0" baseline="30000" noProof="0" dirty="0">
                <a:ln>
                  <a:noFill/>
                </a:ln>
                <a:solidFill>
                  <a:srgbClr val="000000"/>
                </a:solidFill>
                <a:effectLst/>
                <a:uLnTx/>
                <a:uFillTx/>
                <a:latin typeface="Cambria" panose="02040503050406030204"/>
                <a:ea typeface="+mn-ea"/>
                <a:cs typeface="+mn-cs"/>
              </a:rPr>
              <a:t>2</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in units of </a:t>
            </a:r>
            <a:r>
              <a:rPr kumimoji="0" lang="el-GR" sz="1800" b="0" i="0" u="none" strike="noStrike" kern="1200" cap="none" spc="0" normalizeH="0" baseline="0" noProof="0" dirty="0">
                <a:ln>
                  <a:noFill/>
                </a:ln>
                <a:solidFill>
                  <a:srgbClr val="000000"/>
                </a:solidFill>
                <a:effectLst/>
                <a:uLnTx/>
                <a:uFillTx/>
                <a:latin typeface="Cambria" panose="02040503050406030204"/>
                <a:ea typeface="+mn-ea"/>
                <a:cs typeface="+mn-cs"/>
              </a:rPr>
              <a:t>Ω</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is displayed as 1 x 10</a:t>
            </a:r>
            <a:r>
              <a:rPr kumimoji="0" lang="en-US" sz="1800" b="0" i="0" u="none" strike="noStrike" kern="1200" cap="none" spc="0" normalizeH="0" baseline="30000" noProof="0" dirty="0">
                <a:ln>
                  <a:noFill/>
                </a:ln>
                <a:solidFill>
                  <a:srgbClr val="000000"/>
                </a:solidFill>
                <a:effectLst/>
                <a:uLnTx/>
                <a:uFillTx/>
                <a:latin typeface="Cambria" panose="02040503050406030204"/>
                <a:ea typeface="+mn-ea"/>
                <a:cs typeface="+mn-cs"/>
              </a:rPr>
              <a:t>3</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then written as 1 k</a:t>
            </a:r>
            <a:r>
              <a:rPr kumimoji="0" lang="el-GR" sz="1800" b="0" i="0" u="none" strike="noStrike" kern="1200" cap="none" spc="0" normalizeH="0" baseline="0" noProof="0" dirty="0">
                <a:ln>
                  <a:noFill/>
                </a:ln>
                <a:solidFill>
                  <a:srgbClr val="000000"/>
                </a:solidFill>
                <a:effectLst/>
                <a:uLnTx/>
                <a:uFillTx/>
                <a:latin typeface="Cambria" panose="02040503050406030204"/>
                <a:ea typeface="+mn-ea"/>
                <a:cs typeface="+mn-cs"/>
              </a:rPr>
              <a:t>Ω</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Then if entering 1 k</a:t>
            </a:r>
            <a:r>
              <a:rPr kumimoji="0" lang="el-GR" sz="1800" b="0" i="0" u="none" strike="noStrike" kern="1200" cap="none" spc="0" normalizeH="0" baseline="0" noProof="0" dirty="0">
                <a:ln>
                  <a:noFill/>
                </a:ln>
                <a:solidFill>
                  <a:srgbClr val="000000"/>
                </a:solidFill>
                <a:effectLst/>
                <a:uLnTx/>
                <a:uFillTx/>
                <a:latin typeface="Cambria" panose="02040503050406030204"/>
                <a:ea typeface="+mn-ea"/>
                <a:cs typeface="+mn-cs"/>
              </a:rPr>
              <a:t>Ω</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into a calculator, enter</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1 x 10</a:t>
            </a:r>
            <a:r>
              <a:rPr kumimoji="0" lang="en-US" sz="1800" b="0" i="0" u="none" strike="noStrike" kern="1200" cap="none" spc="0" normalizeH="0" baseline="30000" noProof="0" dirty="0">
                <a:ln>
                  <a:noFill/>
                </a:ln>
                <a:solidFill>
                  <a:srgbClr val="000000"/>
                </a:solidFill>
                <a:effectLst/>
                <a:uLnTx/>
                <a:uFillTx/>
                <a:latin typeface="Cambria" panose="02040503050406030204"/>
                <a:ea typeface="+mn-ea"/>
                <a:cs typeface="+mn-cs"/>
              </a:rPr>
              <a:t>3</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instead of just 1. </a:t>
            </a:r>
          </a:p>
        </p:txBody>
      </p:sp>
      <p:pic>
        <p:nvPicPr>
          <p:cNvPr id="5" name="Picture 4" title="Chart of metric prefixes in engineering notation."/>
          <p:cNvPicPr>
            <a:picLocks noChangeAspect="1"/>
          </p:cNvPicPr>
          <p:nvPr/>
        </p:nvPicPr>
        <p:blipFill>
          <a:blip r:embed="rId2"/>
          <a:stretch>
            <a:fillRect/>
          </a:stretch>
        </p:blipFill>
        <p:spPr>
          <a:xfrm>
            <a:off x="102381" y="934836"/>
            <a:ext cx="6843364" cy="5362587"/>
          </a:xfrm>
          <a:prstGeom prst="rect">
            <a:avLst/>
          </a:prstGeom>
        </p:spPr>
      </p:pic>
    </p:spTree>
    <p:extLst>
      <p:ext uri="{BB962C8B-B14F-4D97-AF65-F5344CB8AC3E}">
        <p14:creationId xmlns:p14="http://schemas.microsoft.com/office/powerpoint/2010/main" val="141684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 calcmode="lin" valueType="num">
                                      <p:cBhvr additive="base">
                                        <p:cTn id="7"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anim calcmode="lin" valueType="num">
                                      <p:cBhvr additive="base">
                                        <p:cTn id="13"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6" end="6"/>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
                                            <p:txEl>
                                              <p:pRg st="8" end="8"/>
                                            </p:txEl>
                                          </p:spTgt>
                                        </p:tgtEl>
                                        <p:attrNameLst>
                                          <p:attrName>style.visibility</p:attrName>
                                        </p:attrNameLst>
                                      </p:cBhvr>
                                      <p:to>
                                        <p:strVal val="visible"/>
                                      </p:to>
                                    </p:set>
                                    <p:anim calcmode="lin" valueType="num">
                                      <p:cBhvr additive="base">
                                        <p:cTn id="17"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8" end="8"/>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xEl>
                                              <p:pRg st="9" end="9"/>
                                            </p:txEl>
                                          </p:spTgt>
                                        </p:tgtEl>
                                        <p:attrNameLst>
                                          <p:attrName>style.visibility</p:attrName>
                                        </p:attrNameLst>
                                      </p:cBhvr>
                                      <p:to>
                                        <p:strVal val="visible"/>
                                      </p:to>
                                    </p:set>
                                    <p:anim calcmode="lin" valueType="num">
                                      <p:cBhvr additive="base">
                                        <p:cTn id="21"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6835" y="9236"/>
            <a:ext cx="10298545" cy="533400"/>
          </a:xfrm>
        </p:spPr>
        <p:txBody>
          <a:bodyPr>
            <a:noAutofit/>
          </a:bodyPr>
          <a:lstStyle/>
          <a:p>
            <a:pPr algn="ctr"/>
            <a:r>
              <a:rPr lang="en-US" sz="4000" dirty="0"/>
              <a:t>Scientific Notation – Useful for very large or small.</a:t>
            </a:r>
          </a:p>
        </p:txBody>
      </p:sp>
      <mc:AlternateContent xmlns:mc="http://schemas.openxmlformats.org/markup-compatibility/2006" xmlns:a14="http://schemas.microsoft.com/office/drawing/2010/main">
        <mc:Choice Requires="a14">
          <p:sp>
            <p:nvSpPr>
              <p:cNvPr id="9" name="TextBox 8"/>
              <p:cNvSpPr txBox="1"/>
              <p:nvPr/>
            </p:nvSpPr>
            <p:spPr>
              <a:xfrm>
                <a:off x="360219" y="629582"/>
                <a:ext cx="11462326" cy="6029792"/>
              </a:xfrm>
              <a:prstGeom prst="rect">
                <a:avLst/>
              </a:prstGeom>
              <a:solidFill>
                <a:schemeClr val="tx1">
                  <a:lumMod val="95000"/>
                </a:schemeClr>
              </a:solidFill>
              <a:ln w="38100" cmpd="thickThin">
                <a:solidFill>
                  <a:schemeClr val="accent1"/>
                </a:solidFill>
              </a:ln>
            </p:spPr>
            <p:txBody>
              <a:bodyPr wrap="square" rtlCol="0">
                <a:spAutoFit/>
              </a:bodyPr>
              <a:lstStyle/>
              <a:p>
                <a:pPr marL="342900" marR="0" lvl="0" indent="-3429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Speed of Light: </a:t>
                </a:r>
                <a14:m>
                  <m:oMath xmlns:m="http://schemas.openxmlformats.org/officeDocument/2006/math">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3</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.0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x</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sSup>
                      <m:s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10</m:t>
                        </m:r>
                      </m:e>
                      <m:sup>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8</m:t>
                        </m:r>
                      </m:sup>
                    </m:sSup>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m:t>
                        </m:r>
                      </m:num>
                      <m:den>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S</m:t>
                        </m:r>
                      </m:den>
                    </m:f>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oMath>
                </a14:m>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Boltzmann Constant: </a:t>
                </a:r>
                <a14:m>
                  <m:oMath xmlns:m="http://schemas.openxmlformats.org/officeDocument/2006/math">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1.38 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x</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m:t>
                        </m:r>
                      </m:e>
                      <m:sup>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−23</m:t>
                        </m:r>
                      </m:sup>
                    </m:sSup>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J</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K</m:t>
                        </m:r>
                      </m:den>
                    </m:f>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oMath>
                </a14:m>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Charge of an Electron: </a:t>
                </a:r>
                <a14:m>
                  <m:oMath xmlns:m="http://schemas.openxmlformats.org/officeDocument/2006/math">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1. 6</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x</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m:t>
                        </m:r>
                      </m:e>
                      <m:sup>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−19</m:t>
                        </m:r>
                      </m:sup>
                    </m:sSup>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C</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oMath>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Engineering/Scientific notation highly recommended when dealing with such large and small quantities. </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Engineering notation and Engineering mode for calculators recommended for problems solved in this class, along with other ECEN classes </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For example, (10 k</a:t>
                </a:r>
                <a:r>
                  <a:rPr kumimoji="0" lang="el-GR" sz="1800" b="0" i="0" u="none" strike="noStrike" kern="1200" cap="none" spc="0" normalizeH="0" baseline="0" noProof="0" dirty="0">
                    <a:ln>
                      <a:noFill/>
                    </a:ln>
                    <a:solidFill>
                      <a:srgbClr val="000000"/>
                    </a:solidFill>
                    <a:effectLst/>
                    <a:uLnTx/>
                    <a:uFillTx/>
                    <a:latin typeface="Cambria" panose="02040503050406030204"/>
                    <a:ea typeface="+mn-ea"/>
                    <a:cs typeface="+mn-cs"/>
                  </a:rPr>
                  <a:t>Ω</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)(1 µA) would best be entered in a calculator as (10 x 10</a:t>
                </a:r>
                <a:r>
                  <a:rPr kumimoji="0" lang="en-US" sz="1800" b="0" i="0" u="none" strike="noStrike" kern="1200" cap="none" spc="0" normalizeH="0" baseline="30000" noProof="0" dirty="0">
                    <a:ln>
                      <a:noFill/>
                    </a:ln>
                    <a:solidFill>
                      <a:srgbClr val="000000"/>
                    </a:solidFill>
                    <a:effectLst/>
                    <a:uLnTx/>
                    <a:uFillTx/>
                    <a:latin typeface="Cambria" panose="02040503050406030204"/>
                    <a:ea typeface="+mn-ea"/>
                    <a:cs typeface="+mn-cs"/>
                  </a:rPr>
                  <a:t>3</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a:t>
                </a:r>
                <a:r>
                  <a:rPr kumimoji="0" lang="el-GR" sz="1800" b="0" i="0" u="none" strike="noStrike" kern="1200" cap="none" spc="0" normalizeH="0" baseline="0" noProof="0" dirty="0">
                    <a:ln>
                      <a:noFill/>
                    </a:ln>
                    <a:solidFill>
                      <a:srgbClr val="000000"/>
                    </a:solidFill>
                    <a:effectLst/>
                    <a:uLnTx/>
                    <a:uFillTx/>
                    <a:latin typeface="Cambria" panose="02040503050406030204"/>
                    <a:ea typeface="+mn-ea"/>
                    <a:cs typeface="+mn-cs"/>
                  </a:rPr>
                  <a:t>Ω</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)(1 x 10</a:t>
                </a:r>
                <a:r>
                  <a:rPr kumimoji="0" lang="en-US" sz="1800" b="0" i="0" u="none" strike="noStrike" kern="1200" cap="none" spc="0" normalizeH="0" baseline="30000" noProof="0" dirty="0">
                    <a:ln>
                      <a:noFill/>
                    </a:ln>
                    <a:solidFill>
                      <a:srgbClr val="000000"/>
                    </a:solidFill>
                    <a:effectLst/>
                    <a:uLnTx/>
                    <a:uFillTx/>
                    <a:latin typeface="Cambria" panose="02040503050406030204"/>
                    <a:ea typeface="+mn-ea"/>
                    <a:cs typeface="+mn-cs"/>
                  </a:rPr>
                  <a:t>-6</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A) = 10 x 10</a:t>
                </a:r>
                <a:r>
                  <a:rPr kumimoji="0" lang="en-US" sz="1800" b="0" i="0" u="none" strike="noStrike" kern="1200" cap="none" spc="0" normalizeH="0" baseline="30000" noProof="0" dirty="0">
                    <a:ln>
                      <a:noFill/>
                    </a:ln>
                    <a:solidFill>
                      <a:srgbClr val="000000"/>
                    </a:solidFill>
                    <a:effectLst/>
                    <a:uLnTx/>
                    <a:uFillTx/>
                    <a:latin typeface="Cambria" panose="02040503050406030204"/>
                    <a:ea typeface="+mn-ea"/>
                    <a:cs typeface="+mn-cs"/>
                  </a:rPr>
                  <a:t>-3</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 10 mV.</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This is much less error prone than entering say 10 for 10 k</a:t>
                </a:r>
                <a:r>
                  <a:rPr kumimoji="0" lang="el-GR" sz="1800" b="0" i="0" u="none" strike="noStrike" kern="1200" cap="none" spc="0" normalizeH="0" baseline="0" noProof="0" dirty="0">
                    <a:ln>
                      <a:noFill/>
                    </a:ln>
                    <a:solidFill>
                      <a:srgbClr val="000000"/>
                    </a:solidFill>
                    <a:effectLst/>
                    <a:uLnTx/>
                    <a:uFillTx/>
                    <a:latin typeface="Cambria" panose="02040503050406030204"/>
                    <a:ea typeface="+mn-ea"/>
                    <a:cs typeface="+mn-cs"/>
                  </a:rPr>
                  <a:t>Ω</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and 1 for 1 µA, which then multiplied together equals 10. Yet what prefix is to be assigned to the 10, since it involved k</a:t>
                </a:r>
                <a:r>
                  <a:rPr kumimoji="0" lang="el-GR" sz="1800" b="0" i="0" u="none" strike="noStrike" kern="1200" cap="none" spc="0" normalizeH="0" baseline="0" noProof="0" dirty="0">
                    <a:ln>
                      <a:noFill/>
                    </a:ln>
                    <a:solidFill>
                      <a:srgbClr val="000000"/>
                    </a:solidFill>
                    <a:effectLst/>
                    <a:uLnTx/>
                    <a:uFillTx/>
                    <a:latin typeface="Cambria" panose="02040503050406030204"/>
                    <a:ea typeface="+mn-ea"/>
                    <a:cs typeface="+mn-cs"/>
                  </a:rPr>
                  <a:t>Ω</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multiplied by µA, instead of </a:t>
                </a:r>
                <a:r>
                  <a:rPr kumimoji="0" lang="el-GR" sz="1800" b="0" i="0" u="none" strike="noStrike" kern="1200" cap="none" spc="0" normalizeH="0" baseline="0" noProof="0" dirty="0">
                    <a:ln>
                      <a:noFill/>
                    </a:ln>
                    <a:solidFill>
                      <a:srgbClr val="000000"/>
                    </a:solidFill>
                    <a:effectLst/>
                    <a:uLnTx/>
                    <a:uFillTx/>
                    <a:latin typeface="Cambria" panose="02040503050406030204"/>
                    <a:ea typeface="+mn-ea"/>
                    <a:cs typeface="+mn-cs"/>
                  </a:rPr>
                  <a:t>Ω</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multiplied by A?  Formally you adjust the decimal point by moving it three to the right for the k</a:t>
                </a:r>
                <a:r>
                  <a:rPr kumimoji="0" lang="el-GR" sz="1800" b="0" i="0" u="none" strike="noStrike" kern="1200" cap="none" spc="0" normalizeH="0" baseline="0" noProof="0" dirty="0">
                    <a:ln>
                      <a:noFill/>
                    </a:ln>
                    <a:solidFill>
                      <a:srgbClr val="000000"/>
                    </a:solidFill>
                    <a:effectLst/>
                    <a:uLnTx/>
                    <a:uFillTx/>
                    <a:latin typeface="Cambria" panose="02040503050406030204"/>
                    <a:ea typeface="+mn-ea"/>
                    <a:cs typeface="+mn-cs"/>
                  </a:rPr>
                  <a:t>Ω</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followed by 6 to the left for the µA, which is an overall adjustment of 3 to left, resulting in 0.01 V = 10 mV. Yet this approach is error prone, and can be completely avoided by entering all numbers without metric prefixes, then let the calculator figure out decimal places, and return the result using engineering notation so that it is easy to write the answer in terms of metric prefixes. </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When doing MATLAB or calculator calculations with 1 µA, it is recommended to enter the value using engineering/scientific notation, i.e. enter this current in units of Amps (A), such as 1E-6 in MATLAB</a:t>
                </a:r>
                <a:r>
                  <a:rPr lang="en-US" dirty="0">
                    <a:solidFill>
                      <a:srgbClr val="000000"/>
                    </a:solidFill>
                    <a:latin typeface="Cambria Math" panose="02040503050406030204" pitchFamily="18" charset="0"/>
                    <a:ea typeface="Cambria Math" panose="02040503050406030204" pitchFamily="18" charset="0"/>
                  </a:rPr>
                  <a:t>.</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dirty="0">
                    <a:solidFill>
                      <a:srgbClr val="000000"/>
                    </a:solidFill>
                    <a:latin typeface="Cambria Math" panose="02040503050406030204" pitchFamily="18" charset="0"/>
                    <a:ea typeface="Cambria Math" panose="02040503050406030204" pitchFamily="18" charset="0"/>
                  </a:rPr>
                  <a:t>Engineering notation in MATLAB</a:t>
                </a:r>
                <a:r>
                  <a:rPr lang="en-US">
                    <a:solidFill>
                      <a:srgbClr val="000000"/>
                    </a:solidFill>
                    <a:latin typeface="Cambria Math" panose="02040503050406030204" pitchFamily="18" charset="0"/>
                    <a:ea typeface="Cambria Math" panose="02040503050406030204" pitchFamily="18" charset="0"/>
                  </a:rPr>
                  <a:t>: Home </a:t>
                </a:r>
                <a:r>
                  <a:rPr lang="en-US">
                    <a:solidFill>
                      <a:srgbClr val="000000"/>
                    </a:solidFill>
                    <a:latin typeface="Cambria Math" panose="02040503050406030204" pitchFamily="18" charset="0"/>
                    <a:ea typeface="Cambria Math" panose="02040503050406030204" pitchFamily="18" charset="0"/>
                    <a:sym typeface="Wingdings" panose="05000000000000000000" pitchFamily="2" charset="2"/>
                  </a:rPr>
                  <a:t> </a:t>
                </a:r>
                <a:r>
                  <a:rPr lang="en-US">
                    <a:solidFill>
                      <a:srgbClr val="000000"/>
                    </a:solidFill>
                    <a:latin typeface="Cambria Math" panose="02040503050406030204" pitchFamily="18" charset="0"/>
                    <a:ea typeface="Cambria Math" panose="02040503050406030204" pitchFamily="18" charset="0"/>
                  </a:rPr>
                  <a:t>Preferences </a:t>
                </a:r>
                <a:r>
                  <a:rPr lang="en-US" dirty="0">
                    <a:solidFill>
                      <a:srgbClr val="000000"/>
                    </a:solidFill>
                    <a:latin typeface="Cambria Math" panose="02040503050406030204" pitchFamily="18" charset="0"/>
                    <a:ea typeface="Cambria Math" panose="02040503050406030204" pitchFamily="18" charset="0"/>
                    <a:sym typeface="Wingdings" panose="05000000000000000000" pitchFamily="2" charset="2"/>
                  </a:rPr>
                  <a:t> Command Window  Numeric Format  short </a:t>
                </a:r>
                <a:r>
                  <a:rPr lang="en-US" dirty="0" err="1">
                    <a:solidFill>
                      <a:srgbClr val="000000"/>
                    </a:solidFill>
                    <a:latin typeface="Cambria Math" panose="02040503050406030204" pitchFamily="18" charset="0"/>
                    <a:ea typeface="Cambria Math" panose="02040503050406030204" pitchFamily="18" charset="0"/>
                    <a:sym typeface="Wingdings" panose="05000000000000000000" pitchFamily="2" charset="2"/>
                  </a:rPr>
                  <a:t>eng.</a:t>
                </a:r>
                <a:r>
                  <a:rPr lang="en-US" dirty="0">
                    <a:solidFill>
                      <a:srgbClr val="000000"/>
                    </a:solidFill>
                    <a:latin typeface="Cambria Math" panose="02040503050406030204" pitchFamily="18" charset="0"/>
                    <a:ea typeface="Cambria Math" panose="02040503050406030204" pitchFamily="18" charset="0"/>
                    <a:sym typeface="Wingdings" panose="05000000000000000000" pitchFamily="2" charset="2"/>
                  </a:rPr>
                  <a:t> </a:t>
                </a: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60219" y="629582"/>
                <a:ext cx="11462326" cy="6029792"/>
              </a:xfrm>
              <a:prstGeom prst="rect">
                <a:avLst/>
              </a:prstGeom>
              <a:blipFill>
                <a:blip r:embed="rId2"/>
                <a:stretch>
                  <a:fillRect l="-159" b="-402"/>
                </a:stretch>
              </a:blipFill>
              <a:ln w="38100" cmpd="thickThin">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3242564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6" end="6"/>
                                            </p:txEl>
                                          </p:spTgt>
                                        </p:tgtEl>
                                        <p:attrNameLst>
                                          <p:attrName>style.visibility</p:attrName>
                                        </p:attrNameLst>
                                      </p:cBhvr>
                                      <p:to>
                                        <p:strVal val="visible"/>
                                      </p:to>
                                    </p:set>
                                    <p:anim calcmode="lin" valueType="num">
                                      <p:cBhvr additive="base">
                                        <p:cTn id="7"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xEl>
                                              <p:pRg st="8" end="8"/>
                                            </p:txEl>
                                          </p:spTgt>
                                        </p:tgtEl>
                                        <p:attrNameLst>
                                          <p:attrName>style.visibility</p:attrName>
                                        </p:attrNameLst>
                                      </p:cBhvr>
                                      <p:to>
                                        <p:strVal val="visible"/>
                                      </p:to>
                                    </p:set>
                                    <p:anim calcmode="lin" valueType="num">
                                      <p:cBhvr additive="base">
                                        <p:cTn id="11" dur="500" fill="hold"/>
                                        <p:tgtEl>
                                          <p:spTgt spid="9">
                                            <p:txEl>
                                              <p:pRg st="8" end="8"/>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xEl>
                                              <p:pRg st="10" end="10"/>
                                            </p:txEl>
                                          </p:spTgt>
                                        </p:tgtEl>
                                        <p:attrNameLst>
                                          <p:attrName>style.visibility</p:attrName>
                                        </p:attrNameLst>
                                      </p:cBhvr>
                                      <p:to>
                                        <p:strVal val="visible"/>
                                      </p:to>
                                    </p:set>
                                    <p:anim calcmode="lin" valueType="num">
                                      <p:cBhvr additive="base">
                                        <p:cTn id="17" dur="500" fill="hold"/>
                                        <p:tgtEl>
                                          <p:spTgt spid="9">
                                            <p:txEl>
                                              <p:pRg st="10" end="1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9">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9">
                                            <p:txEl>
                                              <p:pRg st="12" end="12"/>
                                            </p:txEl>
                                          </p:spTgt>
                                        </p:tgtEl>
                                        <p:attrNameLst>
                                          <p:attrName>style.visibility</p:attrName>
                                        </p:attrNameLst>
                                      </p:cBhvr>
                                      <p:to>
                                        <p:strVal val="visible"/>
                                      </p:to>
                                    </p:set>
                                    <p:anim calcmode="lin" valueType="num">
                                      <p:cBhvr additive="base">
                                        <p:cTn id="23" dur="500" fill="hold"/>
                                        <p:tgtEl>
                                          <p:spTgt spid="9">
                                            <p:txEl>
                                              <p:pRg st="12" end="1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9">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92" y="94313"/>
            <a:ext cx="8835309" cy="400050"/>
          </a:xfrm>
        </p:spPr>
        <p:txBody>
          <a:bodyPr>
            <a:noAutofit/>
          </a:bodyPr>
          <a:lstStyle/>
          <a:p>
            <a:pPr algn="ctr"/>
            <a:r>
              <a:rPr lang="en-US" sz="4000" dirty="0"/>
              <a:t>Electrical Power Supplies</a:t>
            </a:r>
          </a:p>
        </p:txBody>
      </p:sp>
      <p:sp>
        <p:nvSpPr>
          <p:cNvPr id="8" name="Rectangle 7"/>
          <p:cNvSpPr/>
          <p:nvPr/>
        </p:nvSpPr>
        <p:spPr>
          <a:xfrm>
            <a:off x="674703" y="786120"/>
            <a:ext cx="11034943" cy="5601533"/>
          </a:xfrm>
          <a:prstGeom prst="rect">
            <a:avLst/>
          </a:prstGeom>
          <a:solidFill>
            <a:schemeClr val="tx1">
              <a:lumMod val="95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marL="342900" indent="-342900">
              <a:buFont typeface="Arial" panose="020B0604020202020204" pitchFamily="34" charset="0"/>
              <a:buChar char="•"/>
            </a:pPr>
            <a:r>
              <a:rPr lang="en-US" sz="2000" dirty="0">
                <a:solidFill>
                  <a:schemeClr val="bg1"/>
                </a:solidFill>
                <a:latin typeface="Cambria Math" panose="02040503050406030204" pitchFamily="18" charset="0"/>
                <a:ea typeface="Cambria Math" panose="02040503050406030204" pitchFamily="18" charset="0"/>
              </a:rPr>
              <a:t>Power supplies provide electrical energy.</a:t>
            </a:r>
          </a:p>
          <a:p>
            <a:pPr marL="342900" indent="-342900">
              <a:buFont typeface="Arial" panose="020B0604020202020204" pitchFamily="34" charset="0"/>
              <a:buChar char="•"/>
            </a:pPr>
            <a:endParaRPr lang="en-US" sz="2000" dirty="0">
              <a:solidFill>
                <a:schemeClr val="bg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sz="2000" dirty="0">
                <a:solidFill>
                  <a:schemeClr val="bg1"/>
                </a:solidFill>
                <a:latin typeface="Cambria Math" panose="02040503050406030204" pitchFamily="18" charset="0"/>
                <a:ea typeface="Cambria Math" panose="02040503050406030204" pitchFamily="18" charset="0"/>
              </a:rPr>
              <a:t>2 Major Types of Electrical Power Supplies:</a:t>
            </a:r>
          </a:p>
          <a:p>
            <a:pPr marL="342900" indent="-342900">
              <a:buFont typeface="Arial" panose="020B0604020202020204" pitchFamily="34" charset="0"/>
              <a:buChar char="•"/>
            </a:pPr>
            <a:endParaRPr lang="en-US" sz="2000" dirty="0">
              <a:solidFill>
                <a:schemeClr val="bg1"/>
              </a:solidFill>
              <a:latin typeface="Cambria Math" panose="02040503050406030204" pitchFamily="18" charset="0"/>
              <a:ea typeface="Cambria Math" panose="02040503050406030204" pitchFamily="18" charset="0"/>
            </a:endParaRPr>
          </a:p>
          <a:p>
            <a:pPr marL="800100" lvl="1" indent="-342900">
              <a:buFont typeface="Arial" panose="020B0604020202020204" pitchFamily="34" charset="0"/>
              <a:buChar char="•"/>
            </a:pPr>
            <a:r>
              <a:rPr lang="en-US" sz="2000" dirty="0">
                <a:solidFill>
                  <a:schemeClr val="bg1"/>
                </a:solidFill>
                <a:latin typeface="Cambria Math" panose="02040503050406030204" pitchFamily="18" charset="0"/>
                <a:ea typeface="Cambria Math" panose="02040503050406030204" pitchFamily="18" charset="0"/>
              </a:rPr>
              <a:t>Voltage Sources.</a:t>
            </a:r>
          </a:p>
          <a:p>
            <a:pPr marL="800100" lvl="1" indent="-342900">
              <a:buFont typeface="Arial" panose="020B0604020202020204" pitchFamily="34" charset="0"/>
              <a:buChar char="•"/>
            </a:pPr>
            <a:r>
              <a:rPr lang="en-US" sz="2000" dirty="0">
                <a:solidFill>
                  <a:schemeClr val="bg1"/>
                </a:solidFill>
                <a:latin typeface="Cambria Math" panose="02040503050406030204" pitchFamily="18" charset="0"/>
                <a:ea typeface="Cambria Math" panose="02040503050406030204" pitchFamily="18" charset="0"/>
              </a:rPr>
              <a:t>Current Sources.</a:t>
            </a:r>
          </a:p>
          <a:p>
            <a:pPr marL="800100" lvl="1" indent="-342900">
              <a:buFont typeface="Arial" panose="020B0604020202020204" pitchFamily="34" charset="0"/>
              <a:buChar char="•"/>
            </a:pPr>
            <a:endParaRPr lang="en-US" sz="2000" dirty="0">
              <a:solidFill>
                <a:schemeClr val="bg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sz="2000" dirty="0">
                <a:solidFill>
                  <a:schemeClr val="bg1"/>
                </a:solidFill>
                <a:latin typeface="Cambria Math" panose="02040503050406030204" pitchFamily="18" charset="0"/>
                <a:ea typeface="Cambria Math" panose="02040503050406030204" pitchFamily="18" charset="0"/>
              </a:rPr>
              <a:t>Ideal voltage source provides constant voltage at the terminals for any load current.</a:t>
            </a:r>
          </a:p>
          <a:p>
            <a:pPr marL="342900" indent="-342900">
              <a:buFont typeface="Arial" panose="020B0604020202020204" pitchFamily="34" charset="0"/>
              <a:buChar char="•"/>
            </a:pPr>
            <a:endParaRPr lang="en-US" sz="2000" dirty="0">
              <a:solidFill>
                <a:schemeClr val="bg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sz="2000" dirty="0">
                <a:solidFill>
                  <a:schemeClr val="bg1"/>
                </a:solidFill>
                <a:latin typeface="Cambria Math" panose="02040503050406030204" pitchFamily="18" charset="0"/>
                <a:ea typeface="Cambria Math" panose="02040503050406030204" pitchFamily="18" charset="0"/>
              </a:rPr>
              <a:t>Electrochemical batteries are good examples of a voltage source.</a:t>
            </a:r>
          </a:p>
          <a:p>
            <a:pPr marL="342900" indent="-342900">
              <a:buFont typeface="Arial" panose="020B0604020202020204" pitchFamily="34" charset="0"/>
              <a:buChar char="•"/>
            </a:pPr>
            <a:endParaRPr lang="en-US" sz="2000" dirty="0">
              <a:solidFill>
                <a:schemeClr val="bg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endParaRPr lang="en-US" sz="2000" dirty="0">
              <a:solidFill>
                <a:schemeClr val="bg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endParaRPr lang="en-US" sz="2000" dirty="0">
              <a:solidFill>
                <a:schemeClr val="bg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endParaRPr lang="en-US" sz="2000" dirty="0">
              <a:solidFill>
                <a:schemeClr val="bg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sz="2000" dirty="0">
                <a:solidFill>
                  <a:schemeClr val="bg1"/>
                </a:solidFill>
                <a:latin typeface="Cambria Math" panose="02040503050406030204" pitchFamily="18" charset="0"/>
                <a:ea typeface="Cambria Math" panose="02040503050406030204" pitchFamily="18" charset="0"/>
              </a:rPr>
              <a:t>Ideal current source provides constant current at the terminals for any load voltage.</a:t>
            </a:r>
          </a:p>
          <a:p>
            <a:pPr marL="342900" indent="-342900">
              <a:buFont typeface="Arial" panose="020B0604020202020204" pitchFamily="34" charset="0"/>
              <a:buChar char="•"/>
            </a:pPr>
            <a:endParaRPr lang="en-US" sz="2000" dirty="0">
              <a:solidFill>
                <a:schemeClr val="bg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sz="2000" dirty="0">
                <a:solidFill>
                  <a:schemeClr val="bg1"/>
                </a:solidFill>
                <a:latin typeface="Cambria Math" panose="02040503050406030204" pitchFamily="18" charset="0"/>
                <a:ea typeface="Cambria Math" panose="02040503050406030204" pitchFamily="18" charset="0"/>
              </a:rPr>
              <a:t>Solar panels are good examples of a current source.</a:t>
            </a:r>
          </a:p>
          <a:p>
            <a:pPr marL="285750" indent="-285750">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p:txBody>
      </p:sp>
      <p:sp>
        <p:nvSpPr>
          <p:cNvPr id="14" name="Rectangle 13"/>
          <p:cNvSpPr/>
          <p:nvPr/>
        </p:nvSpPr>
        <p:spPr>
          <a:xfrm>
            <a:off x="6087686" y="4474618"/>
            <a:ext cx="3245440" cy="369332"/>
          </a:xfrm>
          <a:prstGeom prst="rect">
            <a:avLst/>
          </a:prstGeom>
        </p:spPr>
        <p:txBody>
          <a:bodyPr wrap="none">
            <a:spAutoFit/>
          </a:bodyPr>
          <a:lstStyle/>
          <a:p>
            <a:pPr algn="just"/>
            <a:r>
              <a:rPr lang="en-US" dirty="0">
                <a:solidFill>
                  <a:schemeClr val="bg1"/>
                </a:solidFill>
                <a:hlinkClick r:id="rId3"/>
              </a:rPr>
              <a:t>How Do Batteries Work (4:19)</a:t>
            </a:r>
            <a:endParaRPr lang="en-US" dirty="0">
              <a:solidFill>
                <a:schemeClr val="bg1"/>
              </a:solidFill>
            </a:endParaRPr>
          </a:p>
        </p:txBody>
      </p:sp>
    </p:spTree>
    <p:extLst>
      <p:ext uri="{BB962C8B-B14F-4D97-AF65-F5344CB8AC3E}">
        <p14:creationId xmlns:p14="http://schemas.microsoft.com/office/powerpoint/2010/main" val="3366545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0245" y="94313"/>
            <a:ext cx="8835309" cy="400050"/>
          </a:xfrm>
        </p:spPr>
        <p:txBody>
          <a:bodyPr>
            <a:noAutofit/>
          </a:bodyPr>
          <a:lstStyle/>
          <a:p>
            <a:pPr algn="ctr"/>
            <a:r>
              <a:rPr lang="en-US" sz="4000" dirty="0"/>
              <a:t>Series and Parallel Voltage Sources</a:t>
            </a:r>
          </a:p>
        </p:txBody>
      </p:sp>
      <p:sp>
        <p:nvSpPr>
          <p:cNvPr id="8" name="Rectangle 7"/>
          <p:cNvSpPr/>
          <p:nvPr/>
        </p:nvSpPr>
        <p:spPr>
          <a:xfrm>
            <a:off x="443884" y="852624"/>
            <a:ext cx="11132598" cy="4801314"/>
          </a:xfrm>
          <a:prstGeom prst="rect">
            <a:avLst/>
          </a:prstGeom>
          <a:solidFill>
            <a:schemeClr val="tx1">
              <a:lumMod val="95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marL="342900" indent="-34290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Series Voltage Sources </a:t>
            </a:r>
            <a:r>
              <a:rPr lang="en-US" sz="1400" dirty="0">
                <a:solidFill>
                  <a:schemeClr val="bg1"/>
                </a:solidFill>
                <a:latin typeface="Cambria Math" panose="02040503050406030204" pitchFamily="18" charset="0"/>
                <a:ea typeface="Cambria Math" panose="02040503050406030204" pitchFamily="18" charset="0"/>
                <a:sym typeface="Wingdings" panose="05000000000000000000" pitchFamily="2" charset="2"/>
              </a:rPr>
              <a:t></a:t>
            </a:r>
            <a:r>
              <a:rPr lang="en-US" dirty="0">
                <a:solidFill>
                  <a:schemeClr val="bg1"/>
                </a:solidFill>
                <a:latin typeface="Cambria Math" panose="02040503050406030204" pitchFamily="18" charset="0"/>
                <a:ea typeface="Cambria Math" panose="02040503050406030204" pitchFamily="18" charset="0"/>
              </a:rPr>
              <a:t> Good idea. </a:t>
            </a:r>
          </a:p>
          <a:p>
            <a:endParaRPr lang="en-US" dirty="0">
              <a:solidFill>
                <a:schemeClr val="bg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Batteries with voltages &gt; 4 V are usually strings of series connected cells.</a:t>
            </a:r>
          </a:p>
          <a:p>
            <a:pPr marL="342900" indent="-34290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Parallel Voltage Sources </a:t>
            </a:r>
            <a:r>
              <a:rPr lang="en-US" sz="1400" dirty="0">
                <a:solidFill>
                  <a:schemeClr val="bg1"/>
                </a:solidFill>
                <a:latin typeface="Cambria Math" panose="02040503050406030204" pitchFamily="18" charset="0"/>
                <a:ea typeface="Cambria Math" panose="02040503050406030204" pitchFamily="18" charset="0"/>
                <a:sym typeface="Wingdings" panose="05000000000000000000" pitchFamily="2" charset="2"/>
              </a:rPr>
              <a:t></a:t>
            </a:r>
            <a:r>
              <a:rPr lang="en-US" dirty="0">
                <a:solidFill>
                  <a:schemeClr val="bg1"/>
                </a:solidFill>
                <a:latin typeface="Cambria Math" panose="02040503050406030204" pitchFamily="18" charset="0"/>
                <a:ea typeface="Cambria Math" panose="02040503050406030204" pitchFamily="18" charset="0"/>
              </a:rPr>
              <a:t> Beware!</a:t>
            </a:r>
          </a:p>
          <a:p>
            <a:pPr marL="342900" indent="-34290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Voltage differences between parallel voltage sources can result in large currents!</a:t>
            </a:r>
          </a:p>
          <a:p>
            <a:pPr marL="342900" indent="-34290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Problems can arise when replacing just one of multiple parallel connected batteries because fresh battery will have a larger voltage, resulting in hard work for the fresh battery.</a:t>
            </a:r>
          </a:p>
          <a:p>
            <a:pPr marL="342900" indent="-34290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Common parallel battery example is jump starting a car with a dead battery.</a:t>
            </a:r>
          </a:p>
          <a:p>
            <a:endParaRPr lang="en-US" dirty="0">
              <a:solidFill>
                <a:schemeClr val="bg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Meter leads used in STC 215 would likely be damaged if used to jump start a car.</a:t>
            </a:r>
          </a:p>
          <a:p>
            <a:pPr marL="342900" indent="-34290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Jumper cables are designed to handle &gt; 100 A.</a:t>
            </a:r>
          </a:p>
          <a:p>
            <a:pPr marL="342900" indent="-34290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4188299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10" end="10"/>
                                            </p:txEl>
                                          </p:spTgt>
                                        </p:tgtEl>
                                        <p:attrNameLst>
                                          <p:attrName>style.visibility</p:attrName>
                                        </p:attrNameLst>
                                      </p:cBhvr>
                                      <p:to>
                                        <p:strVal val="visible"/>
                                      </p:to>
                                    </p:set>
                                    <p:anim calcmode="lin" valueType="num">
                                      <p:cBhvr additive="base">
                                        <p:cTn id="7"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10" end="1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12" end="12"/>
                                            </p:txEl>
                                          </p:spTgt>
                                        </p:tgtEl>
                                        <p:attrNameLst>
                                          <p:attrName>style.visibility</p:attrName>
                                        </p:attrNameLst>
                                      </p:cBhvr>
                                      <p:to>
                                        <p:strVal val="visible"/>
                                      </p:to>
                                    </p:set>
                                    <p:anim calcmode="lin" valueType="num">
                                      <p:cBhvr additive="base">
                                        <p:cTn id="11" dur="500" fill="hold"/>
                                        <p:tgtEl>
                                          <p:spTgt spid="8">
                                            <p:txEl>
                                              <p:pRg st="12" end="1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12" end="1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xEl>
                                              <p:pRg st="14" end="14"/>
                                            </p:txEl>
                                          </p:spTgt>
                                        </p:tgtEl>
                                        <p:attrNameLst>
                                          <p:attrName>style.visibility</p:attrName>
                                        </p:attrNameLst>
                                      </p:cBhvr>
                                      <p:to>
                                        <p:strVal val="visible"/>
                                      </p:to>
                                    </p:set>
                                    <p:anim calcmode="lin" valueType="num">
                                      <p:cBhvr additive="base">
                                        <p:cTn id="15" dur="500" fill="hold"/>
                                        <p:tgtEl>
                                          <p:spTgt spid="8">
                                            <p:txEl>
                                              <p:pRg st="14" end="1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7717" y="111369"/>
            <a:ext cx="5951913" cy="400050"/>
          </a:xfrm>
        </p:spPr>
        <p:txBody>
          <a:bodyPr>
            <a:noAutofit/>
          </a:bodyPr>
          <a:lstStyle/>
          <a:p>
            <a:pPr algn="ctr"/>
            <a:r>
              <a:rPr lang="en-US" sz="4000" dirty="0"/>
              <a:t>Series Voltage Sources</a:t>
            </a:r>
          </a:p>
        </p:txBody>
      </p:sp>
      <p:sp>
        <p:nvSpPr>
          <p:cNvPr id="8" name="Rectangle 7"/>
          <p:cNvSpPr/>
          <p:nvPr/>
        </p:nvSpPr>
        <p:spPr>
          <a:xfrm>
            <a:off x="727969" y="852623"/>
            <a:ext cx="10910655" cy="5355312"/>
          </a:xfrm>
          <a:prstGeom prst="rect">
            <a:avLst/>
          </a:prstGeom>
          <a:solidFill>
            <a:schemeClr val="tx1">
              <a:lumMod val="95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marL="342900" indent="-34290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Series Voltage Sources </a:t>
            </a:r>
            <a:r>
              <a:rPr lang="en-US" sz="1400" dirty="0">
                <a:solidFill>
                  <a:schemeClr val="bg1"/>
                </a:solidFill>
                <a:latin typeface="Cambria Math" panose="02040503050406030204" pitchFamily="18" charset="0"/>
                <a:ea typeface="Cambria Math" panose="02040503050406030204" pitchFamily="18" charset="0"/>
                <a:sym typeface="Wingdings" panose="05000000000000000000" pitchFamily="2" charset="2"/>
              </a:rPr>
              <a:t></a:t>
            </a:r>
            <a:r>
              <a:rPr lang="en-US" dirty="0">
                <a:solidFill>
                  <a:schemeClr val="bg1"/>
                </a:solidFill>
                <a:latin typeface="Cambria Math" panose="02040503050406030204" pitchFamily="18" charset="0"/>
                <a:ea typeface="Cambria Math" panose="02040503050406030204" pitchFamily="18" charset="0"/>
              </a:rPr>
              <a:t> Good idea. </a:t>
            </a:r>
          </a:p>
          <a:p>
            <a:endParaRPr lang="en-US" dirty="0">
              <a:solidFill>
                <a:schemeClr val="bg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Batteries with voltages &gt; 4 V are usually strings of series connected cells.</a:t>
            </a:r>
          </a:p>
          <a:p>
            <a:pPr marL="342900" indent="-34290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endParaRPr lang="en-US" dirty="0">
              <a:solidFill>
                <a:schemeClr val="bg1"/>
              </a:solidFill>
            </a:endParaRPr>
          </a:p>
          <a:p>
            <a:pPr marL="342900" indent="-342900">
              <a:buFont typeface="Arial" panose="020B0604020202020204" pitchFamily="34" charset="0"/>
              <a:buChar char="•"/>
            </a:pPr>
            <a:endParaRPr lang="en-US" dirty="0">
              <a:solidFill>
                <a:schemeClr val="bg1"/>
              </a:solidFill>
            </a:endParaRPr>
          </a:p>
          <a:p>
            <a:pPr marL="342900" indent="-342900">
              <a:buFont typeface="Arial" panose="020B0604020202020204" pitchFamily="34" charset="0"/>
              <a:buChar char="•"/>
            </a:pPr>
            <a:endParaRPr lang="en-US" dirty="0">
              <a:solidFill>
                <a:schemeClr val="bg1"/>
              </a:solidFill>
            </a:endParaRPr>
          </a:p>
          <a:p>
            <a:pPr marL="342900" indent="-342900">
              <a:buFont typeface="Arial" panose="020B0604020202020204" pitchFamily="34" charset="0"/>
              <a:buChar char="•"/>
            </a:pPr>
            <a:endParaRPr lang="en-US" dirty="0">
              <a:solidFill>
                <a:schemeClr val="bg1"/>
              </a:solidFill>
            </a:endParaRPr>
          </a:p>
          <a:p>
            <a:pPr marL="342900" indent="-342900">
              <a:buFont typeface="Arial" panose="020B0604020202020204" pitchFamily="34" charset="0"/>
              <a:buChar char="•"/>
            </a:pPr>
            <a:endParaRPr lang="en-US" dirty="0">
              <a:solidFill>
                <a:schemeClr val="bg1"/>
              </a:solidFill>
            </a:endParaRPr>
          </a:p>
          <a:p>
            <a:pPr marL="342900" indent="-342900">
              <a:buFont typeface="Arial" panose="020B0604020202020204" pitchFamily="34" charset="0"/>
              <a:buChar char="•"/>
            </a:pPr>
            <a:endParaRPr lang="en-US" dirty="0">
              <a:solidFill>
                <a:schemeClr val="bg1"/>
              </a:solidFill>
            </a:endParaRPr>
          </a:p>
          <a:p>
            <a:pPr marL="342900" indent="-342900">
              <a:buFont typeface="Arial" panose="020B0604020202020204" pitchFamily="34" charset="0"/>
              <a:buChar char="•"/>
            </a:pPr>
            <a:endParaRPr lang="en-US" dirty="0">
              <a:solidFill>
                <a:schemeClr val="bg1"/>
              </a:solidFill>
            </a:endParaRPr>
          </a:p>
          <a:p>
            <a:pPr marL="342900" indent="-342900">
              <a:buFont typeface="Arial" panose="020B0604020202020204" pitchFamily="34" charset="0"/>
              <a:buChar char="•"/>
            </a:pPr>
            <a:endParaRPr lang="en-US" dirty="0">
              <a:solidFill>
                <a:schemeClr val="bg1"/>
              </a:solidFill>
            </a:endParaRPr>
          </a:p>
          <a:p>
            <a:pPr marL="342900" indent="-342900">
              <a:buFont typeface="Arial" panose="020B0604020202020204" pitchFamily="34" charset="0"/>
              <a:buChar char="•"/>
            </a:pPr>
            <a:endParaRPr lang="en-US" dirty="0">
              <a:solidFill>
                <a:schemeClr val="bg1"/>
              </a:solidFill>
            </a:endParaRPr>
          </a:p>
          <a:p>
            <a:pPr marL="342900" indent="-342900">
              <a:buFont typeface="Arial" panose="020B0604020202020204" pitchFamily="34" charset="0"/>
              <a:buChar char="•"/>
            </a:pPr>
            <a:endParaRPr lang="en-US" dirty="0">
              <a:solidFill>
                <a:schemeClr val="bg1"/>
              </a:solidFill>
            </a:endParaRPr>
          </a:p>
          <a:p>
            <a:pPr marL="342900" indent="-342900">
              <a:buFont typeface="Arial" panose="020B0604020202020204" pitchFamily="34" charset="0"/>
              <a:buChar char="•"/>
            </a:pPr>
            <a:endParaRPr lang="en-US" dirty="0">
              <a:solidFill>
                <a:schemeClr val="bg1"/>
              </a:solidFill>
            </a:endParaRPr>
          </a:p>
          <a:p>
            <a:pPr marL="342900" indent="-342900">
              <a:buFont typeface="Arial" panose="020B0604020202020204" pitchFamily="34" charset="0"/>
              <a:buChar char="•"/>
            </a:pPr>
            <a:endParaRPr lang="en-US" dirty="0">
              <a:solidFill>
                <a:schemeClr val="bg1"/>
              </a:solidFill>
            </a:endParaRPr>
          </a:p>
          <a:p>
            <a:pPr marL="342900" indent="-342900">
              <a:buFont typeface="Arial" panose="020B0604020202020204" pitchFamily="34" charset="0"/>
              <a:buChar char="•"/>
            </a:pPr>
            <a:endParaRPr lang="en-US" dirty="0">
              <a:solidFill>
                <a:schemeClr val="bg1"/>
              </a:solidFill>
            </a:endParaRPr>
          </a:p>
          <a:p>
            <a:pPr marL="342900" indent="-342900">
              <a:buFont typeface="Arial" panose="020B0604020202020204" pitchFamily="34" charset="0"/>
              <a:buChar char="•"/>
            </a:pPr>
            <a:endParaRPr lang="en-US" dirty="0">
              <a:solidFill>
                <a:schemeClr val="bg1"/>
              </a:solidFill>
            </a:endParaRPr>
          </a:p>
          <a:p>
            <a:pPr marL="342900" indent="-342900">
              <a:buFont typeface="Arial" panose="020B0604020202020204" pitchFamily="34" charset="0"/>
              <a:buChar char="•"/>
            </a:pPr>
            <a:endParaRPr lang="en-US" dirty="0">
              <a:solidFill>
                <a:schemeClr val="bg1"/>
              </a:solidFill>
            </a:endParaRPr>
          </a:p>
        </p:txBody>
      </p:sp>
      <p:pic>
        <p:nvPicPr>
          <p:cNvPr id="3" name="Picture 2"/>
          <p:cNvPicPr>
            <a:picLocks noChangeAspect="1"/>
          </p:cNvPicPr>
          <p:nvPr/>
        </p:nvPicPr>
        <p:blipFill>
          <a:blip r:embed="rId3"/>
          <a:stretch>
            <a:fillRect/>
          </a:stretch>
        </p:blipFill>
        <p:spPr>
          <a:xfrm>
            <a:off x="2737657" y="1935081"/>
            <a:ext cx="6334908" cy="4208025"/>
          </a:xfrm>
          <a:prstGeom prst="rect">
            <a:avLst/>
          </a:prstGeom>
        </p:spPr>
      </p:pic>
    </p:spTree>
    <p:extLst>
      <p:ext uri="{BB962C8B-B14F-4D97-AF65-F5344CB8AC3E}">
        <p14:creationId xmlns:p14="http://schemas.microsoft.com/office/powerpoint/2010/main" val="22673202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92" y="94313"/>
            <a:ext cx="8835309" cy="400050"/>
          </a:xfrm>
        </p:spPr>
        <p:txBody>
          <a:bodyPr>
            <a:noAutofit/>
          </a:bodyPr>
          <a:lstStyle/>
          <a:p>
            <a:pPr algn="ctr"/>
            <a:r>
              <a:rPr lang="en-US" sz="4000" dirty="0"/>
              <a:t>Series and Parallel Current Sources</a:t>
            </a:r>
          </a:p>
        </p:txBody>
      </p:sp>
      <p:sp>
        <p:nvSpPr>
          <p:cNvPr id="8" name="Rectangle 7"/>
          <p:cNvSpPr/>
          <p:nvPr/>
        </p:nvSpPr>
        <p:spPr>
          <a:xfrm>
            <a:off x="585926" y="852624"/>
            <a:ext cx="11265763" cy="3693319"/>
          </a:xfrm>
          <a:prstGeom prst="rect">
            <a:avLst/>
          </a:prstGeom>
          <a:solidFill>
            <a:schemeClr val="tx1">
              <a:lumMod val="95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marL="342900" indent="-34290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Series Current Sources </a:t>
            </a:r>
            <a:r>
              <a:rPr lang="en-US" dirty="0">
                <a:solidFill>
                  <a:schemeClr val="bg1"/>
                </a:solidFill>
                <a:latin typeface="Cambria Math" panose="02040503050406030204" pitchFamily="18" charset="0"/>
                <a:ea typeface="Cambria Math" panose="02040503050406030204" pitchFamily="18" charset="0"/>
                <a:sym typeface="Wingdings" panose="05000000000000000000" pitchFamily="2" charset="2"/>
              </a:rPr>
              <a:t> </a:t>
            </a:r>
            <a:r>
              <a:rPr lang="en-US" dirty="0">
                <a:solidFill>
                  <a:schemeClr val="bg1"/>
                </a:solidFill>
                <a:latin typeface="Cambria Math" panose="02040503050406030204" pitchFamily="18" charset="0"/>
                <a:ea typeface="Cambria Math" panose="02040503050406030204" pitchFamily="18" charset="0"/>
              </a:rPr>
              <a:t>Beware! </a:t>
            </a:r>
          </a:p>
          <a:p>
            <a:endParaRPr lang="en-US" dirty="0">
              <a:solidFill>
                <a:schemeClr val="bg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Current limited by current of smallest source, as is the case with solar panels.</a:t>
            </a:r>
          </a:p>
          <a:p>
            <a:pPr marL="342900" indent="-34290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Solar panels are usually strings of series connected solar cells for higher voltage.</a:t>
            </a:r>
          </a:p>
          <a:p>
            <a:pPr marL="342900" indent="-34290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A shadows cast on single solar cell limits current flow in all cells in series. </a:t>
            </a:r>
          </a:p>
          <a:p>
            <a:pPr marL="342900" indent="-34290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Solar panels mounted so that they are partially shaded much of the day perform miserably compared to proper mounted solar panels.</a:t>
            </a:r>
          </a:p>
          <a:p>
            <a:pPr marL="342900" indent="-34290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Parallel Current Sources </a:t>
            </a:r>
            <a:r>
              <a:rPr lang="en-US" dirty="0">
                <a:solidFill>
                  <a:schemeClr val="bg1"/>
                </a:solidFill>
                <a:latin typeface="Cambria Math" panose="02040503050406030204" pitchFamily="18" charset="0"/>
                <a:ea typeface="Cambria Math" panose="02040503050406030204" pitchFamily="18" charset="0"/>
                <a:sym typeface="Wingdings" panose="05000000000000000000" pitchFamily="2" charset="2"/>
              </a:rPr>
              <a:t></a:t>
            </a:r>
            <a:r>
              <a:rPr lang="en-US" dirty="0">
                <a:solidFill>
                  <a:schemeClr val="bg1"/>
                </a:solidFill>
                <a:latin typeface="Cambria Math" panose="02040503050406030204" pitchFamily="18" charset="0"/>
                <a:ea typeface="Cambria Math" panose="02040503050406030204" pitchFamily="18" charset="0"/>
              </a:rPr>
              <a:t> Good idea.</a:t>
            </a:r>
          </a:p>
          <a:p>
            <a:endParaRPr lang="en-US" dirty="0">
              <a:solidFill>
                <a:schemeClr val="bg1"/>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29282570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0983" y="96067"/>
            <a:ext cx="5951913" cy="400050"/>
          </a:xfrm>
        </p:spPr>
        <p:txBody>
          <a:bodyPr>
            <a:noAutofit/>
          </a:bodyPr>
          <a:lstStyle/>
          <a:p>
            <a:pPr algn="ctr"/>
            <a:r>
              <a:rPr lang="en-US" sz="4000" dirty="0"/>
              <a:t>Parallel Current Sources</a:t>
            </a:r>
          </a:p>
        </p:txBody>
      </p:sp>
      <p:sp>
        <p:nvSpPr>
          <p:cNvPr id="5" name="Rectangle 4"/>
          <p:cNvSpPr/>
          <p:nvPr/>
        </p:nvSpPr>
        <p:spPr>
          <a:xfrm>
            <a:off x="514905" y="852623"/>
            <a:ext cx="11283517" cy="5909310"/>
          </a:xfrm>
          <a:prstGeom prst="rect">
            <a:avLst/>
          </a:prstGeom>
          <a:solidFill>
            <a:schemeClr val="tx1">
              <a:lumMod val="95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marL="342900" indent="-34290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Parallel Current Sources </a:t>
            </a:r>
            <a:r>
              <a:rPr lang="en-US" sz="1600" dirty="0">
                <a:solidFill>
                  <a:schemeClr val="bg1"/>
                </a:solidFill>
                <a:latin typeface="Cambria Math" panose="02040503050406030204" pitchFamily="18" charset="0"/>
                <a:ea typeface="Cambria Math" panose="02040503050406030204" pitchFamily="18" charset="0"/>
                <a:sym typeface="Wingdings" panose="05000000000000000000" pitchFamily="2" charset="2"/>
              </a:rPr>
              <a:t></a:t>
            </a:r>
            <a:r>
              <a:rPr lang="en-US" dirty="0">
                <a:solidFill>
                  <a:schemeClr val="bg1"/>
                </a:solidFill>
                <a:latin typeface="Cambria Math" panose="02040503050406030204" pitchFamily="18" charset="0"/>
                <a:ea typeface="Cambria Math" panose="02040503050406030204" pitchFamily="18" charset="0"/>
              </a:rPr>
              <a:t> Good idea.</a:t>
            </a:r>
          </a:p>
          <a:p>
            <a:pPr marL="342900" indent="-34290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In the above circuit, what is the current through R1, i.e. i</a:t>
            </a:r>
            <a:r>
              <a:rPr lang="en-US" baseline="-25000" dirty="0">
                <a:solidFill>
                  <a:schemeClr val="bg1"/>
                </a:solidFill>
                <a:latin typeface="Cambria Math" panose="02040503050406030204" pitchFamily="18" charset="0"/>
                <a:ea typeface="Cambria Math" panose="02040503050406030204" pitchFamily="18" charset="0"/>
              </a:rPr>
              <a:t>R1</a:t>
            </a:r>
            <a:r>
              <a:rPr lang="en-US" dirty="0">
                <a:solidFill>
                  <a:schemeClr val="bg1"/>
                </a:solidFill>
                <a:latin typeface="Cambria Math" panose="02040503050406030204" pitchFamily="18" charset="0"/>
                <a:ea typeface="Cambria Math" panose="02040503050406030204" pitchFamily="18" charset="0"/>
              </a:rPr>
              <a:t>?</a:t>
            </a:r>
          </a:p>
          <a:p>
            <a:pPr marL="342900" indent="-34290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r>
              <a:rPr lang="en-US" dirty="0">
                <a:solidFill>
                  <a:schemeClr val="bg1"/>
                </a:solidFill>
                <a:latin typeface="Cambria Math" panose="02040503050406030204" pitchFamily="18" charset="0"/>
                <a:ea typeface="Cambria Math" panose="02040503050406030204" pitchFamily="18" charset="0"/>
              </a:rPr>
              <a:t>i</a:t>
            </a:r>
            <a:r>
              <a:rPr lang="en-US" baseline="-25000" dirty="0">
                <a:solidFill>
                  <a:schemeClr val="bg1"/>
                </a:solidFill>
                <a:latin typeface="Cambria Math" panose="02040503050406030204" pitchFamily="18" charset="0"/>
                <a:ea typeface="Cambria Math" panose="02040503050406030204" pitchFamily="18" charset="0"/>
              </a:rPr>
              <a:t>R1</a:t>
            </a:r>
            <a:r>
              <a:rPr lang="en-US" dirty="0">
                <a:solidFill>
                  <a:schemeClr val="bg1"/>
                </a:solidFill>
                <a:latin typeface="Cambria Math" panose="02040503050406030204" pitchFamily="18" charset="0"/>
                <a:ea typeface="Cambria Math" panose="02040503050406030204" pitchFamily="18" charset="0"/>
              </a:rPr>
              <a:t>= 0.6 A + 0.4 A + 0.3 A + 0.7 A + 0.2 A = 2.20 A.</a:t>
            </a:r>
          </a:p>
          <a:p>
            <a:pPr marL="342900" indent="-34290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In the above circuit, what is the voltage across R1, i.e. v</a:t>
            </a:r>
            <a:r>
              <a:rPr lang="en-US" baseline="-25000" dirty="0">
                <a:solidFill>
                  <a:schemeClr val="bg1"/>
                </a:solidFill>
                <a:latin typeface="Cambria Math" panose="02040503050406030204" pitchFamily="18" charset="0"/>
                <a:ea typeface="Cambria Math" panose="02040503050406030204" pitchFamily="18" charset="0"/>
              </a:rPr>
              <a:t>R1</a:t>
            </a:r>
            <a:r>
              <a:rPr lang="en-US" dirty="0">
                <a:solidFill>
                  <a:schemeClr val="bg1"/>
                </a:solidFill>
                <a:latin typeface="Cambria Math" panose="02040503050406030204" pitchFamily="18" charset="0"/>
                <a:ea typeface="Cambria Math" panose="02040503050406030204" pitchFamily="18" charset="0"/>
              </a:rPr>
              <a:t>?</a:t>
            </a:r>
          </a:p>
          <a:p>
            <a:pPr marL="342900" indent="-34290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r>
              <a:rPr lang="en-US" dirty="0">
                <a:solidFill>
                  <a:schemeClr val="bg1"/>
                </a:solidFill>
                <a:latin typeface="Cambria Math" panose="02040503050406030204" pitchFamily="18" charset="0"/>
                <a:ea typeface="Cambria Math" panose="02040503050406030204" pitchFamily="18" charset="0"/>
              </a:rPr>
              <a:t>v</a:t>
            </a:r>
            <a:r>
              <a:rPr lang="en-US" baseline="-25000" dirty="0">
                <a:solidFill>
                  <a:schemeClr val="bg1"/>
                </a:solidFill>
                <a:latin typeface="Cambria Math" panose="02040503050406030204" pitchFamily="18" charset="0"/>
                <a:ea typeface="Cambria Math" panose="02040503050406030204" pitchFamily="18" charset="0"/>
              </a:rPr>
              <a:t>R1</a:t>
            </a:r>
            <a:r>
              <a:rPr lang="en-US" dirty="0">
                <a:solidFill>
                  <a:schemeClr val="bg1"/>
                </a:solidFill>
                <a:latin typeface="Cambria Math" panose="02040503050406030204" pitchFamily="18" charset="0"/>
                <a:ea typeface="Cambria Math" panose="02040503050406030204" pitchFamily="18" charset="0"/>
              </a:rPr>
              <a:t>= (2.20 A)(10 </a:t>
            </a:r>
            <a:r>
              <a:rPr lang="el-GR" dirty="0">
                <a:solidFill>
                  <a:schemeClr val="bg1"/>
                </a:solidFill>
                <a:latin typeface="Cambria Math" panose="02040503050406030204" pitchFamily="18" charset="0"/>
                <a:ea typeface="Cambria Math" panose="02040503050406030204" pitchFamily="18" charset="0"/>
              </a:rPr>
              <a:t>Ω</a:t>
            </a:r>
            <a:r>
              <a:rPr lang="en-US" dirty="0">
                <a:solidFill>
                  <a:schemeClr val="bg1"/>
                </a:solidFill>
                <a:latin typeface="Cambria Math" panose="02040503050406030204" pitchFamily="18" charset="0"/>
                <a:ea typeface="Cambria Math" panose="02040503050406030204" pitchFamily="18" charset="0"/>
              </a:rPr>
              <a:t>) = 22.0 V.</a:t>
            </a:r>
          </a:p>
          <a:p>
            <a:pPr marL="342900" indent="-34290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In the above circuit, what is the power dissipated (absorbed) by R1, i.e. p</a:t>
            </a:r>
            <a:r>
              <a:rPr lang="en-US" baseline="-25000" dirty="0">
                <a:solidFill>
                  <a:schemeClr val="bg1"/>
                </a:solidFill>
                <a:latin typeface="Cambria Math" panose="02040503050406030204" pitchFamily="18" charset="0"/>
                <a:ea typeface="Cambria Math" panose="02040503050406030204" pitchFamily="18" charset="0"/>
              </a:rPr>
              <a:t>R1</a:t>
            </a:r>
            <a:r>
              <a:rPr lang="en-US" dirty="0">
                <a:solidFill>
                  <a:schemeClr val="bg1"/>
                </a:solidFill>
                <a:latin typeface="Cambria Math" panose="02040503050406030204" pitchFamily="18" charset="0"/>
                <a:ea typeface="Cambria Math" panose="02040503050406030204" pitchFamily="18" charset="0"/>
              </a:rPr>
              <a:t>?</a:t>
            </a:r>
          </a:p>
          <a:p>
            <a:pPr marL="342900" indent="-34290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p</a:t>
            </a:r>
            <a:r>
              <a:rPr lang="en-US" baseline="-25000" dirty="0">
                <a:solidFill>
                  <a:schemeClr val="bg1"/>
                </a:solidFill>
                <a:latin typeface="Cambria Math" panose="02040503050406030204" pitchFamily="18" charset="0"/>
                <a:ea typeface="Cambria Math" panose="02040503050406030204" pitchFamily="18" charset="0"/>
              </a:rPr>
              <a:t>R1</a:t>
            </a:r>
            <a:r>
              <a:rPr lang="en-US" dirty="0">
                <a:solidFill>
                  <a:schemeClr val="bg1"/>
                </a:solidFill>
                <a:latin typeface="Cambria Math" panose="02040503050406030204" pitchFamily="18" charset="0"/>
                <a:ea typeface="Cambria Math" panose="02040503050406030204" pitchFamily="18" charset="0"/>
              </a:rPr>
              <a:t>= (2.20 A)(22.0 V) = 48.4 W. Need a large power resistor to dissipate that power.</a:t>
            </a:r>
          </a:p>
        </p:txBody>
      </p:sp>
      <p:pic>
        <p:nvPicPr>
          <p:cNvPr id="6" name="Picture 5"/>
          <p:cNvPicPr>
            <a:picLocks noChangeAspect="1"/>
          </p:cNvPicPr>
          <p:nvPr/>
        </p:nvPicPr>
        <p:blipFill>
          <a:blip r:embed="rId3"/>
          <a:stretch>
            <a:fillRect/>
          </a:stretch>
        </p:blipFill>
        <p:spPr>
          <a:xfrm>
            <a:off x="1731818" y="1278148"/>
            <a:ext cx="6760325" cy="2175530"/>
          </a:xfrm>
          <a:prstGeom prst="rect">
            <a:avLst/>
          </a:prstGeom>
        </p:spPr>
      </p:pic>
    </p:spTree>
    <p:extLst>
      <p:ext uri="{BB962C8B-B14F-4D97-AF65-F5344CB8AC3E}">
        <p14:creationId xmlns:p14="http://schemas.microsoft.com/office/powerpoint/2010/main" val="4066784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2" end="12"/>
                                            </p:txEl>
                                          </p:spTgt>
                                        </p:tgtEl>
                                        <p:attrNameLst>
                                          <p:attrName>style.visibility</p:attrName>
                                        </p:attrNameLst>
                                      </p:cBhvr>
                                      <p:to>
                                        <p:strVal val="visible"/>
                                      </p:to>
                                    </p:set>
                                    <p:anim calcmode="lin" valueType="num">
                                      <p:cBhvr additive="base">
                                        <p:cTn id="7"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4" end="14"/>
                                            </p:txEl>
                                          </p:spTgt>
                                        </p:tgtEl>
                                        <p:attrNameLst>
                                          <p:attrName>style.visibility</p:attrName>
                                        </p:attrNameLst>
                                      </p:cBhvr>
                                      <p:to>
                                        <p:strVal val="visible"/>
                                      </p:to>
                                    </p:set>
                                    <p:anim calcmode="lin" valueType="num">
                                      <p:cBhvr additive="base">
                                        <p:cTn id="13" dur="500" fill="hold"/>
                                        <p:tgtEl>
                                          <p:spTgt spid="5">
                                            <p:txEl>
                                              <p:pRg st="14" end="1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16" end="16"/>
                                            </p:txEl>
                                          </p:spTgt>
                                        </p:tgtEl>
                                        <p:attrNameLst>
                                          <p:attrName>style.visibility</p:attrName>
                                        </p:attrNameLst>
                                      </p:cBhvr>
                                      <p:to>
                                        <p:strVal val="visible"/>
                                      </p:to>
                                    </p:set>
                                    <p:anim calcmode="lin" valueType="num">
                                      <p:cBhvr additive="base">
                                        <p:cTn id="19" dur="500" fill="hold"/>
                                        <p:tgtEl>
                                          <p:spTgt spid="5">
                                            <p:txEl>
                                              <p:pRg st="16" end="1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18" end="18"/>
                                            </p:txEl>
                                          </p:spTgt>
                                        </p:tgtEl>
                                        <p:attrNameLst>
                                          <p:attrName>style.visibility</p:attrName>
                                        </p:attrNameLst>
                                      </p:cBhvr>
                                      <p:to>
                                        <p:strVal val="visible"/>
                                      </p:to>
                                    </p:set>
                                    <p:anim calcmode="lin" valueType="num">
                                      <p:cBhvr additive="base">
                                        <p:cTn id="25" dur="500" fill="hold"/>
                                        <p:tgtEl>
                                          <p:spTgt spid="5">
                                            <p:txEl>
                                              <p:pRg st="18" end="1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18" end="18"/>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20" end="20"/>
                                            </p:txEl>
                                          </p:spTgt>
                                        </p:tgtEl>
                                        <p:attrNameLst>
                                          <p:attrName>style.visibility</p:attrName>
                                        </p:attrNameLst>
                                      </p:cBhvr>
                                      <p:to>
                                        <p:strVal val="visible"/>
                                      </p:to>
                                    </p:set>
                                    <p:anim calcmode="lin" valueType="num">
                                      <p:cBhvr additive="base">
                                        <p:cTn id="31" dur="500" fill="hold"/>
                                        <p:tgtEl>
                                          <p:spTgt spid="5">
                                            <p:txEl>
                                              <p:pRg st="20" end="2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20" end="2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45477" y="2888812"/>
            <a:ext cx="6242858" cy="830997"/>
          </a:xfrm>
          <a:prstGeom prst="rect">
            <a:avLst/>
          </a:prstGeom>
          <a:noFill/>
        </p:spPr>
        <p:txBody>
          <a:bodyPr wrap="square" rtlCol="0">
            <a:spAutoFit/>
          </a:bodyPr>
          <a:lstStyle/>
          <a:p>
            <a:pPr algn="ctr"/>
            <a:r>
              <a:rPr lang="en-US" sz="4800" dirty="0">
                <a:gradFill>
                  <a:gsLst>
                    <a:gs pos="14000">
                      <a:schemeClr val="accent5"/>
                    </a:gs>
                    <a:gs pos="64000">
                      <a:schemeClr val="tx2"/>
                    </a:gs>
                    <a:gs pos="100000">
                      <a:schemeClr val="tx2"/>
                    </a:gs>
                  </a:gsLst>
                  <a:lin ang="16200000" scaled="1"/>
                </a:gradFill>
                <a:latin typeface="+mj-lt"/>
              </a:rPr>
              <a:t>The End</a:t>
            </a:r>
          </a:p>
        </p:txBody>
      </p:sp>
    </p:spTree>
    <p:extLst>
      <p:ext uri="{BB962C8B-B14F-4D97-AF65-F5344CB8AC3E}">
        <p14:creationId xmlns:p14="http://schemas.microsoft.com/office/powerpoint/2010/main" val="201094960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20786" y="3013503"/>
            <a:ext cx="6084916" cy="830997"/>
          </a:xfrm>
          <a:prstGeom prst="rect">
            <a:avLst/>
          </a:prstGeom>
          <a:noFill/>
        </p:spPr>
        <p:txBody>
          <a:bodyPr wrap="square" rtlCol="0">
            <a:spAutoFit/>
          </a:bodyPr>
          <a:lstStyle/>
          <a:p>
            <a:pPr algn="ctr"/>
            <a:r>
              <a:rPr lang="en-US" sz="4800" dirty="0">
                <a:gradFill>
                  <a:gsLst>
                    <a:gs pos="14000">
                      <a:srgbClr val="FF9929"/>
                    </a:gs>
                    <a:gs pos="64000">
                      <a:srgbClr val="FFFF99"/>
                    </a:gs>
                    <a:gs pos="100000">
                      <a:srgbClr val="FFFF99"/>
                    </a:gs>
                  </a:gsLst>
                  <a:lin ang="16200000" scaled="1"/>
                </a:gradFill>
                <a:latin typeface="Calibri"/>
              </a:rPr>
              <a:t>Extra</a:t>
            </a:r>
          </a:p>
        </p:txBody>
      </p:sp>
    </p:spTree>
    <p:extLst>
      <p:ext uri="{BB962C8B-B14F-4D97-AF65-F5344CB8AC3E}">
        <p14:creationId xmlns:p14="http://schemas.microsoft.com/office/powerpoint/2010/main" val="40074586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6837" y="55156"/>
            <a:ext cx="7523018" cy="533400"/>
          </a:xfrm>
        </p:spPr>
        <p:txBody>
          <a:bodyPr>
            <a:noAutofit/>
          </a:bodyPr>
          <a:lstStyle/>
          <a:p>
            <a:pPr algn="ctr"/>
            <a:r>
              <a:rPr lang="en-US" sz="4400" dirty="0">
                <a:latin typeface="Cambria Math" panose="02040503050406030204" pitchFamily="18" charset="0"/>
                <a:ea typeface="Cambria Math" panose="02040503050406030204" pitchFamily="18" charset="0"/>
              </a:rPr>
              <a:t>Ohm’s Law Circuit Example</a:t>
            </a:r>
          </a:p>
        </p:txBody>
      </p:sp>
      <p:sp>
        <p:nvSpPr>
          <p:cNvPr id="3" name="TextBox 2"/>
          <p:cNvSpPr txBox="1"/>
          <p:nvPr/>
        </p:nvSpPr>
        <p:spPr>
          <a:xfrm>
            <a:off x="1393794" y="3614591"/>
            <a:ext cx="9428086" cy="3046988"/>
          </a:xfrm>
          <a:prstGeom prst="rect">
            <a:avLst/>
          </a:prstGeom>
          <a:solidFill>
            <a:schemeClr val="tx1">
              <a:lumMod val="95000"/>
            </a:schemeClr>
          </a:solidFill>
          <a:ln w="38100" cmpd="thickThin">
            <a:solidFill>
              <a:schemeClr val="accent1"/>
            </a:solidFill>
          </a:ln>
        </p:spPr>
        <p:txBody>
          <a:bodyPr wrap="square" rtlCol="0">
            <a:spAutoFit/>
          </a:bodyPr>
          <a:lstStyle/>
          <a:p>
            <a:pPr marL="285750" indent="-285750">
              <a:buFont typeface="Arial" panose="020B0604020202020204" pitchFamily="34" charset="0"/>
              <a:buChar char="•"/>
            </a:pPr>
            <a:r>
              <a:rPr lang="en-US" sz="1600" dirty="0">
                <a:solidFill>
                  <a:schemeClr val="bg1"/>
                </a:solidFill>
                <a:latin typeface="Cambria Math" panose="02040503050406030204" pitchFamily="18" charset="0"/>
                <a:ea typeface="Cambria Math" panose="02040503050406030204" pitchFamily="18" charset="0"/>
              </a:rPr>
              <a:t>Resistor R1 has a voltage of 9 V across it, while resistors R2 and R3 each have 10 V across them. What is the current flowing through resistors R1, R2 and R3?</a:t>
            </a:r>
          </a:p>
          <a:p>
            <a:endParaRPr lang="en-US" sz="1600" dirty="0">
              <a:solidFill>
                <a:schemeClr val="bg1"/>
              </a:solidFill>
              <a:latin typeface="Cambria Math" panose="02040503050406030204" pitchFamily="18" charset="0"/>
              <a:ea typeface="Cambria Math" panose="02040503050406030204" pitchFamily="18" charset="0"/>
            </a:endParaRPr>
          </a:p>
          <a:p>
            <a:pPr lvl="0" algn="ctr"/>
            <a:r>
              <a:rPr lang="en-US" sz="1600" dirty="0">
                <a:solidFill>
                  <a:schemeClr val="bg1"/>
                </a:solidFill>
                <a:latin typeface="Cambria Math" panose="02040503050406030204" pitchFamily="18" charset="0"/>
                <a:ea typeface="Cambria Math" panose="02040503050406030204" pitchFamily="18" charset="0"/>
              </a:rPr>
              <a:t>i</a:t>
            </a:r>
            <a:r>
              <a:rPr lang="en-US" sz="1600" baseline="-25000" dirty="0">
                <a:solidFill>
                  <a:schemeClr val="bg1"/>
                </a:solidFill>
                <a:latin typeface="Cambria Math" panose="02040503050406030204" pitchFamily="18" charset="0"/>
                <a:ea typeface="Cambria Math" panose="02040503050406030204" pitchFamily="18" charset="0"/>
              </a:rPr>
              <a:t>R1 </a:t>
            </a:r>
            <a:r>
              <a:rPr lang="en-US" sz="1600" dirty="0">
                <a:solidFill>
                  <a:schemeClr val="bg1"/>
                </a:solidFill>
                <a:latin typeface="Cambria Math" panose="02040503050406030204" pitchFamily="18" charset="0"/>
                <a:ea typeface="Cambria Math" panose="02040503050406030204" pitchFamily="18" charset="0"/>
              </a:rPr>
              <a:t>= (9 V)/(600 </a:t>
            </a:r>
            <a:r>
              <a:rPr lang="el-GR" sz="1600" dirty="0">
                <a:solidFill>
                  <a:schemeClr val="bg1"/>
                </a:solidFill>
                <a:latin typeface="Cambria Math" panose="02040503050406030204" pitchFamily="18" charset="0"/>
                <a:ea typeface="Cambria Math" panose="02040503050406030204" pitchFamily="18" charset="0"/>
              </a:rPr>
              <a:t>Ω</a:t>
            </a:r>
            <a:r>
              <a:rPr lang="en-US" sz="1600" dirty="0">
                <a:solidFill>
                  <a:schemeClr val="bg1"/>
                </a:solidFill>
                <a:latin typeface="Cambria Math" panose="02040503050406030204" pitchFamily="18" charset="0"/>
                <a:ea typeface="Cambria Math" panose="02040503050406030204" pitchFamily="18" charset="0"/>
              </a:rPr>
              <a:t>) = 15 mA. i</a:t>
            </a:r>
            <a:r>
              <a:rPr lang="en-US" sz="1600" baseline="-25000" dirty="0">
                <a:solidFill>
                  <a:schemeClr val="bg1"/>
                </a:solidFill>
                <a:latin typeface="Cambria Math" panose="02040503050406030204" pitchFamily="18" charset="0"/>
                <a:ea typeface="Cambria Math" panose="02040503050406030204" pitchFamily="18" charset="0"/>
              </a:rPr>
              <a:t>R2 </a:t>
            </a:r>
            <a:r>
              <a:rPr lang="en-US" sz="1600" dirty="0">
                <a:solidFill>
                  <a:schemeClr val="bg1"/>
                </a:solidFill>
                <a:latin typeface="Cambria Math" panose="02040503050406030204" pitchFamily="18" charset="0"/>
                <a:ea typeface="Cambria Math" panose="02040503050406030204" pitchFamily="18" charset="0"/>
              </a:rPr>
              <a:t>= (10 V)/(4 k</a:t>
            </a:r>
            <a:r>
              <a:rPr lang="el-GR" sz="1600" dirty="0">
                <a:solidFill>
                  <a:schemeClr val="bg1"/>
                </a:solidFill>
                <a:latin typeface="Cambria Math" panose="02040503050406030204" pitchFamily="18" charset="0"/>
                <a:ea typeface="Cambria Math" panose="02040503050406030204" pitchFamily="18" charset="0"/>
              </a:rPr>
              <a:t>Ω</a:t>
            </a:r>
            <a:r>
              <a:rPr lang="en-US" sz="1600" dirty="0">
                <a:solidFill>
                  <a:schemeClr val="bg1"/>
                </a:solidFill>
                <a:latin typeface="Cambria Math" panose="02040503050406030204" pitchFamily="18" charset="0"/>
                <a:ea typeface="Cambria Math" panose="02040503050406030204" pitchFamily="18" charset="0"/>
              </a:rPr>
              <a:t>) = 2.5 mA. i</a:t>
            </a:r>
            <a:r>
              <a:rPr lang="en-US" sz="1600" baseline="-25000" dirty="0">
                <a:solidFill>
                  <a:schemeClr val="bg1"/>
                </a:solidFill>
                <a:latin typeface="Cambria Math" panose="02040503050406030204" pitchFamily="18" charset="0"/>
                <a:ea typeface="Cambria Math" panose="02040503050406030204" pitchFamily="18" charset="0"/>
              </a:rPr>
              <a:t>R3 </a:t>
            </a:r>
            <a:r>
              <a:rPr lang="en-US" sz="1600" dirty="0">
                <a:solidFill>
                  <a:schemeClr val="bg1"/>
                </a:solidFill>
                <a:latin typeface="Cambria Math" panose="02040503050406030204" pitchFamily="18" charset="0"/>
                <a:ea typeface="Cambria Math" panose="02040503050406030204" pitchFamily="18" charset="0"/>
              </a:rPr>
              <a:t>= (10 V)/(800 </a:t>
            </a:r>
            <a:r>
              <a:rPr lang="el-GR" sz="1600" dirty="0">
                <a:solidFill>
                  <a:schemeClr val="bg1"/>
                </a:solidFill>
                <a:latin typeface="Cambria Math" panose="02040503050406030204" pitchFamily="18" charset="0"/>
                <a:ea typeface="Cambria Math" panose="02040503050406030204" pitchFamily="18" charset="0"/>
              </a:rPr>
              <a:t>Ω</a:t>
            </a:r>
            <a:r>
              <a:rPr lang="en-US" sz="1600" dirty="0">
                <a:solidFill>
                  <a:schemeClr val="bg1"/>
                </a:solidFill>
                <a:latin typeface="Cambria Math" panose="02040503050406030204" pitchFamily="18" charset="0"/>
                <a:ea typeface="Cambria Math" panose="02040503050406030204" pitchFamily="18" charset="0"/>
              </a:rPr>
              <a:t>) = 12.5 mA.</a:t>
            </a:r>
          </a:p>
          <a:p>
            <a:endParaRPr lang="en-US" sz="1600"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1600" dirty="0">
                <a:solidFill>
                  <a:schemeClr val="bg1"/>
                </a:solidFill>
                <a:latin typeface="Cambria Math" panose="02040503050406030204" pitchFamily="18" charset="0"/>
                <a:ea typeface="Cambria Math" panose="02040503050406030204" pitchFamily="18" charset="0"/>
              </a:rPr>
              <a:t>What is the current being supplied by voltage source v</a:t>
            </a:r>
            <a:r>
              <a:rPr lang="en-US" sz="1600" baseline="-25000" dirty="0">
                <a:solidFill>
                  <a:schemeClr val="bg1"/>
                </a:solidFill>
                <a:latin typeface="Cambria Math" panose="02040503050406030204" pitchFamily="18" charset="0"/>
                <a:ea typeface="Cambria Math" panose="02040503050406030204" pitchFamily="18" charset="0"/>
              </a:rPr>
              <a:t>in</a:t>
            </a:r>
            <a:r>
              <a:rPr lang="en-US" sz="1600" dirty="0">
                <a:solidFill>
                  <a:schemeClr val="bg1"/>
                </a:solidFill>
                <a:latin typeface="Cambria Math" panose="02040503050406030204" pitchFamily="18" charset="0"/>
                <a:ea typeface="Cambria Math" panose="02040503050406030204" pitchFamily="18" charset="0"/>
              </a:rPr>
              <a:t>?</a:t>
            </a:r>
          </a:p>
          <a:p>
            <a:endParaRPr lang="en-US" sz="1600" dirty="0">
              <a:solidFill>
                <a:schemeClr val="bg1"/>
              </a:solidFill>
              <a:latin typeface="Cambria Math" panose="02040503050406030204" pitchFamily="18" charset="0"/>
              <a:ea typeface="Cambria Math" panose="02040503050406030204" pitchFamily="18" charset="0"/>
            </a:endParaRPr>
          </a:p>
          <a:p>
            <a:pPr lvl="0"/>
            <a:r>
              <a:rPr lang="en-US" sz="1600" dirty="0">
                <a:solidFill>
                  <a:schemeClr val="bg1"/>
                </a:solidFill>
                <a:latin typeface="Cambria Math" panose="02040503050406030204" pitchFamily="18" charset="0"/>
                <a:ea typeface="Cambria Math" panose="02040503050406030204" pitchFamily="18" charset="0"/>
              </a:rPr>
              <a:t>Source v</a:t>
            </a:r>
            <a:r>
              <a:rPr lang="en-US" sz="1600" baseline="-25000" dirty="0">
                <a:solidFill>
                  <a:schemeClr val="bg1"/>
                </a:solidFill>
                <a:latin typeface="Cambria Math" panose="02040503050406030204" pitchFamily="18" charset="0"/>
                <a:ea typeface="Cambria Math" panose="02040503050406030204" pitchFamily="18" charset="0"/>
              </a:rPr>
              <a:t>in</a:t>
            </a:r>
            <a:r>
              <a:rPr lang="en-US" sz="1600" dirty="0">
                <a:solidFill>
                  <a:schemeClr val="bg1"/>
                </a:solidFill>
                <a:latin typeface="Cambria Math" panose="02040503050406030204" pitchFamily="18" charset="0"/>
                <a:ea typeface="Cambria Math" panose="02040503050406030204" pitchFamily="18" charset="0"/>
              </a:rPr>
              <a:t> is supplying 15 mA. Also, i</a:t>
            </a:r>
            <a:r>
              <a:rPr lang="en-US" sz="1600" baseline="-25000" dirty="0">
                <a:solidFill>
                  <a:schemeClr val="bg1"/>
                </a:solidFill>
                <a:latin typeface="Cambria Math" panose="02040503050406030204" pitchFamily="18" charset="0"/>
                <a:ea typeface="Cambria Math" panose="02040503050406030204" pitchFamily="18" charset="0"/>
              </a:rPr>
              <a:t>R2 </a:t>
            </a:r>
            <a:r>
              <a:rPr lang="en-US" sz="1600">
                <a:solidFill>
                  <a:schemeClr val="bg1"/>
                </a:solidFill>
                <a:latin typeface="Cambria Math" panose="02040503050406030204" pitchFamily="18" charset="0"/>
                <a:ea typeface="Cambria Math" panose="02040503050406030204" pitchFamily="18" charset="0"/>
              </a:rPr>
              <a:t>+ i</a:t>
            </a:r>
            <a:r>
              <a:rPr lang="en-US" sz="1600" baseline="-25000">
                <a:solidFill>
                  <a:schemeClr val="bg1"/>
                </a:solidFill>
                <a:latin typeface="Cambria Math" panose="02040503050406030204" pitchFamily="18" charset="0"/>
                <a:ea typeface="Cambria Math" panose="02040503050406030204" pitchFamily="18" charset="0"/>
              </a:rPr>
              <a:t>R3 </a:t>
            </a:r>
            <a:r>
              <a:rPr lang="en-US" sz="1600" dirty="0">
                <a:solidFill>
                  <a:schemeClr val="bg1"/>
                </a:solidFill>
                <a:latin typeface="Cambria Math" panose="02040503050406030204" pitchFamily="18" charset="0"/>
                <a:ea typeface="Cambria Math" panose="02040503050406030204" pitchFamily="18" charset="0"/>
              </a:rPr>
              <a:t>= 2.5 mA + 12.5 mA = 15 mA.</a:t>
            </a:r>
          </a:p>
          <a:p>
            <a:pPr lvl="0"/>
            <a:endParaRPr lang="en-US" sz="1600"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1600" dirty="0">
                <a:solidFill>
                  <a:schemeClr val="bg1"/>
                </a:solidFill>
                <a:latin typeface="Cambria Math" panose="02040503050406030204" pitchFamily="18" charset="0"/>
                <a:ea typeface="Cambria Math" panose="02040503050406030204" pitchFamily="18" charset="0"/>
              </a:rPr>
              <a:t>What is the source voltage v</a:t>
            </a:r>
            <a:r>
              <a:rPr lang="en-US" sz="1600" baseline="-25000" dirty="0">
                <a:solidFill>
                  <a:schemeClr val="bg1"/>
                </a:solidFill>
                <a:latin typeface="Cambria Math" panose="02040503050406030204" pitchFamily="18" charset="0"/>
                <a:ea typeface="Cambria Math" panose="02040503050406030204" pitchFamily="18" charset="0"/>
              </a:rPr>
              <a:t>in</a:t>
            </a:r>
            <a:r>
              <a:rPr lang="en-US" sz="1600" dirty="0">
                <a:solidFill>
                  <a:schemeClr val="bg1"/>
                </a:solidFill>
                <a:latin typeface="Cambria Math" panose="02040503050406030204" pitchFamily="18" charset="0"/>
                <a:ea typeface="Cambria Math" panose="02040503050406030204" pitchFamily="18" charset="0"/>
              </a:rPr>
              <a:t>?</a:t>
            </a:r>
          </a:p>
          <a:p>
            <a:pPr marL="285750" indent="-285750">
              <a:buFont typeface="Arial" panose="020B0604020202020204" pitchFamily="34" charset="0"/>
              <a:buChar char="•"/>
            </a:pPr>
            <a:endParaRPr lang="en-US" sz="1600" dirty="0">
              <a:solidFill>
                <a:schemeClr val="bg1"/>
              </a:solidFill>
              <a:latin typeface="Cambria Math" panose="02040503050406030204" pitchFamily="18" charset="0"/>
              <a:ea typeface="Cambria Math" panose="02040503050406030204" pitchFamily="18" charset="0"/>
            </a:endParaRPr>
          </a:p>
          <a:p>
            <a:pPr lvl="0"/>
            <a:r>
              <a:rPr lang="en-US" sz="1600" dirty="0">
                <a:solidFill>
                  <a:schemeClr val="bg1"/>
                </a:solidFill>
                <a:latin typeface="Cambria Math" panose="02040503050406030204" pitchFamily="18" charset="0"/>
                <a:ea typeface="Cambria Math" panose="02040503050406030204" pitchFamily="18" charset="0"/>
              </a:rPr>
              <a:t>v</a:t>
            </a:r>
            <a:r>
              <a:rPr lang="en-US" sz="1600" baseline="-25000" dirty="0">
                <a:solidFill>
                  <a:schemeClr val="bg1"/>
                </a:solidFill>
                <a:latin typeface="Cambria Math" panose="02040503050406030204" pitchFamily="18" charset="0"/>
                <a:ea typeface="Cambria Math" panose="02040503050406030204" pitchFamily="18" charset="0"/>
              </a:rPr>
              <a:t>in </a:t>
            </a:r>
            <a:r>
              <a:rPr lang="en-US" sz="1600" dirty="0">
                <a:solidFill>
                  <a:schemeClr val="bg1"/>
                </a:solidFill>
                <a:latin typeface="Cambria Math" panose="02040503050406030204" pitchFamily="18" charset="0"/>
                <a:ea typeface="Cambria Math" panose="02040503050406030204" pitchFamily="18" charset="0"/>
              </a:rPr>
              <a:t>= 9 V + 10 V = 19 V.   v</a:t>
            </a:r>
            <a:r>
              <a:rPr lang="en-US" sz="1600" baseline="-25000" dirty="0">
                <a:solidFill>
                  <a:schemeClr val="bg1"/>
                </a:solidFill>
                <a:latin typeface="Cambria Math" panose="02040503050406030204" pitchFamily="18" charset="0"/>
                <a:ea typeface="Cambria Math" panose="02040503050406030204" pitchFamily="18" charset="0"/>
              </a:rPr>
              <a:t>in </a:t>
            </a:r>
            <a:r>
              <a:rPr lang="en-US" sz="1600" dirty="0">
                <a:solidFill>
                  <a:schemeClr val="bg1"/>
                </a:solidFill>
                <a:latin typeface="Cambria Math" panose="02040503050406030204" pitchFamily="18" charset="0"/>
                <a:ea typeface="Cambria Math" panose="02040503050406030204" pitchFamily="18" charset="0"/>
              </a:rPr>
              <a:t>= 19 V.</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8862" y="864435"/>
            <a:ext cx="2355519" cy="22983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1651" y="864436"/>
            <a:ext cx="4551942" cy="2232097"/>
          </a:xfrm>
          <a:prstGeom prst="rect">
            <a:avLst/>
          </a:prstGeom>
        </p:spPr>
      </p:pic>
    </p:spTree>
    <p:extLst>
      <p:ext uri="{BB962C8B-B14F-4D97-AF65-F5344CB8AC3E}">
        <p14:creationId xmlns:p14="http://schemas.microsoft.com/office/powerpoint/2010/main" val="3372020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 calcmode="lin" valueType="num">
                                      <p:cBhvr additive="base">
                                        <p:cTn id="2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 calcmode="lin" valueType="num">
                                      <p:cBhvr additive="base">
                                        <p:cTn id="3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2209800" y="628332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39" name="Rectangle 3"/>
          <p:cNvSpPr>
            <a:spLocks noChangeArrowheads="1"/>
          </p:cNvSpPr>
          <p:nvPr/>
        </p:nvSpPr>
        <p:spPr bwMode="auto">
          <a:xfrm>
            <a:off x="4648200" y="628332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TextBox 7"/>
          <p:cNvSpPr txBox="1"/>
          <p:nvPr/>
        </p:nvSpPr>
        <p:spPr>
          <a:xfrm>
            <a:off x="1995481" y="657450"/>
            <a:ext cx="8312728" cy="1754326"/>
          </a:xfrm>
          <a:prstGeom prst="rect">
            <a:avLst/>
          </a:prstGeom>
          <a:solidFill>
            <a:schemeClr val="tx1">
              <a:lumMod val="95000"/>
            </a:schemeClr>
          </a:solidFill>
          <a:ln w="38100" cmpd="thickThin">
            <a:solidFill>
              <a:schemeClr val="accent1"/>
            </a:solidFill>
          </a:ln>
        </p:spPr>
        <p:txBody>
          <a:bodyPr wrap="square" rtlCol="0">
            <a:spAutoFit/>
          </a:bodyPr>
          <a:lstStyle/>
          <a:p>
            <a:pPr marL="342900" indent="-34290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Constant slope of the v versus i for a linear resistor, which means that the resistance does not change with applied voltage.</a:t>
            </a:r>
          </a:p>
          <a:p>
            <a:pPr marL="342900" indent="-34290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Standard resistors are linear elements.</a:t>
            </a:r>
          </a:p>
          <a:p>
            <a:endParaRPr lang="en-US" dirty="0">
              <a:solidFill>
                <a:schemeClr val="bg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Slope of graph below equal to R = v/i.</a:t>
            </a:r>
          </a:p>
        </p:txBody>
      </p:sp>
      <p:sp>
        <p:nvSpPr>
          <p:cNvPr id="9" name="Title 1"/>
          <p:cNvSpPr>
            <a:spLocks noGrp="1"/>
          </p:cNvSpPr>
          <p:nvPr>
            <p:ph type="title"/>
          </p:nvPr>
        </p:nvSpPr>
        <p:spPr>
          <a:xfrm>
            <a:off x="3383280" y="0"/>
            <a:ext cx="6553200" cy="533400"/>
          </a:xfrm>
        </p:spPr>
        <p:txBody>
          <a:bodyPr>
            <a:noAutofit/>
          </a:bodyPr>
          <a:lstStyle/>
          <a:p>
            <a:pPr algn="ctr"/>
            <a:r>
              <a:rPr lang="en-US" sz="4000" dirty="0"/>
              <a:t>Ohm’s Law Graphically</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8436" y="2520938"/>
            <a:ext cx="5135348" cy="4328749"/>
          </a:xfrm>
          <a:prstGeom prst="rect">
            <a:avLst/>
          </a:prstGeom>
        </p:spPr>
      </p:pic>
    </p:spTree>
    <p:extLst>
      <p:ext uri="{BB962C8B-B14F-4D97-AF65-F5344CB8AC3E}">
        <p14:creationId xmlns:p14="http://schemas.microsoft.com/office/powerpoint/2010/main" val="2469548242"/>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1564" y="75145"/>
            <a:ext cx="5299364" cy="533400"/>
          </a:xfrm>
        </p:spPr>
        <p:txBody>
          <a:bodyPr>
            <a:noAutofit/>
          </a:bodyPr>
          <a:lstStyle/>
          <a:p>
            <a:pPr algn="ctr"/>
            <a:r>
              <a:rPr lang="en-US" sz="4400" dirty="0">
                <a:latin typeface="Cambria Math" panose="02040503050406030204" pitchFamily="18" charset="0"/>
                <a:ea typeface="Cambria Math" panose="02040503050406030204" pitchFamily="18" charset="0"/>
              </a:rPr>
              <a:t>KCL Example 1</a:t>
            </a:r>
          </a:p>
        </p:txBody>
      </p:sp>
      <p:sp>
        <p:nvSpPr>
          <p:cNvPr id="7" name="TextBox 6"/>
          <p:cNvSpPr txBox="1"/>
          <p:nvPr/>
        </p:nvSpPr>
        <p:spPr>
          <a:xfrm>
            <a:off x="319597" y="904340"/>
            <a:ext cx="11381172" cy="4555093"/>
          </a:xfrm>
          <a:prstGeom prst="rect">
            <a:avLst/>
          </a:prstGeom>
          <a:solidFill>
            <a:schemeClr val="tx1">
              <a:lumMod val="95000"/>
            </a:schemeClr>
          </a:solidFill>
          <a:ln w="38100" cmpd="thickThin">
            <a:solidFill>
              <a:schemeClr val="accent1"/>
            </a:solidFill>
          </a:ln>
        </p:spPr>
        <p:txBody>
          <a:bodyPr wrap="square" rtlCol="0">
            <a:spAutoFit/>
          </a:bodyPr>
          <a:lstStyle/>
          <a:p>
            <a:pPr marL="342900" indent="-342900">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rPr>
              <a:t>What is the total current provided by v</a:t>
            </a:r>
            <a:r>
              <a:rPr lang="en-US" baseline="-25000" dirty="0">
                <a:solidFill>
                  <a:srgbClr val="000000"/>
                </a:solidFill>
                <a:latin typeface="Cambria Math" panose="02040503050406030204" pitchFamily="18" charset="0"/>
                <a:ea typeface="Cambria Math" panose="02040503050406030204" pitchFamily="18" charset="0"/>
              </a:rPr>
              <a:t>in</a:t>
            </a:r>
            <a:r>
              <a:rPr lang="en-US" dirty="0">
                <a:solidFill>
                  <a:srgbClr val="000000"/>
                </a:solidFill>
                <a:latin typeface="Cambria Math" panose="02040503050406030204" pitchFamily="18" charset="0"/>
                <a:ea typeface="Cambria Math" panose="02040503050406030204" pitchFamily="18" charset="0"/>
              </a:rPr>
              <a:t>, i.e. </a:t>
            </a:r>
            <a:r>
              <a:rPr lang="en-US" dirty="0" err="1">
                <a:solidFill>
                  <a:srgbClr val="000000"/>
                </a:solidFill>
                <a:latin typeface="Cambria Math" panose="02040503050406030204" pitchFamily="18" charset="0"/>
                <a:ea typeface="Cambria Math" panose="02040503050406030204" pitchFamily="18" charset="0"/>
              </a:rPr>
              <a:t>i</a:t>
            </a:r>
            <a:r>
              <a:rPr lang="en-US" baseline="-25000" dirty="0" err="1">
                <a:solidFill>
                  <a:srgbClr val="000000"/>
                </a:solidFill>
                <a:latin typeface="Cambria Math" panose="02040503050406030204" pitchFamily="18" charset="0"/>
                <a:ea typeface="Cambria Math" panose="02040503050406030204" pitchFamily="18" charset="0"/>
              </a:rPr>
              <a:t>in</a:t>
            </a:r>
            <a:r>
              <a:rPr lang="en-US" dirty="0">
                <a:solidFill>
                  <a:srgbClr val="000000"/>
                </a:solidFill>
                <a:latin typeface="Cambria Math" panose="02040503050406030204" pitchFamily="18" charset="0"/>
                <a:ea typeface="Cambria Math" panose="02040503050406030204" pitchFamily="18" charset="0"/>
              </a:rPr>
              <a:t>, for the circuit below given R1 = R2 = 1 k</a:t>
            </a:r>
            <a:r>
              <a:rPr lang="el-GR" dirty="0">
                <a:solidFill>
                  <a:srgbClr val="000000"/>
                </a:solidFill>
                <a:latin typeface="Cambria Math" panose="02040503050406030204" pitchFamily="18" charset="0"/>
                <a:ea typeface="Cambria Math" panose="02040503050406030204" pitchFamily="18" charset="0"/>
              </a:rPr>
              <a:t>Ω</a:t>
            </a:r>
            <a:r>
              <a:rPr lang="en-US" dirty="0">
                <a:solidFill>
                  <a:srgbClr val="000000"/>
                </a:solidFill>
                <a:latin typeface="Cambria Math" panose="02040503050406030204" pitchFamily="18" charset="0"/>
                <a:ea typeface="Cambria Math" panose="02040503050406030204" pitchFamily="18" charset="0"/>
              </a:rPr>
              <a:t>?</a:t>
            </a:r>
          </a:p>
          <a:p>
            <a:endParaRPr lang="en-US" dirty="0">
              <a:solidFill>
                <a:srgbClr val="000000"/>
              </a:solidFill>
              <a:latin typeface="Cambria Math" panose="02040503050406030204" pitchFamily="18" charset="0"/>
              <a:ea typeface="Cambria Math" panose="02040503050406030204" pitchFamily="18" charset="0"/>
            </a:endParaRPr>
          </a:p>
          <a:p>
            <a:endParaRPr lang="en-US" dirty="0">
              <a:solidFill>
                <a:srgbClr val="000000"/>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rPr>
              <a:t>KCL says sum of the currents entering a node equals the</a:t>
            </a:r>
          </a:p>
          <a:p>
            <a:r>
              <a:rPr lang="en-US" dirty="0">
                <a:solidFill>
                  <a:srgbClr val="000000"/>
                </a:solidFill>
                <a:latin typeface="Cambria Math" panose="02040503050406030204" pitchFamily="18" charset="0"/>
                <a:ea typeface="Cambria Math" panose="02040503050406030204" pitchFamily="18" charset="0"/>
              </a:rPr>
              <a:t>sum of current leaving the node.</a:t>
            </a:r>
          </a:p>
          <a:p>
            <a:endParaRPr lang="en-US" dirty="0">
              <a:solidFill>
                <a:srgbClr val="000000"/>
              </a:solidFill>
              <a:latin typeface="Cambria Math" panose="02040503050406030204" pitchFamily="18" charset="0"/>
              <a:ea typeface="Cambria Math" panose="02040503050406030204" pitchFamily="18" charset="0"/>
            </a:endParaRPr>
          </a:p>
          <a:p>
            <a:r>
              <a:rPr lang="en-US" dirty="0">
                <a:solidFill>
                  <a:srgbClr val="000000"/>
                </a:solidFill>
                <a:latin typeface="Cambria Math" panose="02040503050406030204" pitchFamily="18" charset="0"/>
                <a:ea typeface="Cambria Math" panose="02040503050406030204" pitchFamily="18" charset="0"/>
              </a:rPr>
              <a:t>KCL: </a:t>
            </a:r>
            <a:r>
              <a:rPr lang="en-US" dirty="0" err="1">
                <a:solidFill>
                  <a:srgbClr val="000000"/>
                </a:solidFill>
                <a:latin typeface="Cambria Math" panose="02040503050406030204" pitchFamily="18" charset="0"/>
                <a:ea typeface="Cambria Math" panose="02040503050406030204" pitchFamily="18" charset="0"/>
              </a:rPr>
              <a:t>i</a:t>
            </a:r>
            <a:r>
              <a:rPr lang="en-US" baseline="-25000" dirty="0" err="1">
                <a:solidFill>
                  <a:srgbClr val="000000"/>
                </a:solidFill>
                <a:latin typeface="Cambria Math" panose="02040503050406030204" pitchFamily="18" charset="0"/>
                <a:ea typeface="Cambria Math" panose="02040503050406030204" pitchFamily="18" charset="0"/>
              </a:rPr>
              <a:t>in</a:t>
            </a:r>
            <a:r>
              <a:rPr lang="en-US" dirty="0">
                <a:solidFill>
                  <a:srgbClr val="000000"/>
                </a:solidFill>
                <a:latin typeface="Cambria Math" panose="02040503050406030204" pitchFamily="18" charset="0"/>
                <a:ea typeface="Cambria Math" panose="02040503050406030204" pitchFamily="18" charset="0"/>
              </a:rPr>
              <a:t> = i</a:t>
            </a:r>
            <a:r>
              <a:rPr lang="en-US" baseline="-25000" dirty="0">
                <a:solidFill>
                  <a:srgbClr val="000000"/>
                </a:solidFill>
                <a:latin typeface="Cambria Math" panose="02040503050406030204" pitchFamily="18" charset="0"/>
                <a:ea typeface="Cambria Math" panose="02040503050406030204" pitchFamily="18" charset="0"/>
              </a:rPr>
              <a:t>R1 </a:t>
            </a:r>
            <a:r>
              <a:rPr lang="en-US" dirty="0">
                <a:solidFill>
                  <a:srgbClr val="000000"/>
                </a:solidFill>
                <a:latin typeface="Cambria Math" panose="02040503050406030204" pitchFamily="18" charset="0"/>
                <a:ea typeface="Cambria Math" panose="02040503050406030204" pitchFamily="18" charset="0"/>
              </a:rPr>
              <a:t>+ i</a:t>
            </a:r>
            <a:r>
              <a:rPr lang="en-US" baseline="-25000" dirty="0">
                <a:solidFill>
                  <a:srgbClr val="000000"/>
                </a:solidFill>
                <a:latin typeface="Cambria Math" panose="02040503050406030204" pitchFamily="18" charset="0"/>
                <a:ea typeface="Cambria Math" panose="02040503050406030204" pitchFamily="18" charset="0"/>
              </a:rPr>
              <a:t>R2</a:t>
            </a:r>
            <a:r>
              <a:rPr lang="en-US" dirty="0">
                <a:solidFill>
                  <a:srgbClr val="000000"/>
                </a:solidFill>
                <a:latin typeface="Cambria Math" panose="02040503050406030204" pitchFamily="18" charset="0"/>
                <a:ea typeface="Cambria Math" panose="02040503050406030204" pitchFamily="18" charset="0"/>
              </a:rPr>
              <a:t>. </a:t>
            </a:r>
          </a:p>
          <a:p>
            <a:endParaRPr lang="en-US" dirty="0">
              <a:solidFill>
                <a:srgbClr val="000000"/>
              </a:solidFill>
              <a:latin typeface="Cambria Math" panose="02040503050406030204" pitchFamily="18" charset="0"/>
              <a:ea typeface="Cambria Math" panose="02040503050406030204" pitchFamily="18" charset="0"/>
            </a:endParaRPr>
          </a:p>
          <a:p>
            <a:r>
              <a:rPr lang="en-US" dirty="0">
                <a:solidFill>
                  <a:srgbClr val="000000"/>
                </a:solidFill>
                <a:latin typeface="Cambria Math" panose="02040503050406030204" pitchFamily="18" charset="0"/>
                <a:ea typeface="Cambria Math" panose="02040503050406030204" pitchFamily="18" charset="0"/>
              </a:rPr>
              <a:t>Ohm’s Law:</a:t>
            </a:r>
          </a:p>
          <a:p>
            <a:endParaRPr lang="en-US" dirty="0">
              <a:solidFill>
                <a:srgbClr val="000000"/>
              </a:solidFill>
              <a:latin typeface="Cambria Math" panose="02040503050406030204" pitchFamily="18" charset="0"/>
              <a:ea typeface="Cambria Math" panose="02040503050406030204" pitchFamily="18" charset="0"/>
            </a:endParaRPr>
          </a:p>
          <a:p>
            <a:r>
              <a:rPr lang="en-US" dirty="0">
                <a:solidFill>
                  <a:srgbClr val="000000"/>
                </a:solidFill>
                <a:latin typeface="Cambria Math" panose="02040503050406030204" pitchFamily="18" charset="0"/>
                <a:ea typeface="Cambria Math" panose="02040503050406030204" pitchFamily="18" charset="0"/>
              </a:rPr>
              <a:t>i</a:t>
            </a:r>
            <a:r>
              <a:rPr lang="en-US" baseline="-25000" dirty="0">
                <a:solidFill>
                  <a:srgbClr val="000000"/>
                </a:solidFill>
                <a:latin typeface="Cambria Math" panose="02040503050406030204" pitchFamily="18" charset="0"/>
                <a:ea typeface="Cambria Math" panose="02040503050406030204" pitchFamily="18" charset="0"/>
              </a:rPr>
              <a:t>R1</a:t>
            </a:r>
            <a:r>
              <a:rPr lang="en-US" dirty="0">
                <a:solidFill>
                  <a:srgbClr val="000000"/>
                </a:solidFill>
                <a:latin typeface="Cambria Math" panose="02040503050406030204" pitchFamily="18" charset="0"/>
                <a:ea typeface="Cambria Math" panose="02040503050406030204" pitchFamily="18" charset="0"/>
              </a:rPr>
              <a:t>= v</a:t>
            </a:r>
            <a:r>
              <a:rPr lang="en-US" baseline="-25000" dirty="0">
                <a:solidFill>
                  <a:srgbClr val="000000"/>
                </a:solidFill>
                <a:latin typeface="Cambria Math" panose="02040503050406030204" pitchFamily="18" charset="0"/>
                <a:ea typeface="Cambria Math" panose="02040503050406030204" pitchFamily="18" charset="0"/>
              </a:rPr>
              <a:t>in </a:t>
            </a:r>
            <a:r>
              <a:rPr lang="en-US" dirty="0">
                <a:solidFill>
                  <a:srgbClr val="000000"/>
                </a:solidFill>
                <a:latin typeface="Cambria Math" panose="02040503050406030204" pitchFamily="18" charset="0"/>
                <a:ea typeface="Cambria Math" panose="02040503050406030204" pitchFamily="18" charset="0"/>
              </a:rPr>
              <a:t>/R1 = (1V)/(1 k</a:t>
            </a:r>
            <a:r>
              <a:rPr lang="el-GR" dirty="0">
                <a:solidFill>
                  <a:srgbClr val="000000"/>
                </a:solidFill>
                <a:latin typeface="Cambria Math" panose="02040503050406030204" pitchFamily="18" charset="0"/>
                <a:ea typeface="Cambria Math" panose="02040503050406030204" pitchFamily="18" charset="0"/>
              </a:rPr>
              <a:t>Ω</a:t>
            </a:r>
            <a:r>
              <a:rPr lang="en-US" dirty="0">
                <a:solidFill>
                  <a:srgbClr val="000000"/>
                </a:solidFill>
                <a:latin typeface="Cambria Math" panose="02040503050406030204" pitchFamily="18" charset="0"/>
                <a:ea typeface="Cambria Math" panose="02040503050406030204" pitchFamily="18" charset="0"/>
              </a:rPr>
              <a:t>) = 1 mA.</a:t>
            </a:r>
          </a:p>
          <a:p>
            <a:endParaRPr lang="en-US" dirty="0">
              <a:solidFill>
                <a:srgbClr val="000000"/>
              </a:solidFill>
              <a:latin typeface="Cambria Math" panose="02040503050406030204" pitchFamily="18" charset="0"/>
              <a:ea typeface="Cambria Math" panose="02040503050406030204" pitchFamily="18" charset="0"/>
            </a:endParaRPr>
          </a:p>
          <a:p>
            <a:r>
              <a:rPr lang="en-US" dirty="0">
                <a:solidFill>
                  <a:srgbClr val="000000"/>
                </a:solidFill>
                <a:latin typeface="Cambria Math" panose="02040503050406030204" pitchFamily="18" charset="0"/>
                <a:ea typeface="Cambria Math" panose="02040503050406030204" pitchFamily="18" charset="0"/>
              </a:rPr>
              <a:t>I</a:t>
            </a:r>
            <a:r>
              <a:rPr lang="en-US" baseline="-25000" dirty="0">
                <a:solidFill>
                  <a:srgbClr val="000000"/>
                </a:solidFill>
                <a:latin typeface="Cambria Math" panose="02040503050406030204" pitchFamily="18" charset="0"/>
                <a:ea typeface="Cambria Math" panose="02040503050406030204" pitchFamily="18" charset="0"/>
              </a:rPr>
              <a:t>R2</a:t>
            </a:r>
            <a:r>
              <a:rPr lang="en-US" dirty="0">
                <a:solidFill>
                  <a:srgbClr val="000000"/>
                </a:solidFill>
                <a:latin typeface="Cambria Math" panose="02040503050406030204" pitchFamily="18" charset="0"/>
                <a:ea typeface="Cambria Math" panose="02040503050406030204" pitchFamily="18" charset="0"/>
              </a:rPr>
              <a:t>= v</a:t>
            </a:r>
            <a:r>
              <a:rPr lang="en-US" baseline="-25000" dirty="0">
                <a:solidFill>
                  <a:srgbClr val="000000"/>
                </a:solidFill>
                <a:latin typeface="Cambria Math" panose="02040503050406030204" pitchFamily="18" charset="0"/>
                <a:ea typeface="Cambria Math" panose="02040503050406030204" pitchFamily="18" charset="0"/>
              </a:rPr>
              <a:t>in </a:t>
            </a:r>
            <a:r>
              <a:rPr lang="en-US" dirty="0">
                <a:solidFill>
                  <a:srgbClr val="000000"/>
                </a:solidFill>
                <a:latin typeface="Cambria Math" panose="02040503050406030204" pitchFamily="18" charset="0"/>
                <a:ea typeface="Cambria Math" panose="02040503050406030204" pitchFamily="18" charset="0"/>
              </a:rPr>
              <a:t>/R2 = (1V)/(1 k</a:t>
            </a:r>
            <a:r>
              <a:rPr lang="el-GR" dirty="0">
                <a:solidFill>
                  <a:srgbClr val="000000"/>
                </a:solidFill>
                <a:latin typeface="Cambria Math" panose="02040503050406030204" pitchFamily="18" charset="0"/>
                <a:ea typeface="Cambria Math" panose="02040503050406030204" pitchFamily="18" charset="0"/>
              </a:rPr>
              <a:t>Ω</a:t>
            </a:r>
            <a:r>
              <a:rPr lang="en-US" dirty="0">
                <a:solidFill>
                  <a:srgbClr val="000000"/>
                </a:solidFill>
                <a:latin typeface="Cambria Math" panose="02040503050406030204" pitchFamily="18" charset="0"/>
                <a:ea typeface="Cambria Math" panose="02040503050406030204" pitchFamily="18" charset="0"/>
              </a:rPr>
              <a:t>) = 1 mA.</a:t>
            </a:r>
          </a:p>
          <a:p>
            <a:endParaRPr lang="en-US" dirty="0">
              <a:solidFill>
                <a:srgbClr val="000000"/>
              </a:solidFill>
              <a:latin typeface="Cambria Math" panose="02040503050406030204" pitchFamily="18" charset="0"/>
              <a:ea typeface="Cambria Math" panose="02040503050406030204" pitchFamily="18" charset="0"/>
            </a:endParaRPr>
          </a:p>
          <a:p>
            <a:r>
              <a:rPr lang="en-US" dirty="0" err="1">
                <a:solidFill>
                  <a:srgbClr val="000000"/>
                </a:solidFill>
                <a:latin typeface="Cambria Math" panose="02040503050406030204" pitchFamily="18" charset="0"/>
                <a:ea typeface="Cambria Math" panose="02040503050406030204" pitchFamily="18" charset="0"/>
              </a:rPr>
              <a:t>i</a:t>
            </a:r>
            <a:r>
              <a:rPr lang="en-US" baseline="-25000" dirty="0" err="1">
                <a:solidFill>
                  <a:srgbClr val="000000"/>
                </a:solidFill>
                <a:latin typeface="Cambria Math" panose="02040503050406030204" pitchFamily="18" charset="0"/>
                <a:ea typeface="Cambria Math" panose="02040503050406030204" pitchFamily="18" charset="0"/>
              </a:rPr>
              <a:t>in</a:t>
            </a:r>
            <a:r>
              <a:rPr lang="en-US" dirty="0">
                <a:solidFill>
                  <a:srgbClr val="000000"/>
                </a:solidFill>
                <a:latin typeface="Cambria Math" panose="02040503050406030204" pitchFamily="18" charset="0"/>
                <a:ea typeface="Cambria Math" panose="02040503050406030204" pitchFamily="18" charset="0"/>
              </a:rPr>
              <a:t> = i</a:t>
            </a:r>
            <a:r>
              <a:rPr lang="en-US" baseline="-25000" dirty="0">
                <a:solidFill>
                  <a:srgbClr val="000000"/>
                </a:solidFill>
                <a:latin typeface="Cambria Math" panose="02040503050406030204" pitchFamily="18" charset="0"/>
                <a:ea typeface="Cambria Math" panose="02040503050406030204" pitchFamily="18" charset="0"/>
              </a:rPr>
              <a:t>R1 </a:t>
            </a:r>
            <a:r>
              <a:rPr lang="en-US" dirty="0">
                <a:solidFill>
                  <a:srgbClr val="000000"/>
                </a:solidFill>
                <a:latin typeface="Cambria Math" panose="02040503050406030204" pitchFamily="18" charset="0"/>
                <a:ea typeface="Cambria Math" panose="02040503050406030204" pitchFamily="18" charset="0"/>
              </a:rPr>
              <a:t>+ i</a:t>
            </a:r>
            <a:r>
              <a:rPr lang="en-US" baseline="-25000" dirty="0">
                <a:solidFill>
                  <a:srgbClr val="000000"/>
                </a:solidFill>
                <a:latin typeface="Cambria Math" panose="02040503050406030204" pitchFamily="18" charset="0"/>
                <a:ea typeface="Cambria Math" panose="02040503050406030204" pitchFamily="18" charset="0"/>
              </a:rPr>
              <a:t>R2 </a:t>
            </a:r>
            <a:r>
              <a:rPr lang="en-US" dirty="0">
                <a:solidFill>
                  <a:srgbClr val="000000"/>
                </a:solidFill>
                <a:latin typeface="Cambria Math" panose="02040503050406030204" pitchFamily="18" charset="0"/>
                <a:ea typeface="Cambria Math" panose="02040503050406030204" pitchFamily="18" charset="0"/>
              </a:rPr>
              <a:t>= 1 mA + 1 mA = 2 mA.   </a:t>
            </a:r>
            <a:r>
              <a:rPr lang="en-US" dirty="0" err="1">
                <a:solidFill>
                  <a:srgbClr val="000000"/>
                </a:solidFill>
                <a:latin typeface="Cambria Math" panose="02040503050406030204" pitchFamily="18" charset="0"/>
                <a:ea typeface="Cambria Math" panose="02040503050406030204" pitchFamily="18" charset="0"/>
              </a:rPr>
              <a:t>i</a:t>
            </a:r>
            <a:r>
              <a:rPr lang="en-US" baseline="-25000" dirty="0" err="1">
                <a:solidFill>
                  <a:srgbClr val="000000"/>
                </a:solidFill>
                <a:latin typeface="Cambria Math" panose="02040503050406030204" pitchFamily="18" charset="0"/>
                <a:ea typeface="Cambria Math" panose="02040503050406030204" pitchFamily="18" charset="0"/>
              </a:rPr>
              <a:t>in</a:t>
            </a:r>
            <a:r>
              <a:rPr lang="en-US" dirty="0">
                <a:solidFill>
                  <a:srgbClr val="000000"/>
                </a:solidFill>
                <a:latin typeface="Cambria Math" panose="02040503050406030204" pitchFamily="18" charset="0"/>
                <a:ea typeface="Cambria Math" panose="02040503050406030204" pitchFamily="18" charset="0"/>
              </a:rPr>
              <a:t> = 2 mA.</a:t>
            </a:r>
          </a:p>
          <a:p>
            <a:endParaRPr lang="en-US" sz="2000" dirty="0">
              <a:solidFill>
                <a:srgbClr val="000000"/>
              </a:solidFill>
              <a:latin typeface="Cambria Math" panose="02040503050406030204" pitchFamily="18" charset="0"/>
              <a:ea typeface="Cambria Math" panose="02040503050406030204" pitchFamily="18" charset="0"/>
            </a:endParaRPr>
          </a:p>
        </p:txBody>
      </p:sp>
      <p:grpSp>
        <p:nvGrpSpPr>
          <p:cNvPr id="10" name="Group 9"/>
          <p:cNvGrpSpPr/>
          <p:nvPr/>
        </p:nvGrpSpPr>
        <p:grpSpPr>
          <a:xfrm>
            <a:off x="6501246" y="1611681"/>
            <a:ext cx="4865122" cy="2489146"/>
            <a:chOff x="347635" y="2751151"/>
            <a:chExt cx="5139049" cy="2681649"/>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635" y="2751151"/>
              <a:ext cx="5139049" cy="2681649"/>
            </a:xfrm>
            <a:prstGeom prst="rect">
              <a:avLst/>
            </a:prstGeom>
          </p:spPr>
        </p:pic>
        <p:sp>
          <p:nvSpPr>
            <p:cNvPr id="12" name="TextBox 11"/>
            <p:cNvSpPr txBox="1"/>
            <p:nvPr/>
          </p:nvSpPr>
          <p:spPr>
            <a:xfrm>
              <a:off x="1467200" y="3016247"/>
              <a:ext cx="470132" cy="431053"/>
            </a:xfrm>
            <a:prstGeom prst="rect">
              <a:avLst/>
            </a:prstGeom>
            <a:noFill/>
          </p:spPr>
          <p:txBody>
            <a:bodyPr wrap="square" rtlCol="0">
              <a:spAutoFit/>
            </a:bodyPr>
            <a:lstStyle/>
            <a:p>
              <a:r>
                <a:rPr lang="en-US" sz="2000" dirty="0" err="1">
                  <a:solidFill>
                    <a:srgbClr val="000000"/>
                  </a:solidFill>
                  <a:latin typeface="Cambria Math" panose="02040503050406030204" pitchFamily="18" charset="0"/>
                  <a:ea typeface="Cambria Math" panose="02040503050406030204" pitchFamily="18" charset="0"/>
                </a:rPr>
                <a:t>i</a:t>
              </a:r>
              <a:r>
                <a:rPr lang="en-US" sz="2000" baseline="-25000" dirty="0" err="1">
                  <a:solidFill>
                    <a:srgbClr val="000000"/>
                  </a:solidFill>
                  <a:latin typeface="Cambria Math" panose="02040503050406030204" pitchFamily="18" charset="0"/>
                  <a:ea typeface="Cambria Math" panose="02040503050406030204" pitchFamily="18" charset="0"/>
                </a:rPr>
                <a:t>in</a:t>
              </a:r>
              <a:endParaRPr lang="en-US" sz="2000" dirty="0">
                <a:solidFill>
                  <a:srgbClr val="000000"/>
                </a:solidFill>
                <a:latin typeface="Cambria Math" panose="02040503050406030204" pitchFamily="18" charset="0"/>
                <a:ea typeface="Cambria Math" panose="02040503050406030204" pitchFamily="18" charset="0"/>
              </a:endParaRPr>
            </a:p>
          </p:txBody>
        </p:sp>
        <p:cxnSp>
          <p:nvCxnSpPr>
            <p:cNvPr id="13" name="Straight Arrow Connector 12"/>
            <p:cNvCxnSpPr/>
            <p:nvPr/>
          </p:nvCxnSpPr>
          <p:spPr>
            <a:xfrm>
              <a:off x="1410488" y="3051744"/>
              <a:ext cx="538556" cy="425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3069170" y="3042236"/>
              <a:ext cx="1" cy="44772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4840875" y="3032982"/>
              <a:ext cx="1" cy="44772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078228" y="3014690"/>
              <a:ext cx="549128" cy="431053"/>
            </a:xfrm>
            <a:prstGeom prst="rect">
              <a:avLst/>
            </a:prstGeom>
            <a:noFill/>
          </p:spPr>
          <p:txBody>
            <a:bodyPr wrap="square" rtlCol="0">
              <a:spAutoFit/>
            </a:bodyPr>
            <a:lstStyle/>
            <a:p>
              <a:r>
                <a:rPr lang="en-US" sz="2000" dirty="0">
                  <a:solidFill>
                    <a:srgbClr val="000000"/>
                  </a:solidFill>
                  <a:latin typeface="Cambria Math" panose="02040503050406030204" pitchFamily="18" charset="0"/>
                  <a:ea typeface="Cambria Math" panose="02040503050406030204" pitchFamily="18" charset="0"/>
                </a:rPr>
                <a:t>i</a:t>
              </a:r>
              <a:r>
                <a:rPr lang="en-US" sz="2000" baseline="-25000" dirty="0">
                  <a:solidFill>
                    <a:srgbClr val="000000"/>
                  </a:solidFill>
                  <a:latin typeface="Cambria Math" panose="02040503050406030204" pitchFamily="18" charset="0"/>
                  <a:ea typeface="Cambria Math" panose="02040503050406030204" pitchFamily="18" charset="0"/>
                </a:rPr>
                <a:t>R1</a:t>
              </a:r>
              <a:endParaRPr lang="en-US" sz="2000" dirty="0">
                <a:solidFill>
                  <a:srgbClr val="000000"/>
                </a:solidFill>
                <a:latin typeface="Cambria Math" panose="02040503050406030204" pitchFamily="18" charset="0"/>
                <a:ea typeface="Cambria Math" panose="02040503050406030204" pitchFamily="18" charset="0"/>
              </a:endParaRPr>
            </a:p>
          </p:txBody>
        </p:sp>
        <p:sp>
          <p:nvSpPr>
            <p:cNvPr id="17" name="TextBox 16"/>
            <p:cNvSpPr txBox="1"/>
            <p:nvPr/>
          </p:nvSpPr>
          <p:spPr>
            <a:xfrm>
              <a:off x="4834649" y="3014690"/>
              <a:ext cx="503703" cy="431053"/>
            </a:xfrm>
            <a:prstGeom prst="rect">
              <a:avLst/>
            </a:prstGeom>
            <a:noFill/>
          </p:spPr>
          <p:txBody>
            <a:bodyPr wrap="square" rtlCol="0">
              <a:spAutoFit/>
            </a:bodyPr>
            <a:lstStyle/>
            <a:p>
              <a:r>
                <a:rPr lang="en-US" sz="2000" dirty="0">
                  <a:solidFill>
                    <a:srgbClr val="000000"/>
                  </a:solidFill>
                  <a:latin typeface="Cambria Math" panose="02040503050406030204" pitchFamily="18" charset="0"/>
                  <a:ea typeface="Cambria Math" panose="02040503050406030204" pitchFamily="18" charset="0"/>
                </a:rPr>
                <a:t>i</a:t>
              </a:r>
              <a:r>
                <a:rPr lang="en-US" sz="2000" baseline="-25000" dirty="0">
                  <a:solidFill>
                    <a:srgbClr val="000000"/>
                  </a:solidFill>
                  <a:latin typeface="Cambria Math" panose="02040503050406030204" pitchFamily="18" charset="0"/>
                  <a:ea typeface="Cambria Math" panose="02040503050406030204" pitchFamily="18" charset="0"/>
                </a:rPr>
                <a:t>R2</a:t>
              </a:r>
              <a:endParaRPr lang="en-US" sz="2000" dirty="0">
                <a:solidFill>
                  <a:srgbClr val="000000"/>
                </a:solidFill>
                <a:latin typeface="Cambria Math" panose="02040503050406030204" pitchFamily="18" charset="0"/>
                <a:ea typeface="Cambria Math" panose="02040503050406030204" pitchFamily="18" charset="0"/>
              </a:endParaRPr>
            </a:p>
          </p:txBody>
        </p:sp>
      </p:grpSp>
    </p:spTree>
    <p:extLst>
      <p:ext uri="{BB962C8B-B14F-4D97-AF65-F5344CB8AC3E}">
        <p14:creationId xmlns:p14="http://schemas.microsoft.com/office/powerpoint/2010/main" val="4240561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anim calcmode="lin" valueType="num">
                                      <p:cBhvr additive="base">
                                        <p:cTn id="7"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anim calcmode="lin" valueType="num">
                                      <p:cBhvr additive="base">
                                        <p:cTn id="11"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8" end="8"/>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xEl>
                                              <p:pRg st="10" end="10"/>
                                            </p:txEl>
                                          </p:spTgt>
                                        </p:tgtEl>
                                        <p:attrNameLst>
                                          <p:attrName>style.visibility</p:attrName>
                                        </p:attrNameLst>
                                      </p:cBhvr>
                                      <p:to>
                                        <p:strVal val="visible"/>
                                      </p:to>
                                    </p:set>
                                    <p:anim calcmode="lin" valueType="num">
                                      <p:cBhvr additive="base">
                                        <p:cTn id="15"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10" end="10"/>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
                                            <p:txEl>
                                              <p:pRg st="12" end="12"/>
                                            </p:txEl>
                                          </p:spTgt>
                                        </p:tgtEl>
                                        <p:attrNameLst>
                                          <p:attrName>style.visibility</p:attrName>
                                        </p:attrNameLst>
                                      </p:cBhvr>
                                      <p:to>
                                        <p:strVal val="visible"/>
                                      </p:to>
                                    </p:set>
                                    <p:anim calcmode="lin" valueType="num">
                                      <p:cBhvr additive="base">
                                        <p:cTn id="19" dur="500" fill="hold"/>
                                        <p:tgtEl>
                                          <p:spTgt spid="7">
                                            <p:txEl>
                                              <p:pRg st="12" end="1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12" end="1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
                                            <p:txEl>
                                              <p:pRg st="14" end="14"/>
                                            </p:txEl>
                                          </p:spTgt>
                                        </p:tgtEl>
                                        <p:attrNameLst>
                                          <p:attrName>style.visibility</p:attrName>
                                        </p:attrNameLst>
                                      </p:cBhvr>
                                      <p:to>
                                        <p:strVal val="visible"/>
                                      </p:to>
                                    </p:set>
                                    <p:anim calcmode="lin" valueType="num">
                                      <p:cBhvr additive="base">
                                        <p:cTn id="23" dur="500" fill="hold"/>
                                        <p:tgtEl>
                                          <p:spTgt spid="7">
                                            <p:txEl>
                                              <p:pRg st="14" end="1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0943" y="8476"/>
            <a:ext cx="8582151" cy="400050"/>
          </a:xfrm>
        </p:spPr>
        <p:txBody>
          <a:bodyPr>
            <a:noAutofit/>
          </a:bodyPr>
          <a:lstStyle/>
          <a:p>
            <a:pPr algn="ctr"/>
            <a:r>
              <a:rPr lang="en-US" sz="4000" dirty="0"/>
              <a:t>Special Parallel Circuit </a:t>
            </a:r>
            <a:r>
              <a:rPr lang="en-US" sz="3200" dirty="0">
                <a:sym typeface="Wingdings" panose="05000000000000000000" pitchFamily="2" charset="2"/>
              </a:rPr>
              <a:t></a:t>
            </a:r>
            <a:r>
              <a:rPr lang="en-US" sz="4000" dirty="0"/>
              <a:t> Current Divider</a:t>
            </a:r>
          </a:p>
        </p:txBody>
      </p:sp>
      <mc:AlternateContent xmlns:mc="http://schemas.openxmlformats.org/markup-compatibility/2006" xmlns:a14="http://schemas.microsoft.com/office/drawing/2010/main">
        <mc:Choice Requires="a14">
          <p:sp>
            <p:nvSpPr>
              <p:cNvPr id="8" name="Rectangle 7"/>
              <p:cNvSpPr/>
              <p:nvPr/>
            </p:nvSpPr>
            <p:spPr>
              <a:xfrm>
                <a:off x="133165" y="665772"/>
                <a:ext cx="11931587" cy="5913029"/>
              </a:xfrm>
              <a:prstGeom prst="rect">
                <a:avLst/>
              </a:prstGeom>
              <a:solidFill>
                <a:schemeClr val="tx1">
                  <a:lumMod val="95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fontAlgn="base">
                  <a:spcBef>
                    <a:spcPct val="0"/>
                  </a:spcBef>
                  <a:spcAft>
                    <a:spcPct val="0"/>
                  </a:spcAft>
                </a:pPr>
                <a:r>
                  <a:rPr lang="en-US" dirty="0">
                    <a:solidFill>
                      <a:srgbClr val="000000"/>
                    </a:solidFill>
                    <a:latin typeface="Cambria Math" panose="02040503050406030204" pitchFamily="18" charset="0"/>
                    <a:ea typeface="Cambria Math" panose="02040503050406030204" pitchFamily="18" charset="0"/>
                  </a:rPr>
                  <a:t>For the adjacent parallel circuit:</a:t>
                </a:r>
              </a:p>
              <a:p>
                <a:pPr fontAlgn="base">
                  <a:spcBef>
                    <a:spcPct val="0"/>
                  </a:spcBef>
                  <a:spcAft>
                    <a:spcPct val="0"/>
                  </a:spcAft>
                </a:pPr>
                <a:endParaRPr lang="en-US" dirty="0">
                  <a:solidFill>
                    <a:srgbClr val="000000"/>
                  </a:solidFill>
                  <a:latin typeface="Cambria Math" panose="02040503050406030204" pitchFamily="18" charset="0"/>
                  <a:ea typeface="Cambria Math" panose="02040503050406030204" pitchFamily="18" charset="0"/>
                </a:endParaRPr>
              </a:p>
              <a:p>
                <a:pPr fontAlgn="base">
                  <a:spcBef>
                    <a:spcPct val="0"/>
                  </a:spcBef>
                  <a:spcAft>
                    <a:spcPct val="0"/>
                  </a:spcAft>
                </a:pPr>
                <a14:m>
                  <m:oMathPara xmlns:m="http://schemas.openxmlformats.org/officeDocument/2006/math">
                    <m:oMathParaPr>
                      <m:jc m:val="left"/>
                    </m:oMathParaPr>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rPr>
                        <m:t>Req</m:t>
                      </m:r>
                      <m:r>
                        <a:rPr lang="en-US" b="0" i="0" smtClean="0">
                          <a:solidFill>
                            <a:srgbClr val="000000"/>
                          </a:solidFill>
                          <a:latin typeface="Cambria Math" panose="02040503050406030204" pitchFamily="18" charset="0"/>
                          <a:ea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0" smtClean="0">
                              <a:solidFill>
                                <a:srgbClr val="000000"/>
                              </a:solidFill>
                              <a:latin typeface="Cambria Math" panose="02040503050406030204" pitchFamily="18" charset="0"/>
                              <a:ea typeface="Cambria Math" panose="02040503050406030204" pitchFamily="18" charset="0"/>
                            </a:rPr>
                            <m:t>1</m:t>
                          </m:r>
                        </m:num>
                        <m:den>
                          <m:d>
                            <m:dPr>
                              <m:ctrlPr>
                                <a:rPr lang="en-US" b="0" i="1" smtClean="0">
                                  <a:solidFill>
                                    <a:srgbClr val="000000"/>
                                  </a:solidFill>
                                  <a:latin typeface="Cambria Math" panose="02040503050406030204" pitchFamily="18" charset="0"/>
                                  <a:ea typeface="Cambria Math" panose="02040503050406030204" pitchFamily="18" charset="0"/>
                                </a:rPr>
                              </m:ctrlPr>
                            </m:dPr>
                            <m:e>
                              <m:f>
                                <m:fPr>
                                  <m:type m:val="lin"/>
                                  <m:ctrlPr>
                                    <a:rPr lang="en-US" b="0" i="1" smtClean="0">
                                      <a:solidFill>
                                        <a:srgbClr val="000000"/>
                                      </a:solidFill>
                                      <a:latin typeface="Cambria Math" panose="02040503050406030204" pitchFamily="18" charset="0"/>
                                      <a:ea typeface="Cambria Math" panose="02040503050406030204" pitchFamily="18" charset="0"/>
                                    </a:rPr>
                                  </m:ctrlPr>
                                </m:fPr>
                                <m:num>
                                  <m:r>
                                    <a:rPr lang="en-US" b="0" i="0" smtClean="0">
                                      <a:solidFill>
                                        <a:srgbClr val="000000"/>
                                      </a:solidFill>
                                      <a:latin typeface="Cambria Math" panose="02040503050406030204" pitchFamily="18" charset="0"/>
                                      <a:ea typeface="Cambria Math" panose="02040503050406030204" pitchFamily="18" charset="0"/>
                                    </a:rPr>
                                    <m:t>1</m:t>
                                  </m:r>
                                </m:num>
                                <m:den>
                                  <m:r>
                                    <m:rPr>
                                      <m:sty m:val="p"/>
                                    </m:rPr>
                                    <a:rPr lang="en-US" b="0" i="0" smtClean="0">
                                      <a:solidFill>
                                        <a:srgbClr val="000000"/>
                                      </a:solidFill>
                                      <a:latin typeface="Cambria Math" panose="02040503050406030204" pitchFamily="18" charset="0"/>
                                      <a:ea typeface="Cambria Math" panose="02040503050406030204" pitchFamily="18" charset="0"/>
                                    </a:rPr>
                                    <m:t>R</m:t>
                                  </m:r>
                                  <m:r>
                                    <a:rPr lang="en-US" b="0" i="0" smtClean="0">
                                      <a:solidFill>
                                        <a:srgbClr val="000000"/>
                                      </a:solidFill>
                                      <a:latin typeface="Cambria Math" panose="02040503050406030204" pitchFamily="18" charset="0"/>
                                      <a:ea typeface="Cambria Math" panose="02040503050406030204" pitchFamily="18" charset="0"/>
                                    </a:rPr>
                                    <m:t>1</m:t>
                                  </m:r>
                                </m:den>
                              </m:f>
                              <m:r>
                                <a:rPr lang="en-US" b="0" i="0" smtClean="0">
                                  <a:solidFill>
                                    <a:srgbClr val="000000"/>
                                  </a:solidFill>
                                  <a:latin typeface="Cambria Math" panose="02040503050406030204" pitchFamily="18" charset="0"/>
                                  <a:ea typeface="Cambria Math" panose="02040503050406030204" pitchFamily="18" charset="0"/>
                                </a:rPr>
                                <m:t>+</m:t>
                              </m:r>
                              <m:f>
                                <m:fPr>
                                  <m:type m:val="lin"/>
                                  <m:ctrlPr>
                                    <a:rPr lang="en-US" b="0" i="1" smtClean="0">
                                      <a:solidFill>
                                        <a:srgbClr val="000000"/>
                                      </a:solidFill>
                                      <a:latin typeface="Cambria Math" panose="02040503050406030204" pitchFamily="18" charset="0"/>
                                      <a:ea typeface="Cambria Math" panose="02040503050406030204" pitchFamily="18" charset="0"/>
                                    </a:rPr>
                                  </m:ctrlPr>
                                </m:fPr>
                                <m:num>
                                  <m:r>
                                    <a:rPr lang="en-US" b="0" i="0" smtClean="0">
                                      <a:solidFill>
                                        <a:srgbClr val="000000"/>
                                      </a:solidFill>
                                      <a:latin typeface="Cambria Math" panose="02040503050406030204" pitchFamily="18" charset="0"/>
                                      <a:ea typeface="Cambria Math" panose="02040503050406030204" pitchFamily="18" charset="0"/>
                                    </a:rPr>
                                    <m:t>1</m:t>
                                  </m:r>
                                </m:num>
                                <m:den>
                                  <m:r>
                                    <m:rPr>
                                      <m:sty m:val="p"/>
                                    </m:rPr>
                                    <a:rPr lang="en-US" b="0" i="0" smtClean="0">
                                      <a:solidFill>
                                        <a:srgbClr val="000000"/>
                                      </a:solidFill>
                                      <a:latin typeface="Cambria Math" panose="02040503050406030204" pitchFamily="18" charset="0"/>
                                      <a:ea typeface="Cambria Math" panose="02040503050406030204" pitchFamily="18" charset="0"/>
                                    </a:rPr>
                                    <m:t>R</m:t>
                                  </m:r>
                                  <m:r>
                                    <a:rPr lang="en-US" b="0" i="0" smtClean="0">
                                      <a:solidFill>
                                        <a:srgbClr val="000000"/>
                                      </a:solidFill>
                                      <a:latin typeface="Cambria Math" panose="02040503050406030204" pitchFamily="18" charset="0"/>
                                      <a:ea typeface="Cambria Math" panose="02040503050406030204" pitchFamily="18" charset="0"/>
                                    </a:rPr>
                                    <m:t>2</m:t>
                                  </m:r>
                                </m:den>
                              </m:f>
                            </m:e>
                          </m:d>
                        </m:den>
                      </m:f>
                      <m:r>
                        <a:rPr lang="en-US" b="0" i="0" smtClean="0">
                          <a:solidFill>
                            <a:srgbClr val="000000"/>
                          </a:solidFill>
                          <a:latin typeface="Cambria Math" panose="02040503050406030204" pitchFamily="18" charset="0"/>
                          <a:ea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m:rPr>
                              <m:sty m:val="p"/>
                            </m:rPr>
                            <a:rPr lang="en-US" b="0" i="0" smtClean="0">
                              <a:solidFill>
                                <a:srgbClr val="000000"/>
                              </a:solidFill>
                              <a:latin typeface="Cambria Math" panose="02040503050406030204" pitchFamily="18" charset="0"/>
                              <a:ea typeface="Cambria Math" panose="02040503050406030204" pitchFamily="18" charset="0"/>
                            </a:rPr>
                            <m:t>R</m:t>
                          </m:r>
                          <m:r>
                            <a:rPr lang="en-US" b="0" i="0" smtClean="0">
                              <a:solidFill>
                                <a:srgbClr val="000000"/>
                              </a:solidFill>
                              <a:latin typeface="Cambria Math" panose="02040503050406030204" pitchFamily="18" charset="0"/>
                              <a:ea typeface="Cambria Math" panose="02040503050406030204" pitchFamily="18" charset="0"/>
                            </a:rPr>
                            <m:t>1</m:t>
                          </m:r>
                          <m:r>
                            <m:rPr>
                              <m:sty m:val="p"/>
                            </m:rPr>
                            <a:rPr lang="en-US" b="0" i="0" smtClean="0">
                              <a:solidFill>
                                <a:srgbClr val="000000"/>
                              </a:solidFill>
                              <a:latin typeface="Cambria Math" panose="02040503050406030204" pitchFamily="18" charset="0"/>
                              <a:ea typeface="Cambria Math" panose="02040503050406030204" pitchFamily="18" charset="0"/>
                            </a:rPr>
                            <m:t>R</m:t>
                          </m:r>
                          <m:r>
                            <a:rPr lang="en-US" b="0" i="0" smtClean="0">
                              <a:solidFill>
                                <a:srgbClr val="000000"/>
                              </a:solidFill>
                              <a:latin typeface="Cambria Math" panose="02040503050406030204" pitchFamily="18" charset="0"/>
                              <a:ea typeface="Cambria Math" panose="02040503050406030204" pitchFamily="18" charset="0"/>
                            </a:rPr>
                            <m:t>2</m:t>
                          </m:r>
                        </m:num>
                        <m:den>
                          <m:r>
                            <m:rPr>
                              <m:sty m:val="p"/>
                            </m:rPr>
                            <a:rPr lang="en-US" b="0" i="0" smtClean="0">
                              <a:solidFill>
                                <a:srgbClr val="000000"/>
                              </a:solidFill>
                              <a:latin typeface="Cambria Math" panose="02040503050406030204" pitchFamily="18" charset="0"/>
                              <a:ea typeface="Cambria Math" panose="02040503050406030204" pitchFamily="18" charset="0"/>
                            </a:rPr>
                            <m:t>R</m:t>
                          </m:r>
                          <m:r>
                            <a:rPr lang="en-US" b="0" i="0" smtClean="0">
                              <a:solidFill>
                                <a:srgbClr val="000000"/>
                              </a:solidFill>
                              <a:latin typeface="Cambria Math" panose="02040503050406030204" pitchFamily="18" charset="0"/>
                              <a:ea typeface="Cambria Math" panose="02040503050406030204" pitchFamily="18" charset="0"/>
                            </a:rPr>
                            <m:t>1+</m:t>
                          </m:r>
                          <m:r>
                            <m:rPr>
                              <m:sty m:val="p"/>
                            </m:rPr>
                            <a:rPr lang="en-US" b="0" i="0" smtClean="0">
                              <a:solidFill>
                                <a:srgbClr val="000000"/>
                              </a:solidFill>
                              <a:latin typeface="Cambria Math" panose="02040503050406030204" pitchFamily="18" charset="0"/>
                              <a:ea typeface="Cambria Math" panose="02040503050406030204" pitchFamily="18" charset="0"/>
                            </a:rPr>
                            <m:t>R</m:t>
                          </m:r>
                          <m:r>
                            <a:rPr lang="en-US" b="0" i="0" smtClean="0">
                              <a:solidFill>
                                <a:srgbClr val="000000"/>
                              </a:solidFill>
                              <a:latin typeface="Cambria Math" panose="02040503050406030204" pitchFamily="18" charset="0"/>
                              <a:ea typeface="Cambria Math" panose="02040503050406030204" pitchFamily="18" charset="0"/>
                            </a:rPr>
                            <m:t>2</m:t>
                          </m:r>
                        </m:den>
                      </m:f>
                      <m:r>
                        <a:rPr lang="en-US" b="0" i="1" smtClean="0">
                          <a:solidFill>
                            <a:srgbClr val="000000"/>
                          </a:solidFill>
                          <a:latin typeface="Cambria Math" panose="02040503050406030204" pitchFamily="18" charset="0"/>
                          <a:ea typeface="Cambria Math" panose="02040503050406030204" pitchFamily="18" charset="0"/>
                        </a:rPr>
                        <m:t>.</m:t>
                      </m:r>
                    </m:oMath>
                  </m:oMathPara>
                </a14:m>
                <a:endParaRPr lang="en-US" dirty="0">
                  <a:solidFill>
                    <a:srgbClr val="000000"/>
                  </a:solidFill>
                  <a:latin typeface="Cambria Math" panose="02040503050406030204" pitchFamily="18" charset="0"/>
                  <a:ea typeface="Cambria Math" panose="02040503050406030204" pitchFamily="18" charset="0"/>
                </a:endParaRPr>
              </a:p>
              <a:p>
                <a:pPr lvl="0"/>
                <a:endParaRPr lang="en-US" dirty="0">
                  <a:solidFill>
                    <a:schemeClr val="bg1"/>
                  </a:solidFill>
                  <a:latin typeface="Cambria Math" panose="02040503050406030204" pitchFamily="18" charset="0"/>
                  <a:ea typeface="Cambria Math" panose="02040503050406030204" pitchFamily="18" charset="0"/>
                </a:endParaRPr>
              </a:p>
              <a:p>
                <a:pPr lvl="0"/>
                <a:r>
                  <a:rPr lang="en-US" dirty="0">
                    <a:solidFill>
                      <a:schemeClr val="bg1"/>
                    </a:solidFill>
                    <a:latin typeface="Cambria Math" panose="02040503050406030204" pitchFamily="18" charset="0"/>
                    <a:ea typeface="Cambria Math" panose="02040503050406030204" pitchFamily="18" charset="0"/>
                  </a:rPr>
                  <a:t>v</a:t>
                </a:r>
                <a:r>
                  <a:rPr lang="en-US" baseline="-25000" dirty="0">
                    <a:solidFill>
                      <a:schemeClr val="bg1"/>
                    </a:solidFill>
                    <a:latin typeface="Cambria Math" panose="02040503050406030204" pitchFamily="18" charset="0"/>
                    <a:ea typeface="Cambria Math" panose="02040503050406030204" pitchFamily="18" charset="0"/>
                  </a:rPr>
                  <a:t>in</a:t>
                </a:r>
                <a:r>
                  <a:rPr lang="en-US" dirty="0">
                    <a:solidFill>
                      <a:schemeClr val="bg1"/>
                    </a:solidFill>
                    <a:latin typeface="Cambria Math" panose="02040503050406030204" pitchFamily="18" charset="0"/>
                    <a:ea typeface="Cambria Math" panose="02040503050406030204" pitchFamily="18" charset="0"/>
                  </a:rPr>
                  <a:t>= </a:t>
                </a:r>
                <a:r>
                  <a:rPr lang="en-US" dirty="0" err="1">
                    <a:solidFill>
                      <a:schemeClr val="bg1"/>
                    </a:solidFill>
                    <a:latin typeface="Cambria Math" panose="02040503050406030204" pitchFamily="18" charset="0"/>
                    <a:ea typeface="Cambria Math" panose="02040503050406030204" pitchFamily="18" charset="0"/>
                  </a:rPr>
                  <a:t>i</a:t>
                </a:r>
                <a:r>
                  <a:rPr lang="en-US" baseline="-25000" dirty="0" err="1">
                    <a:solidFill>
                      <a:schemeClr val="bg1"/>
                    </a:solidFill>
                    <a:latin typeface="Cambria Math" panose="02040503050406030204" pitchFamily="18" charset="0"/>
                    <a:ea typeface="Cambria Math" panose="02040503050406030204" pitchFamily="18" charset="0"/>
                  </a:rPr>
                  <a:t>in</a:t>
                </a:r>
                <a:r>
                  <a:rPr lang="en-US" dirty="0" err="1">
                    <a:solidFill>
                      <a:schemeClr val="bg1"/>
                    </a:solidFill>
                    <a:latin typeface="Cambria Math" panose="02040503050406030204" pitchFamily="18" charset="0"/>
                    <a:ea typeface="Cambria Math" panose="02040503050406030204" pitchFamily="18" charset="0"/>
                  </a:rPr>
                  <a:t>Req</a:t>
                </a:r>
                <a:r>
                  <a:rPr lang="en-US" dirty="0">
                    <a:solidFill>
                      <a:schemeClr val="bg1"/>
                    </a:solidFill>
                    <a:latin typeface="Cambria Math" panose="02040503050406030204" pitchFamily="18" charset="0"/>
                    <a:ea typeface="Cambria Math" panose="02040503050406030204" pitchFamily="18" charset="0"/>
                  </a:rPr>
                  <a:t>.</a:t>
                </a:r>
              </a:p>
              <a:p>
                <a:pPr lvl="0"/>
                <a:endParaRPr lang="en-US" dirty="0">
                  <a:solidFill>
                    <a:schemeClr val="bg1"/>
                  </a:solidFill>
                  <a:latin typeface="Cambria Math" panose="02040503050406030204" pitchFamily="18" charset="0"/>
                  <a:ea typeface="Cambria Math" panose="02040503050406030204" pitchFamily="18" charset="0"/>
                </a:endParaRPr>
              </a:p>
              <a:p>
                <a:pPr lvl="0"/>
                <a:r>
                  <a:rPr lang="en-US" dirty="0">
                    <a:solidFill>
                      <a:schemeClr val="bg1"/>
                    </a:solidFill>
                    <a:latin typeface="Cambria Math" panose="02040503050406030204" pitchFamily="18" charset="0"/>
                    <a:ea typeface="Cambria Math" panose="02040503050406030204" pitchFamily="18" charset="0"/>
                  </a:rPr>
                  <a:t>i</a:t>
                </a:r>
                <a:r>
                  <a:rPr lang="en-US" baseline="-25000" dirty="0">
                    <a:solidFill>
                      <a:schemeClr val="bg1"/>
                    </a:solidFill>
                    <a:latin typeface="Cambria Math" panose="02040503050406030204" pitchFamily="18" charset="0"/>
                    <a:ea typeface="Cambria Math" panose="02040503050406030204" pitchFamily="18" charset="0"/>
                  </a:rPr>
                  <a:t>R1</a:t>
                </a:r>
                <a:r>
                  <a:rPr lang="en-US" dirty="0">
                    <a:solidFill>
                      <a:schemeClr val="bg1"/>
                    </a:solidFill>
                    <a:latin typeface="Cambria Math" panose="02040503050406030204" pitchFamily="18" charset="0"/>
                    <a:ea typeface="Cambria Math" panose="02040503050406030204" pitchFamily="18" charset="0"/>
                  </a:rPr>
                  <a:t> = v</a:t>
                </a:r>
                <a:r>
                  <a:rPr lang="en-US" baseline="-25000" dirty="0">
                    <a:solidFill>
                      <a:schemeClr val="bg1"/>
                    </a:solidFill>
                    <a:latin typeface="Cambria Math" panose="02040503050406030204" pitchFamily="18" charset="0"/>
                    <a:ea typeface="Cambria Math" panose="02040503050406030204" pitchFamily="18" charset="0"/>
                  </a:rPr>
                  <a:t>in </a:t>
                </a:r>
                <a:r>
                  <a:rPr lang="en-US" dirty="0">
                    <a:solidFill>
                      <a:schemeClr val="bg1"/>
                    </a:solidFill>
                    <a:latin typeface="Cambria Math" panose="02040503050406030204" pitchFamily="18" charset="0"/>
                    <a:ea typeface="Cambria Math" panose="02040503050406030204" pitchFamily="18" charset="0"/>
                  </a:rPr>
                  <a:t>/R1 = </a:t>
                </a:r>
                <a:r>
                  <a:rPr lang="en-US" dirty="0" err="1">
                    <a:solidFill>
                      <a:schemeClr val="bg1"/>
                    </a:solidFill>
                    <a:latin typeface="Cambria Math" panose="02040503050406030204" pitchFamily="18" charset="0"/>
                    <a:ea typeface="Cambria Math" panose="02040503050406030204" pitchFamily="18" charset="0"/>
                  </a:rPr>
                  <a:t>i</a:t>
                </a:r>
                <a:r>
                  <a:rPr lang="en-US" baseline="-25000" dirty="0" err="1">
                    <a:solidFill>
                      <a:schemeClr val="bg1"/>
                    </a:solidFill>
                    <a:latin typeface="Cambria Math" panose="02040503050406030204" pitchFamily="18" charset="0"/>
                    <a:ea typeface="Cambria Math" panose="02040503050406030204" pitchFamily="18" charset="0"/>
                  </a:rPr>
                  <a:t>in</a:t>
                </a:r>
                <a:r>
                  <a:rPr lang="en-US" dirty="0" err="1">
                    <a:solidFill>
                      <a:schemeClr val="bg1"/>
                    </a:solidFill>
                    <a:latin typeface="Cambria Math" panose="02040503050406030204" pitchFamily="18" charset="0"/>
                    <a:ea typeface="Cambria Math" panose="02040503050406030204" pitchFamily="18" charset="0"/>
                  </a:rPr>
                  <a:t>Req</a:t>
                </a:r>
                <a:r>
                  <a:rPr lang="en-US" dirty="0">
                    <a:solidFill>
                      <a:schemeClr val="bg1"/>
                    </a:solidFill>
                    <a:latin typeface="Cambria Math" panose="02040503050406030204" pitchFamily="18" charset="0"/>
                    <a:ea typeface="Cambria Math" panose="02040503050406030204" pitchFamily="18" charset="0"/>
                  </a:rPr>
                  <a:t>/R1.</a:t>
                </a:r>
              </a:p>
              <a:p>
                <a:pPr lvl="0"/>
                <a:endParaRPr lang="en-US" dirty="0">
                  <a:solidFill>
                    <a:schemeClr val="bg1"/>
                  </a:solidFill>
                  <a:latin typeface="Cambria Math" panose="02040503050406030204" pitchFamily="18" charset="0"/>
                  <a:ea typeface="Cambria Math" panose="02040503050406030204" pitchFamily="18" charset="0"/>
                </a:endParaRPr>
              </a:p>
              <a:p>
                <a:r>
                  <a:rPr lang="en-US" dirty="0">
                    <a:solidFill>
                      <a:schemeClr val="bg1"/>
                    </a:solidFill>
                    <a:latin typeface="Cambria Math" panose="02040503050406030204" pitchFamily="18" charset="0"/>
                    <a:ea typeface="Cambria Math" panose="02040503050406030204" pitchFamily="18" charset="0"/>
                  </a:rPr>
                  <a:t>i</a:t>
                </a:r>
                <a:r>
                  <a:rPr lang="en-US" baseline="-25000" dirty="0">
                    <a:solidFill>
                      <a:schemeClr val="bg1"/>
                    </a:solidFill>
                    <a:latin typeface="Cambria Math" panose="02040503050406030204" pitchFamily="18" charset="0"/>
                    <a:ea typeface="Cambria Math" panose="02040503050406030204" pitchFamily="18" charset="0"/>
                  </a:rPr>
                  <a:t>R2</a:t>
                </a:r>
                <a:r>
                  <a:rPr lang="en-US" dirty="0">
                    <a:solidFill>
                      <a:schemeClr val="bg1"/>
                    </a:solidFill>
                    <a:latin typeface="Cambria Math" panose="02040503050406030204" pitchFamily="18" charset="0"/>
                    <a:ea typeface="Cambria Math" panose="02040503050406030204" pitchFamily="18" charset="0"/>
                  </a:rPr>
                  <a:t> = v</a:t>
                </a:r>
                <a:r>
                  <a:rPr lang="en-US" baseline="-25000" dirty="0">
                    <a:solidFill>
                      <a:schemeClr val="bg1"/>
                    </a:solidFill>
                    <a:latin typeface="Cambria Math" panose="02040503050406030204" pitchFamily="18" charset="0"/>
                    <a:ea typeface="Cambria Math" panose="02040503050406030204" pitchFamily="18" charset="0"/>
                  </a:rPr>
                  <a:t>in </a:t>
                </a:r>
                <a:r>
                  <a:rPr lang="en-US" dirty="0">
                    <a:solidFill>
                      <a:schemeClr val="bg1"/>
                    </a:solidFill>
                    <a:latin typeface="Cambria Math" panose="02040503050406030204" pitchFamily="18" charset="0"/>
                    <a:ea typeface="Cambria Math" panose="02040503050406030204" pitchFamily="18" charset="0"/>
                  </a:rPr>
                  <a:t>/R2 = </a:t>
                </a:r>
                <a:r>
                  <a:rPr lang="en-US" dirty="0" err="1">
                    <a:solidFill>
                      <a:schemeClr val="bg1"/>
                    </a:solidFill>
                    <a:latin typeface="Cambria Math" panose="02040503050406030204" pitchFamily="18" charset="0"/>
                    <a:ea typeface="Cambria Math" panose="02040503050406030204" pitchFamily="18" charset="0"/>
                  </a:rPr>
                  <a:t>i</a:t>
                </a:r>
                <a:r>
                  <a:rPr lang="en-US" baseline="-25000" dirty="0" err="1">
                    <a:solidFill>
                      <a:schemeClr val="bg1"/>
                    </a:solidFill>
                    <a:latin typeface="Cambria Math" panose="02040503050406030204" pitchFamily="18" charset="0"/>
                    <a:ea typeface="Cambria Math" panose="02040503050406030204" pitchFamily="18" charset="0"/>
                  </a:rPr>
                  <a:t>in</a:t>
                </a:r>
                <a:r>
                  <a:rPr lang="en-US" dirty="0" err="1">
                    <a:solidFill>
                      <a:schemeClr val="bg1"/>
                    </a:solidFill>
                    <a:latin typeface="Cambria Math" panose="02040503050406030204" pitchFamily="18" charset="0"/>
                    <a:ea typeface="Cambria Math" panose="02040503050406030204" pitchFamily="18" charset="0"/>
                  </a:rPr>
                  <a:t>Req</a:t>
                </a:r>
                <a:r>
                  <a:rPr lang="en-US" dirty="0">
                    <a:solidFill>
                      <a:schemeClr val="bg1"/>
                    </a:solidFill>
                    <a:latin typeface="Cambria Math" panose="02040503050406030204" pitchFamily="18" charset="0"/>
                    <a:ea typeface="Cambria Math" panose="02040503050406030204" pitchFamily="18" charset="0"/>
                  </a:rPr>
                  <a:t>/R2.</a:t>
                </a:r>
              </a:p>
              <a:p>
                <a:pPr fontAlgn="base">
                  <a:spcBef>
                    <a:spcPct val="0"/>
                  </a:spcBef>
                  <a:spcAft>
                    <a:spcPct val="0"/>
                  </a:spcAft>
                </a:pPr>
                <a:endParaRPr lang="en-US" b="1" dirty="0">
                  <a:solidFill>
                    <a:schemeClr val="bg1"/>
                  </a:solidFill>
                  <a:latin typeface="Cambria Math" panose="02040503050406030204" pitchFamily="18" charset="0"/>
                  <a:ea typeface="Cambria Math" panose="02040503050406030204" pitchFamily="18" charset="0"/>
                </a:endParaRPr>
              </a:p>
              <a:p>
                <a:pPr fontAlgn="base">
                  <a:spcBef>
                    <a:spcPct val="0"/>
                  </a:spcBef>
                  <a:spcAft>
                    <a:spcPct val="0"/>
                  </a:spcAft>
                </a:pPr>
                <a:r>
                  <a:rPr lang="en-US" dirty="0">
                    <a:solidFill>
                      <a:schemeClr val="bg1"/>
                    </a:solidFill>
                    <a:latin typeface="Cambria Math" panose="02040503050406030204" pitchFamily="18" charset="0"/>
                    <a:ea typeface="Cambria Math" panose="02040503050406030204" pitchFamily="18" charset="0"/>
                  </a:rPr>
                  <a:t>i</a:t>
                </a:r>
                <a:r>
                  <a:rPr lang="en-US" baseline="-25000" dirty="0">
                    <a:solidFill>
                      <a:schemeClr val="bg1"/>
                    </a:solidFill>
                    <a:latin typeface="Cambria Math" panose="02040503050406030204" pitchFamily="18" charset="0"/>
                    <a:ea typeface="Cambria Math" panose="02040503050406030204" pitchFamily="18" charset="0"/>
                  </a:rPr>
                  <a:t>R1</a:t>
                </a:r>
                <a:r>
                  <a:rPr lang="en-US" dirty="0">
                    <a:solidFill>
                      <a:schemeClr val="bg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i="1" smtClean="0">
                            <a:solidFill>
                              <a:schemeClr val="bg1"/>
                            </a:solidFill>
                            <a:latin typeface="Cambria Math" panose="02040503050406030204" pitchFamily="18" charset="0"/>
                            <a:ea typeface="Cambria Math" panose="02040503050406030204" pitchFamily="18" charset="0"/>
                          </a:rPr>
                        </m:ctrlPr>
                      </m:fPr>
                      <m:num>
                        <m:sSub>
                          <m:sSubPr>
                            <m:ctrlPr>
                              <a:rPr lang="en-US" i="1" smtClean="0">
                                <a:solidFill>
                                  <a:schemeClr val="bg1"/>
                                </a:solidFill>
                                <a:latin typeface="Cambria Math" panose="02040503050406030204" pitchFamily="18" charset="0"/>
                                <a:ea typeface="Cambria Math" panose="02040503050406030204" pitchFamily="18"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rPr>
                              <m:t>i</m:t>
                            </m:r>
                          </m:e>
                          <m:sub>
                            <m:r>
                              <m:rPr>
                                <m:sty m:val="p"/>
                              </m:rPr>
                              <a:rPr lang="en-US" b="0" i="0" smtClean="0">
                                <a:solidFill>
                                  <a:schemeClr val="bg1"/>
                                </a:solidFill>
                                <a:latin typeface="Cambria Math" panose="02040503050406030204" pitchFamily="18" charset="0"/>
                                <a:ea typeface="Cambria Math" panose="02040503050406030204" pitchFamily="18" charset="0"/>
                              </a:rPr>
                              <m:t>in</m:t>
                            </m:r>
                          </m:sub>
                        </m:sSub>
                      </m:num>
                      <m:den>
                        <m:r>
                          <m:rPr>
                            <m:sty m:val="p"/>
                          </m:rPr>
                          <a:rPr lang="en-US" b="0" i="0" smtClean="0">
                            <a:solidFill>
                              <a:schemeClr val="bg1"/>
                            </a:solidFill>
                            <a:latin typeface="Cambria Math" panose="02040503050406030204" pitchFamily="18" charset="0"/>
                            <a:ea typeface="Cambria Math" panose="02040503050406030204" pitchFamily="18" charset="0"/>
                          </a:rPr>
                          <m:t>R</m:t>
                        </m:r>
                        <m:r>
                          <a:rPr lang="en-US" b="0" i="0" smtClean="0">
                            <a:solidFill>
                              <a:schemeClr val="bg1"/>
                            </a:solidFill>
                            <a:latin typeface="Cambria Math" panose="02040503050406030204" pitchFamily="18" charset="0"/>
                            <a:ea typeface="Cambria Math" panose="02040503050406030204" pitchFamily="18" charset="0"/>
                          </a:rPr>
                          <m:t>1</m:t>
                        </m:r>
                      </m:den>
                    </m:f>
                    <m:d>
                      <m:dPr>
                        <m:begChr m:val="["/>
                        <m:endChr m:val="]"/>
                        <m:ctrlPr>
                          <a:rPr lang="en-US" i="1">
                            <a:solidFill>
                              <a:schemeClr val="bg1"/>
                            </a:solidFill>
                            <a:latin typeface="Cambria Math" panose="02040503050406030204" pitchFamily="18" charset="0"/>
                            <a:ea typeface="Cambria Math" panose="02040503050406030204" pitchFamily="18" charset="0"/>
                          </a:rPr>
                        </m:ctrlPr>
                      </m:dPr>
                      <m:e>
                        <m:f>
                          <m:fPr>
                            <m:ctrlPr>
                              <a:rPr lang="en-US" i="1" smtClean="0">
                                <a:solidFill>
                                  <a:schemeClr val="bg1"/>
                                </a:solidFill>
                                <a:latin typeface="Cambria Math" panose="02040503050406030204" pitchFamily="18" charset="0"/>
                                <a:ea typeface="Cambria Math" panose="02040503050406030204" pitchFamily="18" charset="0"/>
                              </a:rPr>
                            </m:ctrlPr>
                          </m:fPr>
                          <m:num>
                            <m:r>
                              <m:rPr>
                                <m:sty m:val="p"/>
                              </m:rPr>
                              <a:rPr lang="en-US" b="0" i="0" smtClean="0">
                                <a:solidFill>
                                  <a:schemeClr val="bg1"/>
                                </a:solidFill>
                                <a:latin typeface="Cambria Math" panose="02040503050406030204" pitchFamily="18" charset="0"/>
                                <a:ea typeface="Cambria Math" panose="02040503050406030204" pitchFamily="18" charset="0"/>
                              </a:rPr>
                              <m:t>R</m:t>
                            </m:r>
                            <m:r>
                              <a:rPr lang="en-US" b="0" i="0" smtClean="0">
                                <a:solidFill>
                                  <a:schemeClr val="bg1"/>
                                </a:solidFill>
                                <a:latin typeface="Cambria Math" panose="02040503050406030204" pitchFamily="18" charset="0"/>
                                <a:ea typeface="Cambria Math" panose="02040503050406030204" pitchFamily="18" charset="0"/>
                              </a:rPr>
                              <m:t>1</m:t>
                            </m:r>
                            <m:r>
                              <m:rPr>
                                <m:sty m:val="p"/>
                              </m:rPr>
                              <a:rPr lang="en-US" b="0" i="0" smtClean="0">
                                <a:solidFill>
                                  <a:schemeClr val="bg1"/>
                                </a:solidFill>
                                <a:latin typeface="Cambria Math" panose="02040503050406030204" pitchFamily="18" charset="0"/>
                                <a:ea typeface="Cambria Math" panose="02040503050406030204" pitchFamily="18" charset="0"/>
                              </a:rPr>
                              <m:t>R</m:t>
                            </m:r>
                            <m:r>
                              <a:rPr lang="en-US" b="0" i="0" smtClean="0">
                                <a:solidFill>
                                  <a:schemeClr val="bg1"/>
                                </a:solidFill>
                                <a:latin typeface="Cambria Math" panose="02040503050406030204" pitchFamily="18" charset="0"/>
                                <a:ea typeface="Cambria Math" panose="02040503050406030204" pitchFamily="18" charset="0"/>
                              </a:rPr>
                              <m:t>2</m:t>
                            </m:r>
                          </m:num>
                          <m:den>
                            <m:r>
                              <m:rPr>
                                <m:sty m:val="p"/>
                              </m:rPr>
                              <a:rPr lang="en-US" b="0" i="0" smtClean="0">
                                <a:solidFill>
                                  <a:schemeClr val="bg1"/>
                                </a:solidFill>
                                <a:latin typeface="Cambria Math" panose="02040503050406030204" pitchFamily="18" charset="0"/>
                                <a:ea typeface="Cambria Math" panose="02040503050406030204" pitchFamily="18" charset="0"/>
                              </a:rPr>
                              <m:t>R</m:t>
                            </m:r>
                            <m:r>
                              <a:rPr lang="en-US" b="0" i="0" smtClean="0">
                                <a:solidFill>
                                  <a:schemeClr val="bg1"/>
                                </a:solidFill>
                                <a:latin typeface="Cambria Math" panose="02040503050406030204" pitchFamily="18" charset="0"/>
                                <a:ea typeface="Cambria Math" panose="02040503050406030204" pitchFamily="18" charset="0"/>
                              </a:rPr>
                              <m:t>1+</m:t>
                            </m:r>
                            <m:r>
                              <m:rPr>
                                <m:sty m:val="p"/>
                              </m:rPr>
                              <a:rPr lang="en-US" b="0" i="0" smtClean="0">
                                <a:solidFill>
                                  <a:schemeClr val="bg1"/>
                                </a:solidFill>
                                <a:latin typeface="Cambria Math" panose="02040503050406030204" pitchFamily="18" charset="0"/>
                                <a:ea typeface="Cambria Math" panose="02040503050406030204" pitchFamily="18" charset="0"/>
                              </a:rPr>
                              <m:t>R</m:t>
                            </m:r>
                            <m:r>
                              <a:rPr lang="en-US" b="0" i="0" smtClean="0">
                                <a:solidFill>
                                  <a:schemeClr val="bg1"/>
                                </a:solidFill>
                                <a:latin typeface="Cambria Math" panose="02040503050406030204" pitchFamily="18" charset="0"/>
                                <a:ea typeface="Cambria Math" panose="02040503050406030204" pitchFamily="18" charset="0"/>
                              </a:rPr>
                              <m:t>2</m:t>
                            </m:r>
                          </m:den>
                        </m:f>
                      </m:e>
                    </m:d>
                  </m:oMath>
                </a14:m>
                <a:r>
                  <a:rPr lang="en-US" dirty="0">
                    <a:solidFill>
                      <a:schemeClr val="bg1"/>
                    </a:solidFill>
                    <a:latin typeface="Cambria Math" panose="02040503050406030204" pitchFamily="18" charset="0"/>
                    <a:ea typeface="Cambria Math" panose="02040503050406030204" pitchFamily="18" charset="0"/>
                  </a:rPr>
                  <a:t> = </a:t>
                </a:r>
                <a14:m>
                  <m:oMath xmlns:m="http://schemas.openxmlformats.org/officeDocument/2006/math">
                    <m:sSub>
                      <m:sSubPr>
                        <m:ctrlPr>
                          <a:rPr lang="en-US" i="1" smtClean="0">
                            <a:solidFill>
                              <a:schemeClr val="bg1"/>
                            </a:solidFill>
                            <a:latin typeface="Cambria Math" panose="02040503050406030204" pitchFamily="18" charset="0"/>
                            <a:ea typeface="Cambria Math" panose="02040503050406030204" pitchFamily="18"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rPr>
                          <m:t>i</m:t>
                        </m:r>
                      </m:e>
                      <m:sub>
                        <m:r>
                          <m:rPr>
                            <m:sty m:val="p"/>
                          </m:rPr>
                          <a:rPr lang="en-US" b="0" i="0" smtClean="0">
                            <a:solidFill>
                              <a:schemeClr val="bg1"/>
                            </a:solidFill>
                            <a:latin typeface="Cambria Math" panose="02040503050406030204" pitchFamily="18" charset="0"/>
                            <a:ea typeface="Cambria Math" panose="02040503050406030204" pitchFamily="18" charset="0"/>
                          </a:rPr>
                          <m:t>in</m:t>
                        </m:r>
                      </m:sub>
                    </m:sSub>
                    <m:d>
                      <m:dPr>
                        <m:begChr m:val="["/>
                        <m:endChr m:val="]"/>
                        <m:ctrlPr>
                          <a:rPr lang="en-US" i="1">
                            <a:solidFill>
                              <a:schemeClr val="bg1"/>
                            </a:solidFill>
                            <a:latin typeface="Cambria Math" panose="02040503050406030204" pitchFamily="18" charset="0"/>
                            <a:ea typeface="Cambria Math" panose="02040503050406030204" pitchFamily="18" charset="0"/>
                          </a:rPr>
                        </m:ctrlPr>
                      </m:dPr>
                      <m:e>
                        <m:f>
                          <m:fPr>
                            <m:ctrlPr>
                              <a:rPr lang="en-US" i="1">
                                <a:solidFill>
                                  <a:schemeClr val="bg1"/>
                                </a:solidFill>
                                <a:latin typeface="Cambria Math" panose="02040503050406030204" pitchFamily="18" charset="0"/>
                                <a:ea typeface="Cambria Math" panose="02040503050406030204" pitchFamily="18" charset="0"/>
                              </a:rPr>
                            </m:ctrlPr>
                          </m:fPr>
                          <m:num>
                            <m:r>
                              <m:rPr>
                                <m:sty m:val="p"/>
                              </m:rPr>
                              <a:rPr lang="en-US">
                                <a:solidFill>
                                  <a:schemeClr val="bg1"/>
                                </a:solidFill>
                                <a:latin typeface="Cambria Math" panose="02040503050406030204" pitchFamily="18" charset="0"/>
                                <a:ea typeface="Cambria Math" panose="02040503050406030204" pitchFamily="18" charset="0"/>
                              </a:rPr>
                              <m:t>R</m:t>
                            </m:r>
                            <m:r>
                              <a:rPr lang="en-US">
                                <a:solidFill>
                                  <a:schemeClr val="bg1"/>
                                </a:solidFill>
                                <a:latin typeface="Cambria Math" panose="02040503050406030204" pitchFamily="18" charset="0"/>
                                <a:ea typeface="Cambria Math" panose="02040503050406030204" pitchFamily="18" charset="0"/>
                              </a:rPr>
                              <m:t>2</m:t>
                            </m:r>
                          </m:num>
                          <m:den>
                            <m:r>
                              <m:rPr>
                                <m:sty m:val="p"/>
                              </m:rPr>
                              <a:rPr lang="en-US">
                                <a:solidFill>
                                  <a:schemeClr val="bg1"/>
                                </a:solidFill>
                                <a:latin typeface="Cambria Math" panose="02040503050406030204" pitchFamily="18" charset="0"/>
                                <a:ea typeface="Cambria Math" panose="02040503050406030204" pitchFamily="18" charset="0"/>
                              </a:rPr>
                              <m:t>R</m:t>
                            </m:r>
                            <m:r>
                              <a:rPr lang="en-US">
                                <a:solidFill>
                                  <a:schemeClr val="bg1"/>
                                </a:solidFill>
                                <a:latin typeface="Cambria Math" panose="02040503050406030204" pitchFamily="18" charset="0"/>
                                <a:ea typeface="Cambria Math" panose="02040503050406030204" pitchFamily="18" charset="0"/>
                              </a:rPr>
                              <m:t>1+</m:t>
                            </m:r>
                            <m:r>
                              <m:rPr>
                                <m:sty m:val="p"/>
                              </m:rPr>
                              <a:rPr lang="en-US">
                                <a:solidFill>
                                  <a:schemeClr val="bg1"/>
                                </a:solidFill>
                                <a:latin typeface="Cambria Math" panose="02040503050406030204" pitchFamily="18" charset="0"/>
                                <a:ea typeface="Cambria Math" panose="02040503050406030204" pitchFamily="18" charset="0"/>
                              </a:rPr>
                              <m:t>R</m:t>
                            </m:r>
                            <m:r>
                              <a:rPr lang="en-US">
                                <a:solidFill>
                                  <a:schemeClr val="bg1"/>
                                </a:solidFill>
                                <a:latin typeface="Cambria Math" panose="02040503050406030204" pitchFamily="18" charset="0"/>
                                <a:ea typeface="Cambria Math" panose="02040503050406030204" pitchFamily="18" charset="0"/>
                              </a:rPr>
                              <m:t>2</m:t>
                            </m:r>
                          </m:den>
                        </m:f>
                      </m:e>
                    </m:d>
                    <m:r>
                      <a:rPr lang="en-US" b="0" i="0" smtClean="0">
                        <a:solidFill>
                          <a:schemeClr val="bg1"/>
                        </a:solidFill>
                        <a:latin typeface="Cambria Math" panose="02040503050406030204" pitchFamily="18" charset="0"/>
                        <a:ea typeface="Cambria Math" panose="02040503050406030204" pitchFamily="18" charset="0"/>
                      </a:rPr>
                      <m:t>,    </m:t>
                    </m:r>
                    <m:r>
                      <m:rPr>
                        <m:nor/>
                      </m:rPr>
                      <a:rPr lang="en-US" b="0" i="0" smtClean="0">
                        <a:solidFill>
                          <a:schemeClr val="bg1"/>
                        </a:solidFill>
                        <a:latin typeface="Cambria Math" panose="02040503050406030204" pitchFamily="18" charset="0"/>
                        <a:ea typeface="Cambria Math" panose="02040503050406030204" pitchFamily="18" charset="0"/>
                      </a:rPr>
                      <m:t>i</m:t>
                    </m:r>
                    <m:r>
                      <m:rPr>
                        <m:nor/>
                      </m:rPr>
                      <a:rPr lang="en-US" baseline="-25000" dirty="0">
                        <a:solidFill>
                          <a:schemeClr val="bg1"/>
                        </a:solidFill>
                        <a:latin typeface="Cambria Math" panose="02040503050406030204" pitchFamily="18" charset="0"/>
                        <a:ea typeface="Cambria Math" panose="02040503050406030204" pitchFamily="18" charset="0"/>
                      </a:rPr>
                      <m:t>R</m:t>
                    </m:r>
                    <m:r>
                      <m:rPr>
                        <m:nor/>
                      </m:rPr>
                      <a:rPr lang="en-US" b="0" i="0" baseline="-25000" dirty="0" smtClean="0">
                        <a:solidFill>
                          <a:schemeClr val="bg1"/>
                        </a:solidFill>
                        <a:latin typeface="Cambria Math" panose="02040503050406030204" pitchFamily="18" charset="0"/>
                        <a:ea typeface="Cambria Math" panose="02040503050406030204" pitchFamily="18" charset="0"/>
                      </a:rPr>
                      <m:t>1</m:t>
                    </m:r>
                    <m:sSub>
                      <m:sSubPr>
                        <m:ctrlPr>
                          <a:rPr lang="en-US" i="1">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m:t>
                        </m:r>
                        <m:r>
                          <m:rPr>
                            <m:sty m:val="p"/>
                          </m:rPr>
                          <a:rPr lang="en-US" b="0" i="0" smtClean="0">
                            <a:solidFill>
                              <a:schemeClr val="bg1"/>
                            </a:solidFill>
                            <a:latin typeface="Cambria Math" panose="02040503050406030204" pitchFamily="18" charset="0"/>
                            <a:ea typeface="Cambria Math" panose="02040503050406030204" pitchFamily="18" charset="0"/>
                          </a:rPr>
                          <m:t>i</m:t>
                        </m:r>
                      </m:e>
                      <m:sub>
                        <m:r>
                          <m:rPr>
                            <m:sty m:val="p"/>
                          </m:rPr>
                          <a:rPr lang="en-US" b="0" i="0" smtClean="0">
                            <a:solidFill>
                              <a:schemeClr val="bg1"/>
                            </a:solidFill>
                            <a:latin typeface="Cambria Math" panose="02040503050406030204" pitchFamily="18" charset="0"/>
                            <a:ea typeface="Cambria Math" panose="02040503050406030204" pitchFamily="18" charset="0"/>
                          </a:rPr>
                          <m:t>in</m:t>
                        </m:r>
                      </m:sub>
                    </m:sSub>
                    <m:d>
                      <m:dPr>
                        <m:ctrlPr>
                          <a:rPr lang="en-US" i="1" smtClean="0">
                            <a:solidFill>
                              <a:schemeClr val="bg1"/>
                            </a:solidFill>
                            <a:latin typeface="Cambria Math" panose="02040503050406030204" pitchFamily="18" charset="0"/>
                            <a:ea typeface="Cambria Math" panose="02040503050406030204" pitchFamily="18" charset="0"/>
                          </a:rPr>
                        </m:ctrlPr>
                      </m:dPr>
                      <m:e>
                        <m:f>
                          <m:fPr>
                            <m:ctrlPr>
                              <a:rPr lang="en-US" i="1">
                                <a:solidFill>
                                  <a:schemeClr val="bg1"/>
                                </a:solidFill>
                                <a:latin typeface="Cambria Math" panose="02040503050406030204" pitchFamily="18" charset="0"/>
                                <a:ea typeface="Cambria Math" panose="02040503050406030204" pitchFamily="18" charset="0"/>
                              </a:rPr>
                            </m:ctrlPr>
                          </m:fPr>
                          <m:num>
                            <m:r>
                              <m:rPr>
                                <m:sty m:val="p"/>
                              </m:rPr>
                              <a:rPr lang="en-US">
                                <a:solidFill>
                                  <a:schemeClr val="bg1"/>
                                </a:solidFill>
                                <a:latin typeface="Cambria Math" panose="02040503050406030204" pitchFamily="18" charset="0"/>
                                <a:ea typeface="Cambria Math" panose="02040503050406030204" pitchFamily="18" charset="0"/>
                              </a:rPr>
                              <m:t>R</m:t>
                            </m:r>
                            <m:r>
                              <a:rPr lang="en-US">
                                <a:solidFill>
                                  <a:schemeClr val="bg1"/>
                                </a:solidFill>
                                <a:latin typeface="Cambria Math" panose="02040503050406030204" pitchFamily="18" charset="0"/>
                                <a:ea typeface="Cambria Math" panose="02040503050406030204" pitchFamily="18" charset="0"/>
                              </a:rPr>
                              <m:t>2</m:t>
                            </m:r>
                          </m:num>
                          <m:den>
                            <m:r>
                              <m:rPr>
                                <m:sty m:val="p"/>
                              </m:rPr>
                              <a:rPr lang="en-US">
                                <a:solidFill>
                                  <a:schemeClr val="bg1"/>
                                </a:solidFill>
                                <a:latin typeface="Cambria Math" panose="02040503050406030204" pitchFamily="18" charset="0"/>
                                <a:ea typeface="Cambria Math" panose="02040503050406030204" pitchFamily="18" charset="0"/>
                              </a:rPr>
                              <m:t>R</m:t>
                            </m:r>
                            <m:r>
                              <a:rPr lang="en-US">
                                <a:solidFill>
                                  <a:schemeClr val="bg1"/>
                                </a:solidFill>
                                <a:latin typeface="Cambria Math" panose="02040503050406030204" pitchFamily="18" charset="0"/>
                                <a:ea typeface="Cambria Math" panose="02040503050406030204" pitchFamily="18" charset="0"/>
                              </a:rPr>
                              <m:t>1+</m:t>
                            </m:r>
                            <m:r>
                              <m:rPr>
                                <m:sty m:val="p"/>
                              </m:rPr>
                              <a:rPr lang="en-US">
                                <a:solidFill>
                                  <a:schemeClr val="bg1"/>
                                </a:solidFill>
                                <a:latin typeface="Cambria Math" panose="02040503050406030204" pitchFamily="18" charset="0"/>
                                <a:ea typeface="Cambria Math" panose="02040503050406030204" pitchFamily="18" charset="0"/>
                              </a:rPr>
                              <m:t>R</m:t>
                            </m:r>
                            <m:r>
                              <a:rPr lang="en-US">
                                <a:solidFill>
                                  <a:schemeClr val="bg1"/>
                                </a:solidFill>
                                <a:latin typeface="Cambria Math" panose="02040503050406030204" pitchFamily="18" charset="0"/>
                                <a:ea typeface="Cambria Math" panose="02040503050406030204" pitchFamily="18" charset="0"/>
                              </a:rPr>
                              <m:t>2</m:t>
                            </m:r>
                          </m:den>
                        </m:f>
                      </m:e>
                    </m:d>
                    <m:r>
                      <a:rPr lang="en-US" b="0" i="1" smtClean="0">
                        <a:solidFill>
                          <a:schemeClr val="bg1"/>
                        </a:solidFill>
                        <a:latin typeface="Cambria Math" panose="02040503050406030204" pitchFamily="18" charset="0"/>
                        <a:ea typeface="Cambria Math" panose="02040503050406030204" pitchFamily="18" charset="0"/>
                      </a:rPr>
                      <m:t>.</m:t>
                    </m:r>
                  </m:oMath>
                </a14:m>
                <a:endParaRPr lang="en-US" dirty="0">
                  <a:solidFill>
                    <a:schemeClr val="bg1"/>
                  </a:solidFill>
                  <a:latin typeface="Cambria Math" panose="02040503050406030204" pitchFamily="18" charset="0"/>
                  <a:ea typeface="Cambria Math" panose="02040503050406030204" pitchFamily="18" charset="0"/>
                </a:endParaRPr>
              </a:p>
              <a:p>
                <a:pPr fontAlgn="base">
                  <a:spcBef>
                    <a:spcPct val="0"/>
                  </a:spcBef>
                  <a:spcAft>
                    <a:spcPct val="0"/>
                  </a:spcAft>
                </a:pPr>
                <a:endParaRPr lang="en-US" b="1" dirty="0">
                  <a:solidFill>
                    <a:schemeClr val="bg1"/>
                  </a:solidFill>
                  <a:latin typeface="Cambria Math" panose="02040503050406030204" pitchFamily="18" charset="0"/>
                  <a:ea typeface="Cambria Math" panose="02040503050406030204" pitchFamily="18" charset="0"/>
                </a:endParaRPr>
              </a:p>
              <a:p>
                <a:pPr fontAlgn="base">
                  <a:spcBef>
                    <a:spcPct val="0"/>
                  </a:spcBef>
                  <a:spcAft>
                    <a:spcPct val="0"/>
                  </a:spcAft>
                </a:pPr>
                <a:r>
                  <a:rPr lang="en-US" dirty="0">
                    <a:solidFill>
                      <a:schemeClr val="bg1"/>
                    </a:solidFill>
                    <a:latin typeface="Cambria Math" panose="02040503050406030204" pitchFamily="18" charset="0"/>
                    <a:ea typeface="Cambria Math" panose="02040503050406030204" pitchFamily="18" charset="0"/>
                  </a:rPr>
                  <a:t>i</a:t>
                </a:r>
                <a:r>
                  <a:rPr lang="en-US" baseline="-25000" dirty="0">
                    <a:solidFill>
                      <a:schemeClr val="bg1"/>
                    </a:solidFill>
                    <a:latin typeface="Cambria Math" panose="02040503050406030204" pitchFamily="18" charset="0"/>
                    <a:ea typeface="Cambria Math" panose="02040503050406030204" pitchFamily="18" charset="0"/>
                  </a:rPr>
                  <a:t>R2</a:t>
                </a:r>
                <a:r>
                  <a:rPr lang="en-US" dirty="0">
                    <a:solidFill>
                      <a:schemeClr val="bg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i="1" smtClean="0">
                            <a:solidFill>
                              <a:schemeClr val="bg1"/>
                            </a:solidFill>
                            <a:latin typeface="Cambria Math" panose="02040503050406030204" pitchFamily="18" charset="0"/>
                            <a:ea typeface="Cambria Math" panose="02040503050406030204" pitchFamily="18" charset="0"/>
                          </a:rPr>
                        </m:ctrlPr>
                      </m:fPr>
                      <m:num>
                        <m:sSub>
                          <m:sSubPr>
                            <m:ctrlPr>
                              <a:rPr lang="en-US" i="1" smtClean="0">
                                <a:solidFill>
                                  <a:schemeClr val="bg1"/>
                                </a:solidFill>
                                <a:latin typeface="Cambria Math" panose="02040503050406030204" pitchFamily="18" charset="0"/>
                                <a:ea typeface="Cambria Math" panose="02040503050406030204" pitchFamily="18"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rPr>
                              <m:t>i</m:t>
                            </m:r>
                          </m:e>
                          <m:sub>
                            <m:r>
                              <m:rPr>
                                <m:sty m:val="p"/>
                              </m:rPr>
                              <a:rPr lang="en-US" b="0" i="0" smtClean="0">
                                <a:solidFill>
                                  <a:schemeClr val="bg1"/>
                                </a:solidFill>
                                <a:latin typeface="Cambria Math" panose="02040503050406030204" pitchFamily="18" charset="0"/>
                                <a:ea typeface="Cambria Math" panose="02040503050406030204" pitchFamily="18" charset="0"/>
                              </a:rPr>
                              <m:t>in</m:t>
                            </m:r>
                          </m:sub>
                        </m:sSub>
                      </m:num>
                      <m:den>
                        <m:r>
                          <m:rPr>
                            <m:sty m:val="p"/>
                          </m:rPr>
                          <a:rPr lang="en-US" b="0" i="0" smtClean="0">
                            <a:solidFill>
                              <a:schemeClr val="bg1"/>
                            </a:solidFill>
                            <a:latin typeface="Cambria Math" panose="02040503050406030204" pitchFamily="18" charset="0"/>
                            <a:ea typeface="Cambria Math" panose="02040503050406030204" pitchFamily="18" charset="0"/>
                          </a:rPr>
                          <m:t>R</m:t>
                        </m:r>
                        <m:r>
                          <a:rPr lang="en-US" b="0" i="0" smtClean="0">
                            <a:solidFill>
                              <a:schemeClr val="bg1"/>
                            </a:solidFill>
                            <a:latin typeface="Cambria Math" panose="02040503050406030204" pitchFamily="18" charset="0"/>
                            <a:ea typeface="Cambria Math" panose="02040503050406030204" pitchFamily="18" charset="0"/>
                          </a:rPr>
                          <m:t>2</m:t>
                        </m:r>
                      </m:den>
                    </m:f>
                    <m:d>
                      <m:dPr>
                        <m:begChr m:val="["/>
                        <m:endChr m:val="]"/>
                        <m:ctrlPr>
                          <a:rPr lang="en-US" i="1">
                            <a:solidFill>
                              <a:schemeClr val="bg1"/>
                            </a:solidFill>
                            <a:latin typeface="Cambria Math" panose="02040503050406030204" pitchFamily="18" charset="0"/>
                            <a:ea typeface="Cambria Math" panose="02040503050406030204" pitchFamily="18" charset="0"/>
                          </a:rPr>
                        </m:ctrlPr>
                      </m:dPr>
                      <m:e>
                        <m:f>
                          <m:fPr>
                            <m:ctrlPr>
                              <a:rPr lang="en-US" i="1" smtClean="0">
                                <a:solidFill>
                                  <a:schemeClr val="bg1"/>
                                </a:solidFill>
                                <a:latin typeface="Cambria Math" panose="02040503050406030204" pitchFamily="18" charset="0"/>
                                <a:ea typeface="Cambria Math" panose="02040503050406030204" pitchFamily="18" charset="0"/>
                              </a:rPr>
                            </m:ctrlPr>
                          </m:fPr>
                          <m:num>
                            <m:r>
                              <m:rPr>
                                <m:sty m:val="p"/>
                              </m:rPr>
                              <a:rPr lang="en-US" b="0" i="0" smtClean="0">
                                <a:solidFill>
                                  <a:schemeClr val="bg1"/>
                                </a:solidFill>
                                <a:latin typeface="Cambria Math" panose="02040503050406030204" pitchFamily="18" charset="0"/>
                                <a:ea typeface="Cambria Math" panose="02040503050406030204" pitchFamily="18" charset="0"/>
                              </a:rPr>
                              <m:t>R</m:t>
                            </m:r>
                            <m:r>
                              <a:rPr lang="en-US" b="0" i="0" smtClean="0">
                                <a:solidFill>
                                  <a:schemeClr val="bg1"/>
                                </a:solidFill>
                                <a:latin typeface="Cambria Math" panose="02040503050406030204" pitchFamily="18" charset="0"/>
                                <a:ea typeface="Cambria Math" panose="02040503050406030204" pitchFamily="18" charset="0"/>
                              </a:rPr>
                              <m:t>1</m:t>
                            </m:r>
                            <m:r>
                              <m:rPr>
                                <m:sty m:val="p"/>
                              </m:rPr>
                              <a:rPr lang="en-US" b="0" i="0" smtClean="0">
                                <a:solidFill>
                                  <a:schemeClr val="bg1"/>
                                </a:solidFill>
                                <a:latin typeface="Cambria Math" panose="02040503050406030204" pitchFamily="18" charset="0"/>
                                <a:ea typeface="Cambria Math" panose="02040503050406030204" pitchFamily="18" charset="0"/>
                              </a:rPr>
                              <m:t>R</m:t>
                            </m:r>
                            <m:r>
                              <a:rPr lang="en-US" b="0" i="0" smtClean="0">
                                <a:solidFill>
                                  <a:schemeClr val="bg1"/>
                                </a:solidFill>
                                <a:latin typeface="Cambria Math" panose="02040503050406030204" pitchFamily="18" charset="0"/>
                                <a:ea typeface="Cambria Math" panose="02040503050406030204" pitchFamily="18" charset="0"/>
                              </a:rPr>
                              <m:t>2</m:t>
                            </m:r>
                          </m:num>
                          <m:den>
                            <m:r>
                              <m:rPr>
                                <m:sty m:val="p"/>
                              </m:rPr>
                              <a:rPr lang="en-US" b="0" i="0" smtClean="0">
                                <a:solidFill>
                                  <a:schemeClr val="bg1"/>
                                </a:solidFill>
                                <a:latin typeface="Cambria Math" panose="02040503050406030204" pitchFamily="18" charset="0"/>
                                <a:ea typeface="Cambria Math" panose="02040503050406030204" pitchFamily="18" charset="0"/>
                              </a:rPr>
                              <m:t>R</m:t>
                            </m:r>
                            <m:r>
                              <a:rPr lang="en-US" b="0" i="0" smtClean="0">
                                <a:solidFill>
                                  <a:schemeClr val="bg1"/>
                                </a:solidFill>
                                <a:latin typeface="Cambria Math" panose="02040503050406030204" pitchFamily="18" charset="0"/>
                                <a:ea typeface="Cambria Math" panose="02040503050406030204" pitchFamily="18" charset="0"/>
                              </a:rPr>
                              <m:t>1+</m:t>
                            </m:r>
                            <m:r>
                              <m:rPr>
                                <m:sty m:val="p"/>
                              </m:rPr>
                              <a:rPr lang="en-US" b="0" i="0" smtClean="0">
                                <a:solidFill>
                                  <a:schemeClr val="bg1"/>
                                </a:solidFill>
                                <a:latin typeface="Cambria Math" panose="02040503050406030204" pitchFamily="18" charset="0"/>
                                <a:ea typeface="Cambria Math" panose="02040503050406030204" pitchFamily="18" charset="0"/>
                              </a:rPr>
                              <m:t>R</m:t>
                            </m:r>
                            <m:r>
                              <a:rPr lang="en-US" b="0" i="0" smtClean="0">
                                <a:solidFill>
                                  <a:schemeClr val="bg1"/>
                                </a:solidFill>
                                <a:latin typeface="Cambria Math" panose="02040503050406030204" pitchFamily="18" charset="0"/>
                                <a:ea typeface="Cambria Math" panose="02040503050406030204" pitchFamily="18" charset="0"/>
                              </a:rPr>
                              <m:t>2</m:t>
                            </m:r>
                          </m:den>
                        </m:f>
                      </m:e>
                    </m:d>
                  </m:oMath>
                </a14:m>
                <a:r>
                  <a:rPr lang="en-US" dirty="0">
                    <a:solidFill>
                      <a:schemeClr val="bg1"/>
                    </a:solidFill>
                    <a:latin typeface="Cambria Math" panose="02040503050406030204" pitchFamily="18" charset="0"/>
                    <a:ea typeface="Cambria Math" panose="02040503050406030204" pitchFamily="18" charset="0"/>
                  </a:rPr>
                  <a:t> = </a:t>
                </a:r>
                <a14:m>
                  <m:oMath xmlns:m="http://schemas.openxmlformats.org/officeDocument/2006/math">
                    <m:sSub>
                      <m:sSubPr>
                        <m:ctrlPr>
                          <a:rPr lang="en-US" i="1" smtClean="0">
                            <a:solidFill>
                              <a:schemeClr val="bg1"/>
                            </a:solidFill>
                            <a:latin typeface="Cambria Math" panose="02040503050406030204" pitchFamily="18" charset="0"/>
                            <a:ea typeface="Cambria Math" panose="02040503050406030204" pitchFamily="18"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rPr>
                          <m:t>i</m:t>
                        </m:r>
                      </m:e>
                      <m:sub>
                        <m:r>
                          <m:rPr>
                            <m:sty m:val="p"/>
                          </m:rPr>
                          <a:rPr lang="en-US" b="0" i="0" smtClean="0">
                            <a:solidFill>
                              <a:schemeClr val="bg1"/>
                            </a:solidFill>
                            <a:latin typeface="Cambria Math" panose="02040503050406030204" pitchFamily="18" charset="0"/>
                            <a:ea typeface="Cambria Math" panose="02040503050406030204" pitchFamily="18" charset="0"/>
                          </a:rPr>
                          <m:t>in</m:t>
                        </m:r>
                      </m:sub>
                    </m:sSub>
                    <m:d>
                      <m:dPr>
                        <m:begChr m:val="["/>
                        <m:endChr m:val="]"/>
                        <m:ctrlPr>
                          <a:rPr lang="en-US" i="1">
                            <a:solidFill>
                              <a:schemeClr val="bg1"/>
                            </a:solidFill>
                            <a:latin typeface="Cambria Math" panose="02040503050406030204" pitchFamily="18" charset="0"/>
                            <a:ea typeface="Cambria Math" panose="02040503050406030204" pitchFamily="18" charset="0"/>
                          </a:rPr>
                        </m:ctrlPr>
                      </m:dPr>
                      <m:e>
                        <m:f>
                          <m:fPr>
                            <m:ctrlPr>
                              <a:rPr lang="en-US" i="1">
                                <a:solidFill>
                                  <a:schemeClr val="bg1"/>
                                </a:solidFill>
                                <a:latin typeface="Cambria Math" panose="02040503050406030204" pitchFamily="18" charset="0"/>
                                <a:ea typeface="Cambria Math" panose="02040503050406030204" pitchFamily="18" charset="0"/>
                              </a:rPr>
                            </m:ctrlPr>
                          </m:fPr>
                          <m:num>
                            <m:r>
                              <m:rPr>
                                <m:sty m:val="p"/>
                              </m:rPr>
                              <a:rPr lang="en-US">
                                <a:solidFill>
                                  <a:schemeClr val="bg1"/>
                                </a:solidFill>
                                <a:latin typeface="Cambria Math" panose="02040503050406030204" pitchFamily="18" charset="0"/>
                                <a:ea typeface="Cambria Math" panose="02040503050406030204" pitchFamily="18" charset="0"/>
                              </a:rPr>
                              <m:t>R</m:t>
                            </m:r>
                            <m:r>
                              <a:rPr lang="en-US" b="0" i="1" smtClean="0">
                                <a:solidFill>
                                  <a:schemeClr val="bg1"/>
                                </a:solidFill>
                                <a:latin typeface="Cambria Math" panose="02040503050406030204" pitchFamily="18" charset="0"/>
                                <a:ea typeface="Cambria Math" panose="02040503050406030204" pitchFamily="18" charset="0"/>
                              </a:rPr>
                              <m:t>1</m:t>
                            </m:r>
                          </m:num>
                          <m:den>
                            <m:r>
                              <m:rPr>
                                <m:sty m:val="p"/>
                              </m:rPr>
                              <a:rPr lang="en-US">
                                <a:solidFill>
                                  <a:schemeClr val="bg1"/>
                                </a:solidFill>
                                <a:latin typeface="Cambria Math" panose="02040503050406030204" pitchFamily="18" charset="0"/>
                                <a:ea typeface="Cambria Math" panose="02040503050406030204" pitchFamily="18" charset="0"/>
                              </a:rPr>
                              <m:t>R</m:t>
                            </m:r>
                            <m:r>
                              <a:rPr lang="en-US">
                                <a:solidFill>
                                  <a:schemeClr val="bg1"/>
                                </a:solidFill>
                                <a:latin typeface="Cambria Math" panose="02040503050406030204" pitchFamily="18" charset="0"/>
                                <a:ea typeface="Cambria Math" panose="02040503050406030204" pitchFamily="18" charset="0"/>
                              </a:rPr>
                              <m:t>1+</m:t>
                            </m:r>
                            <m:r>
                              <m:rPr>
                                <m:sty m:val="p"/>
                              </m:rPr>
                              <a:rPr lang="en-US">
                                <a:solidFill>
                                  <a:schemeClr val="bg1"/>
                                </a:solidFill>
                                <a:latin typeface="Cambria Math" panose="02040503050406030204" pitchFamily="18" charset="0"/>
                                <a:ea typeface="Cambria Math" panose="02040503050406030204" pitchFamily="18" charset="0"/>
                              </a:rPr>
                              <m:t>R</m:t>
                            </m:r>
                            <m:r>
                              <a:rPr lang="en-US">
                                <a:solidFill>
                                  <a:schemeClr val="bg1"/>
                                </a:solidFill>
                                <a:latin typeface="Cambria Math" panose="02040503050406030204" pitchFamily="18" charset="0"/>
                                <a:ea typeface="Cambria Math" panose="02040503050406030204" pitchFamily="18" charset="0"/>
                              </a:rPr>
                              <m:t>2</m:t>
                            </m:r>
                          </m:den>
                        </m:f>
                      </m:e>
                    </m:d>
                    <m:r>
                      <a:rPr lang="en-US" b="0" i="0" smtClean="0">
                        <a:solidFill>
                          <a:schemeClr val="bg1"/>
                        </a:solidFill>
                        <a:latin typeface="Cambria Math" panose="02040503050406030204" pitchFamily="18" charset="0"/>
                        <a:ea typeface="Cambria Math" panose="02040503050406030204" pitchFamily="18" charset="0"/>
                      </a:rPr>
                      <m:t>,    </m:t>
                    </m:r>
                    <m:r>
                      <m:rPr>
                        <m:nor/>
                      </m:rPr>
                      <a:rPr lang="en-US" b="0" i="0" smtClean="0">
                        <a:solidFill>
                          <a:schemeClr val="bg1"/>
                        </a:solidFill>
                        <a:latin typeface="Cambria Math" panose="02040503050406030204" pitchFamily="18" charset="0"/>
                        <a:ea typeface="Cambria Math" panose="02040503050406030204" pitchFamily="18" charset="0"/>
                      </a:rPr>
                      <m:t>i</m:t>
                    </m:r>
                    <m:r>
                      <m:rPr>
                        <m:nor/>
                      </m:rPr>
                      <a:rPr lang="en-US" baseline="-25000" dirty="0">
                        <a:solidFill>
                          <a:schemeClr val="bg1"/>
                        </a:solidFill>
                        <a:latin typeface="Cambria Math" panose="02040503050406030204" pitchFamily="18" charset="0"/>
                        <a:ea typeface="Cambria Math" panose="02040503050406030204" pitchFamily="18" charset="0"/>
                      </a:rPr>
                      <m:t>R</m:t>
                    </m:r>
                    <m:r>
                      <m:rPr>
                        <m:nor/>
                      </m:rPr>
                      <a:rPr lang="en-US" b="0" i="0" baseline="-25000" dirty="0" smtClean="0">
                        <a:solidFill>
                          <a:schemeClr val="bg1"/>
                        </a:solidFill>
                        <a:latin typeface="Cambria Math" panose="02040503050406030204" pitchFamily="18" charset="0"/>
                        <a:ea typeface="Cambria Math" panose="02040503050406030204" pitchFamily="18" charset="0"/>
                      </a:rPr>
                      <m:t>2 </m:t>
                    </m:r>
                    <m:r>
                      <m:rPr>
                        <m:nor/>
                      </m:rPr>
                      <a:rPr lang="en-US" dirty="0">
                        <a:solidFill>
                          <a:schemeClr val="bg1"/>
                        </a:solidFill>
                        <a:latin typeface="Cambria Math" panose="02040503050406030204" pitchFamily="18" charset="0"/>
                        <a:ea typeface="Cambria Math" panose="02040503050406030204" pitchFamily="18" charset="0"/>
                      </a:rPr>
                      <m:t>= </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rPr>
                          <m:t>i</m:t>
                        </m:r>
                      </m:e>
                      <m:sub>
                        <m:r>
                          <m:rPr>
                            <m:sty m:val="p"/>
                          </m:rPr>
                          <a:rPr lang="en-US" b="0" i="0" smtClean="0">
                            <a:solidFill>
                              <a:schemeClr val="bg1"/>
                            </a:solidFill>
                            <a:latin typeface="Cambria Math" panose="02040503050406030204" pitchFamily="18" charset="0"/>
                            <a:ea typeface="Cambria Math" panose="02040503050406030204" pitchFamily="18" charset="0"/>
                          </a:rPr>
                          <m:t>in</m:t>
                        </m:r>
                      </m:sub>
                    </m:sSub>
                    <m:d>
                      <m:dPr>
                        <m:ctrlPr>
                          <a:rPr lang="en-US" i="1" smtClean="0">
                            <a:solidFill>
                              <a:schemeClr val="bg1"/>
                            </a:solidFill>
                            <a:latin typeface="Cambria Math" panose="02040503050406030204" pitchFamily="18" charset="0"/>
                            <a:ea typeface="Cambria Math" panose="02040503050406030204" pitchFamily="18" charset="0"/>
                          </a:rPr>
                        </m:ctrlPr>
                      </m:dPr>
                      <m:e>
                        <m:f>
                          <m:fPr>
                            <m:ctrlPr>
                              <a:rPr lang="en-US" i="1">
                                <a:solidFill>
                                  <a:schemeClr val="bg1"/>
                                </a:solidFill>
                                <a:latin typeface="Cambria Math" panose="02040503050406030204" pitchFamily="18" charset="0"/>
                                <a:ea typeface="Cambria Math" panose="02040503050406030204" pitchFamily="18" charset="0"/>
                              </a:rPr>
                            </m:ctrlPr>
                          </m:fPr>
                          <m:num>
                            <m:r>
                              <m:rPr>
                                <m:sty m:val="p"/>
                              </m:rPr>
                              <a:rPr lang="en-US">
                                <a:solidFill>
                                  <a:schemeClr val="bg1"/>
                                </a:solidFill>
                                <a:latin typeface="Cambria Math" panose="02040503050406030204" pitchFamily="18" charset="0"/>
                                <a:ea typeface="Cambria Math" panose="02040503050406030204" pitchFamily="18" charset="0"/>
                              </a:rPr>
                              <m:t>R</m:t>
                            </m:r>
                            <m:r>
                              <a:rPr lang="en-US" b="0" i="1" smtClean="0">
                                <a:solidFill>
                                  <a:schemeClr val="bg1"/>
                                </a:solidFill>
                                <a:latin typeface="Cambria Math" panose="02040503050406030204" pitchFamily="18" charset="0"/>
                                <a:ea typeface="Cambria Math" panose="02040503050406030204" pitchFamily="18" charset="0"/>
                              </a:rPr>
                              <m:t>1</m:t>
                            </m:r>
                          </m:num>
                          <m:den>
                            <m:r>
                              <m:rPr>
                                <m:sty m:val="p"/>
                              </m:rPr>
                              <a:rPr lang="en-US">
                                <a:solidFill>
                                  <a:schemeClr val="bg1"/>
                                </a:solidFill>
                                <a:latin typeface="Cambria Math" panose="02040503050406030204" pitchFamily="18" charset="0"/>
                                <a:ea typeface="Cambria Math" panose="02040503050406030204" pitchFamily="18" charset="0"/>
                              </a:rPr>
                              <m:t>R</m:t>
                            </m:r>
                            <m:r>
                              <a:rPr lang="en-US">
                                <a:solidFill>
                                  <a:schemeClr val="bg1"/>
                                </a:solidFill>
                                <a:latin typeface="Cambria Math" panose="02040503050406030204" pitchFamily="18" charset="0"/>
                                <a:ea typeface="Cambria Math" panose="02040503050406030204" pitchFamily="18" charset="0"/>
                              </a:rPr>
                              <m:t>1+</m:t>
                            </m:r>
                            <m:r>
                              <m:rPr>
                                <m:sty m:val="p"/>
                              </m:rPr>
                              <a:rPr lang="en-US">
                                <a:solidFill>
                                  <a:schemeClr val="bg1"/>
                                </a:solidFill>
                                <a:latin typeface="Cambria Math" panose="02040503050406030204" pitchFamily="18" charset="0"/>
                                <a:ea typeface="Cambria Math" panose="02040503050406030204" pitchFamily="18" charset="0"/>
                              </a:rPr>
                              <m:t>R</m:t>
                            </m:r>
                            <m:r>
                              <a:rPr lang="en-US">
                                <a:solidFill>
                                  <a:schemeClr val="bg1"/>
                                </a:solidFill>
                                <a:latin typeface="Cambria Math" panose="02040503050406030204" pitchFamily="18" charset="0"/>
                                <a:ea typeface="Cambria Math" panose="02040503050406030204" pitchFamily="18" charset="0"/>
                              </a:rPr>
                              <m:t>2</m:t>
                            </m:r>
                          </m:den>
                        </m:f>
                      </m:e>
                    </m:d>
                    <m:r>
                      <a:rPr lang="en-US" b="0" i="1" smtClean="0">
                        <a:solidFill>
                          <a:schemeClr val="bg1"/>
                        </a:solidFill>
                        <a:latin typeface="Cambria Math" panose="02040503050406030204" pitchFamily="18" charset="0"/>
                        <a:ea typeface="Cambria Math" panose="02040503050406030204" pitchFamily="18" charset="0"/>
                      </a:rPr>
                      <m:t>.</m:t>
                    </m:r>
                  </m:oMath>
                </a14:m>
                <a:endParaRPr lang="en-US" dirty="0">
                  <a:latin typeface="Cambria Math" panose="02040503050406030204" pitchFamily="18" charset="0"/>
                  <a:ea typeface="Cambria Math" panose="02040503050406030204" pitchFamily="18" charset="0"/>
                </a:endParaRPr>
              </a:p>
              <a:p>
                <a:pPr fontAlgn="base">
                  <a:spcBef>
                    <a:spcPct val="0"/>
                  </a:spcBef>
                  <a:spcAft>
                    <a:spcPct val="0"/>
                  </a:spcAft>
                </a:pPr>
                <a:endParaRPr lang="en-US" b="1" dirty="0">
                  <a:solidFill>
                    <a:schemeClr val="bg1"/>
                  </a:solidFill>
                  <a:latin typeface="Cambria Math" panose="02040503050406030204" pitchFamily="18" charset="0"/>
                  <a:ea typeface="Cambria Math" panose="02040503050406030204" pitchFamily="18" charset="0"/>
                </a:endParaRPr>
              </a:p>
              <a:p>
                <a:pPr marL="214313" indent="-214313">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For a given </a:t>
                </a:r>
                <a:r>
                  <a:rPr lang="en-US" dirty="0" err="1">
                    <a:solidFill>
                      <a:schemeClr val="bg1"/>
                    </a:solidFill>
                    <a:latin typeface="Cambria Math" panose="02040503050406030204" pitchFamily="18" charset="0"/>
                    <a:ea typeface="Cambria Math" panose="02040503050406030204" pitchFamily="18" charset="0"/>
                  </a:rPr>
                  <a:t>i</a:t>
                </a:r>
                <a:r>
                  <a:rPr lang="en-US" baseline="-25000" dirty="0" err="1">
                    <a:solidFill>
                      <a:schemeClr val="bg1"/>
                    </a:solidFill>
                    <a:latin typeface="Cambria Math" panose="02040503050406030204" pitchFamily="18" charset="0"/>
                    <a:ea typeface="Cambria Math" panose="02040503050406030204" pitchFamily="18" charset="0"/>
                  </a:rPr>
                  <a:t>in</a:t>
                </a:r>
                <a:r>
                  <a:rPr lang="en-US" dirty="0">
                    <a:solidFill>
                      <a:schemeClr val="bg1"/>
                    </a:solidFill>
                    <a:latin typeface="Cambria Math" panose="02040503050406030204" pitchFamily="18" charset="0"/>
                    <a:ea typeface="Cambria Math" panose="02040503050406030204" pitchFamily="18" charset="0"/>
                  </a:rPr>
                  <a:t> value, we can generate </a:t>
                </a:r>
                <a:r>
                  <a:rPr lang="en-US" dirty="0">
                    <a:solidFill>
                      <a:srgbClr val="000000"/>
                    </a:solidFill>
                    <a:latin typeface="Cambria Math" panose="02040503050406030204" pitchFamily="18" charset="0"/>
                    <a:ea typeface="Cambria Math" panose="02040503050406030204" pitchFamily="18" charset="0"/>
                  </a:rPr>
                  <a:t>desired i</a:t>
                </a:r>
                <a:r>
                  <a:rPr lang="en-US" baseline="-25000" dirty="0">
                    <a:solidFill>
                      <a:srgbClr val="000000"/>
                    </a:solidFill>
                    <a:latin typeface="Cambria Math" panose="02040503050406030204" pitchFamily="18" charset="0"/>
                    <a:ea typeface="Cambria Math" panose="02040503050406030204" pitchFamily="18" charset="0"/>
                  </a:rPr>
                  <a:t>R1</a:t>
                </a:r>
                <a:r>
                  <a:rPr lang="en-US" dirty="0">
                    <a:solidFill>
                      <a:srgbClr val="000000"/>
                    </a:solidFill>
                    <a:latin typeface="Cambria Math" panose="02040503050406030204" pitchFamily="18" charset="0"/>
                    <a:ea typeface="Cambria Math" panose="02040503050406030204" pitchFamily="18" charset="0"/>
                  </a:rPr>
                  <a:t> and i</a:t>
                </a:r>
                <a:r>
                  <a:rPr lang="en-US" baseline="-25000" dirty="0">
                    <a:solidFill>
                      <a:srgbClr val="000000"/>
                    </a:solidFill>
                    <a:latin typeface="Cambria Math" panose="02040503050406030204" pitchFamily="18" charset="0"/>
                    <a:ea typeface="Cambria Math" panose="02040503050406030204" pitchFamily="18" charset="0"/>
                  </a:rPr>
                  <a:t>R2</a:t>
                </a:r>
                <a:r>
                  <a:rPr lang="en-US" dirty="0">
                    <a:solidFill>
                      <a:srgbClr val="000000"/>
                    </a:solidFill>
                    <a:latin typeface="Cambria Math" panose="02040503050406030204" pitchFamily="18" charset="0"/>
                    <a:ea typeface="Cambria Math" panose="02040503050406030204" pitchFamily="18" charset="0"/>
                  </a:rPr>
                  <a:t> values by choosing the appropriate R1 and R2 resistor ratios.</a:t>
                </a:r>
              </a:p>
              <a:p>
                <a:pPr marL="214313" indent="-214313">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214313" indent="-214313">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rPr>
                  <a:t>For example, if </a:t>
                </a:r>
                <a:r>
                  <a:rPr lang="en-US" dirty="0" err="1">
                    <a:solidFill>
                      <a:srgbClr val="000000"/>
                    </a:solidFill>
                    <a:latin typeface="Cambria Math" panose="02040503050406030204" pitchFamily="18" charset="0"/>
                    <a:ea typeface="Cambria Math" panose="02040503050406030204" pitchFamily="18" charset="0"/>
                  </a:rPr>
                  <a:t>i</a:t>
                </a:r>
                <a:r>
                  <a:rPr lang="en-US" baseline="-25000" dirty="0" err="1">
                    <a:solidFill>
                      <a:srgbClr val="000000"/>
                    </a:solidFill>
                    <a:latin typeface="Cambria Math" panose="02040503050406030204" pitchFamily="18" charset="0"/>
                    <a:ea typeface="Cambria Math" panose="02040503050406030204" pitchFamily="18" charset="0"/>
                  </a:rPr>
                  <a:t>in</a:t>
                </a:r>
                <a:r>
                  <a:rPr lang="en-US" dirty="0">
                    <a:solidFill>
                      <a:srgbClr val="000000"/>
                    </a:solidFill>
                    <a:latin typeface="Cambria Math" panose="02040503050406030204" pitchFamily="18" charset="0"/>
                    <a:ea typeface="Cambria Math" panose="02040503050406030204" pitchFamily="18" charset="0"/>
                  </a:rPr>
                  <a:t> = 100 mA, and we want i</a:t>
                </a:r>
                <a:r>
                  <a:rPr lang="en-US" baseline="-25000" dirty="0">
                    <a:solidFill>
                      <a:srgbClr val="000000"/>
                    </a:solidFill>
                    <a:latin typeface="Cambria Math" panose="02040503050406030204" pitchFamily="18" charset="0"/>
                    <a:ea typeface="Cambria Math" panose="02040503050406030204" pitchFamily="18" charset="0"/>
                  </a:rPr>
                  <a:t>R1</a:t>
                </a:r>
                <a:r>
                  <a:rPr lang="en-US" dirty="0">
                    <a:solidFill>
                      <a:srgbClr val="000000"/>
                    </a:solidFill>
                    <a:latin typeface="Cambria Math" panose="02040503050406030204" pitchFamily="18" charset="0"/>
                    <a:ea typeface="Cambria Math" panose="02040503050406030204" pitchFamily="18" charset="0"/>
                  </a:rPr>
                  <a:t> = 75 mA, then choose R2/(R1 + R2) ratio equal to 0.75, which implies that R1 = 3R2, since 3R2/4R2 = ¾ = 0.75. So choose R1 = 1 k</a:t>
                </a:r>
                <a:r>
                  <a:rPr lang="el-GR" dirty="0">
                    <a:solidFill>
                      <a:srgbClr val="000000"/>
                    </a:solidFill>
                    <a:latin typeface="Cambria Math" panose="02040503050406030204" pitchFamily="18" charset="0"/>
                    <a:ea typeface="Cambria Math" panose="02040503050406030204" pitchFamily="18" charset="0"/>
                  </a:rPr>
                  <a:t>Ω</a:t>
                </a:r>
                <a:r>
                  <a:rPr lang="en-US" dirty="0">
                    <a:solidFill>
                      <a:srgbClr val="000000"/>
                    </a:solidFill>
                    <a:latin typeface="Cambria Math" panose="02040503050406030204" pitchFamily="18" charset="0"/>
                    <a:ea typeface="Cambria Math" panose="02040503050406030204" pitchFamily="18" charset="0"/>
                  </a:rPr>
                  <a:t> and R2 = 3 k</a:t>
                </a:r>
                <a:r>
                  <a:rPr lang="el-GR" dirty="0">
                    <a:solidFill>
                      <a:srgbClr val="000000"/>
                    </a:solidFill>
                    <a:latin typeface="Cambria Math" panose="02040503050406030204" pitchFamily="18" charset="0"/>
                    <a:ea typeface="Cambria Math" panose="02040503050406030204" pitchFamily="18" charset="0"/>
                  </a:rPr>
                  <a:t>Ω</a:t>
                </a:r>
                <a:r>
                  <a:rPr lang="en-US" dirty="0">
                    <a:solidFill>
                      <a:srgbClr val="000000"/>
                    </a:solidFill>
                    <a:latin typeface="Cambria Math" panose="02040503050406030204" pitchFamily="18" charset="0"/>
                    <a:ea typeface="Cambria Math" panose="02040503050406030204" pitchFamily="18" charset="0"/>
                  </a:rPr>
                  <a:t>, and then we get i</a:t>
                </a:r>
                <a:r>
                  <a:rPr lang="en-US" baseline="-25000" dirty="0">
                    <a:solidFill>
                      <a:srgbClr val="000000"/>
                    </a:solidFill>
                    <a:latin typeface="Cambria Math" panose="02040503050406030204" pitchFamily="18" charset="0"/>
                    <a:ea typeface="Cambria Math" panose="02040503050406030204" pitchFamily="18" charset="0"/>
                  </a:rPr>
                  <a:t>R1</a:t>
                </a:r>
                <a:r>
                  <a:rPr lang="en-US" dirty="0">
                    <a:solidFill>
                      <a:srgbClr val="000000"/>
                    </a:solidFill>
                    <a:latin typeface="Cambria Math" panose="02040503050406030204" pitchFamily="18" charset="0"/>
                    <a:ea typeface="Cambria Math" panose="02040503050406030204" pitchFamily="18" charset="0"/>
                  </a:rPr>
                  <a:t> = 75 mA, for </a:t>
                </a:r>
                <a:r>
                  <a:rPr lang="en-US" dirty="0" err="1">
                    <a:solidFill>
                      <a:srgbClr val="000000"/>
                    </a:solidFill>
                    <a:latin typeface="Cambria Math" panose="02040503050406030204" pitchFamily="18" charset="0"/>
                    <a:ea typeface="Cambria Math" panose="02040503050406030204" pitchFamily="18" charset="0"/>
                  </a:rPr>
                  <a:t>i</a:t>
                </a:r>
                <a:r>
                  <a:rPr lang="en-US" baseline="-25000" dirty="0" err="1">
                    <a:solidFill>
                      <a:srgbClr val="000000"/>
                    </a:solidFill>
                    <a:latin typeface="Cambria Math" panose="02040503050406030204" pitchFamily="18" charset="0"/>
                    <a:ea typeface="Cambria Math" panose="02040503050406030204" pitchFamily="18" charset="0"/>
                  </a:rPr>
                  <a:t>in</a:t>
                </a:r>
                <a:r>
                  <a:rPr lang="en-US" dirty="0">
                    <a:solidFill>
                      <a:srgbClr val="000000"/>
                    </a:solidFill>
                    <a:latin typeface="Cambria Math" panose="02040503050406030204" pitchFamily="18" charset="0"/>
                    <a:ea typeface="Cambria Math" panose="02040503050406030204" pitchFamily="18" charset="0"/>
                  </a:rPr>
                  <a:t> = 100 mA.</a:t>
                </a:r>
              </a:p>
            </p:txBody>
          </p:sp>
        </mc:Choice>
        <mc:Fallback xmlns="">
          <p:sp>
            <p:nvSpPr>
              <p:cNvPr id="8" name="Rectangle 7"/>
              <p:cNvSpPr>
                <a:spLocks noRot="1" noChangeAspect="1" noMove="1" noResize="1" noEditPoints="1" noAdjustHandles="1" noChangeArrowheads="1" noChangeShapeType="1" noTextEdit="1"/>
              </p:cNvSpPr>
              <p:nvPr/>
            </p:nvSpPr>
            <p:spPr>
              <a:xfrm>
                <a:off x="133165" y="665772"/>
                <a:ext cx="11931587" cy="5913029"/>
              </a:xfrm>
              <a:prstGeom prst="rect">
                <a:avLst/>
              </a:prstGeom>
              <a:blipFill>
                <a:blip r:embed="rId3"/>
                <a:stretch>
                  <a:fillRect l="-254" t="-204" b="-102"/>
                </a:stretch>
              </a:blipFill>
            </p:spPr>
            <p:txBody>
              <a:bodyPr/>
              <a:lstStyle/>
              <a:p>
                <a:r>
                  <a:rPr lang="en-US">
                    <a:noFill/>
                  </a:rPr>
                  <a:t> </a:t>
                </a:r>
              </a:p>
            </p:txBody>
          </p:sp>
        </mc:Fallback>
      </mc:AlternateContent>
      <p:sp>
        <p:nvSpPr>
          <p:cNvPr id="12" name="TextBox 11"/>
          <p:cNvSpPr txBox="1"/>
          <p:nvPr/>
        </p:nvSpPr>
        <p:spPr>
          <a:xfrm>
            <a:off x="6773731" y="3806320"/>
            <a:ext cx="3104560" cy="923330"/>
          </a:xfrm>
          <a:prstGeom prst="rect">
            <a:avLst/>
          </a:prstGeom>
          <a:noFill/>
        </p:spPr>
        <p:txBody>
          <a:bodyPr wrap="square" rtlCol="0">
            <a:spAutoFit/>
          </a:bodyPr>
          <a:lstStyle/>
          <a:p>
            <a:r>
              <a:rPr lang="en-US" dirty="0">
                <a:solidFill>
                  <a:schemeClr val="bg1"/>
                </a:solidFill>
                <a:latin typeface="Cambria Math" panose="02040503050406030204" pitchFamily="18" charset="0"/>
                <a:ea typeface="Cambria Math" panose="02040503050406030204" pitchFamily="18" charset="0"/>
              </a:rPr>
              <a:t>Simplified Current Divider Equations in terms of resistor ratios for 2-Parallel Resistors.</a:t>
            </a:r>
          </a:p>
        </p:txBody>
      </p:sp>
      <p:pic>
        <p:nvPicPr>
          <p:cNvPr id="4" name="Picture 3">
            <a:extLst>
              <a:ext uri="{FF2B5EF4-FFF2-40B4-BE49-F238E27FC236}">
                <a16:creationId xmlns:a16="http://schemas.microsoft.com/office/drawing/2014/main" id="{667627B3-464C-407E-AE86-6DC726DA524E}"/>
              </a:ext>
            </a:extLst>
          </p:cNvPr>
          <p:cNvPicPr>
            <a:picLocks noChangeAspect="1"/>
          </p:cNvPicPr>
          <p:nvPr/>
        </p:nvPicPr>
        <p:blipFill>
          <a:blip r:embed="rId4"/>
          <a:stretch>
            <a:fillRect/>
          </a:stretch>
        </p:blipFill>
        <p:spPr>
          <a:xfrm>
            <a:off x="6096000" y="805347"/>
            <a:ext cx="4018346" cy="2104186"/>
          </a:xfrm>
          <a:prstGeom prst="rect">
            <a:avLst/>
          </a:prstGeom>
        </p:spPr>
      </p:pic>
    </p:spTree>
    <p:extLst>
      <p:ext uri="{BB962C8B-B14F-4D97-AF65-F5344CB8AC3E}">
        <p14:creationId xmlns:p14="http://schemas.microsoft.com/office/powerpoint/2010/main" val="75712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10" end="10"/>
                                            </p:txEl>
                                          </p:spTgt>
                                        </p:tgtEl>
                                        <p:attrNameLst>
                                          <p:attrName>style.visibility</p:attrName>
                                        </p:attrNameLst>
                                      </p:cBhvr>
                                      <p:to>
                                        <p:strVal val="visible"/>
                                      </p:to>
                                    </p:set>
                                    <p:anim calcmode="lin" valueType="num">
                                      <p:cBhvr additive="base">
                                        <p:cTn id="7"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10" end="1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12" end="12"/>
                                            </p:txEl>
                                          </p:spTgt>
                                        </p:tgtEl>
                                        <p:attrNameLst>
                                          <p:attrName>style.visibility</p:attrName>
                                        </p:attrNameLst>
                                      </p:cBhvr>
                                      <p:to>
                                        <p:strVal val="visible"/>
                                      </p:to>
                                    </p:set>
                                    <p:anim calcmode="lin" valueType="num">
                                      <p:cBhvr additive="base">
                                        <p:cTn id="11" dur="500" fill="hold"/>
                                        <p:tgtEl>
                                          <p:spTgt spid="8">
                                            <p:txEl>
                                              <p:pRg st="12" end="1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
                                            <p:txEl>
                                              <p:pRg st="14" end="14"/>
                                            </p:txEl>
                                          </p:spTgt>
                                        </p:tgtEl>
                                        <p:attrNameLst>
                                          <p:attrName>style.visibility</p:attrName>
                                        </p:attrNameLst>
                                      </p:cBhvr>
                                      <p:to>
                                        <p:strVal val="visible"/>
                                      </p:to>
                                    </p:set>
                                    <p:anim calcmode="lin" valueType="num">
                                      <p:cBhvr additive="base">
                                        <p:cTn id="23" dur="500" fill="hold"/>
                                        <p:tgtEl>
                                          <p:spTgt spid="8">
                                            <p:txEl>
                                              <p:pRg st="14" end="1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
                                            <p:txEl>
                                              <p:pRg st="14" end="1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
                                            <p:txEl>
                                              <p:pRg st="16" end="16"/>
                                            </p:txEl>
                                          </p:spTgt>
                                        </p:tgtEl>
                                        <p:attrNameLst>
                                          <p:attrName>style.visibility</p:attrName>
                                        </p:attrNameLst>
                                      </p:cBhvr>
                                      <p:to>
                                        <p:strVal val="visible"/>
                                      </p:to>
                                    </p:set>
                                    <p:anim calcmode="lin" valueType="num">
                                      <p:cBhvr additive="base">
                                        <p:cTn id="27" dur="500" fill="hold"/>
                                        <p:tgtEl>
                                          <p:spTgt spid="8">
                                            <p:txEl>
                                              <p:pRg st="16" end="1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6120" y="0"/>
            <a:ext cx="9552797" cy="400050"/>
          </a:xfrm>
        </p:spPr>
        <p:txBody>
          <a:bodyPr>
            <a:noAutofit/>
          </a:bodyPr>
          <a:lstStyle/>
          <a:p>
            <a:pPr algn="ctr"/>
            <a:r>
              <a:rPr lang="en-US" sz="4000" dirty="0"/>
              <a:t>Current Divider Example Using Conductance</a:t>
            </a:r>
          </a:p>
        </p:txBody>
      </p:sp>
      <mc:AlternateContent xmlns:mc="http://schemas.openxmlformats.org/markup-compatibility/2006" xmlns:a14="http://schemas.microsoft.com/office/drawing/2010/main">
        <mc:Choice Requires="a14">
          <p:sp>
            <p:nvSpPr>
              <p:cNvPr id="8" name="Rectangle 7"/>
              <p:cNvSpPr/>
              <p:nvPr/>
            </p:nvSpPr>
            <p:spPr>
              <a:xfrm>
                <a:off x="374891" y="733120"/>
                <a:ext cx="11671700" cy="6036781"/>
              </a:xfrm>
              <a:prstGeom prst="rect">
                <a:avLst/>
              </a:prstGeom>
              <a:solidFill>
                <a:schemeClr val="tx1">
                  <a:lumMod val="95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For the parallel circuit, solve for R1 and R2 so that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R1</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0.3i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in</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R1</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0.3i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in</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so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R1</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i</a:t>
                </a:r>
                <a:r>
                  <a:rPr kumimoji="0" 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in</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=0.3.</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From KCL, the current flow through any given resistor in a parallel circuit is equal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to the fractional part, i.e., </a:t>
                </a:r>
                <a14:m>
                  <m:oMath xmlns:m="http://schemas.openxmlformats.org/officeDocument/2006/math">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Gn</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Geq</m:t>
                        </m:r>
                      </m:den>
                    </m:f>
                  </m:oMath>
                </a14:m>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 of the applied current, or alternatively as the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percentage, i.e., </a:t>
                </a:r>
                <a14:m>
                  <m:oMath xmlns:m="http://schemas.openxmlformats.org/officeDocument/2006/math">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100</m:t>
                        </m:r>
                      </m:e>
                    </m:d>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Gn</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Geq</m:t>
                        </m:r>
                      </m:den>
                    </m:f>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oMath>
                </a14:m>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 of the applied current.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i</m:t>
                          </m:r>
                        </m:e>
                        <m:sub>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in</m:t>
                          </m:r>
                        </m:sub>
                      </m:sSub>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G</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num>
                            <m:den>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G</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G</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den>
                          </m:f>
                        </m:e>
                      </m:d>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=0.3</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m:t>
                          </m:r>
                        </m:e>
                        <m:sub>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r>
                        <m:rPr>
                          <m:nor/>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nor/>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t>= </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in</m:t>
                          </m:r>
                        </m:sub>
                      </m:sSub>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G</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m:t>
                              </m:r>
                            </m:num>
                            <m:den>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G</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G</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den>
                          </m:f>
                        </m:e>
                      </m:d>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=0.7</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nor/>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m:t>
                          </m:r>
                          <m:r>
                            <m:rPr>
                              <m:nor/>
                            </m:rPr>
                            <a:rPr kumimoji="0" lang="en-US" sz="1800" b="0" i="0" u="none" strike="noStrike" kern="1200" cap="none" spc="0" normalizeH="0" baseline="-2500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m:rPr>
                              <m:nor/>
                            </m:rP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m:t>1</m:t>
                          </m:r>
                        </m:num>
                        <m:den>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i</m:t>
                              </m:r>
                            </m:e>
                            <m:sub>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in</m:t>
                              </m:r>
                            </m:sub>
                          </m:sSub>
                        </m:den>
                      </m:f>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=0.3=</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G</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num>
                        <m:den>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G</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G</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den>
                      </m:f>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G</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num>
                        <m:den>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G</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G</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den>
                      </m:f>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=0.3.  </m:t>
                      </m:r>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G</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G</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num>
                        <m:den>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G</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den>
                      </m:f>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num>
                        <m:den>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0.3</m:t>
                          </m:r>
                        </m:den>
                      </m:f>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=3.33. </m:t>
                      </m:r>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G</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G</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num>
                        <m:den>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G</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den>
                      </m:f>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 </m:t>
                      </m:r>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G</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m:t>
                          </m:r>
                        </m:num>
                        <m:den>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G</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den>
                      </m:f>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=3.33.  </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G</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m:t>
                          </m:r>
                        </m:num>
                        <m:den>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G</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den>
                      </m:f>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=2.33.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G</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m:t>
                      </m:r>
                      <m:d>
                        <m:d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2.33</m:t>
                          </m:r>
                        </m:e>
                      </m:d>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G</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oMath>
                  </m:oMathPara>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G</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m:t>
                      </m:r>
                      <m:d>
                        <m:d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2.33</m:t>
                          </m:r>
                        </m:e>
                      </m:d>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G</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The</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largest</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current</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flows</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through</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the</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largest</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conductance</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in</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a</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parallel</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circuit</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Choose G2 = 1/R2 = 1/(1 k</a:t>
                </a:r>
                <a:r>
                  <a:rPr kumimoji="0" lang="el-GR"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Ω</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1 mS, then G1 = 1/R1 = (1 mS)/(2.33) = 429 µS.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m:t>
                      </m:r>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num>
                        <m:den>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G</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m:t>
                          </m:r>
                        </m:den>
                      </m:f>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num>
                        <m:den>
                          <m:r>
                            <m:rPr>
                              <m:nor/>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1 </m:t>
                          </m:r>
                          <m:r>
                            <m:rPr>
                              <m:nor/>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mS</m:t>
                          </m:r>
                        </m:den>
                      </m:f>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m:rPr>
                          <m:nor/>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1 </m:t>
                      </m:r>
                      <m:r>
                        <m:rPr>
                          <m:nor/>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k</m:t>
                      </m:r>
                      <m:r>
                        <m:rPr>
                          <m:nor/>
                        </m:rPr>
                        <a:rPr kumimoji="0" lang="el-GR"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Ω</m:t>
                      </m:r>
                      <m:r>
                        <m:rPr>
                          <m:nor/>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nor/>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m:rPr>
                          <m:nor/>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num>
                        <m:den>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G</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den>
                      </m:f>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num>
                        <m:den>
                          <m:r>
                            <m:rPr>
                              <m:nor/>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429 µ</m:t>
                          </m:r>
                          <m:r>
                            <m:rPr>
                              <m:nor/>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S</m:t>
                          </m:r>
                        </m:den>
                      </m:f>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nor/>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2.33</m:t>
                      </m:r>
                      <m:r>
                        <m:rPr>
                          <m:nor/>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t> </m:t>
                      </m:r>
                      <m:r>
                        <m:rPr>
                          <m:nor/>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t>k</m:t>
                      </m:r>
                      <m:r>
                        <m:rPr>
                          <m:nor/>
                        </m:rPr>
                        <a:rPr kumimoji="0" lang="el-GR"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t>Ω</m:t>
                      </m:r>
                      <m:r>
                        <m:rPr>
                          <m:nor/>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nor/>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Choose</m:t>
                      </m:r>
                      <m:r>
                        <m:rPr>
                          <m:nor/>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nor/>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m:rPr>
                          <m:nor/>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2 = 1 </m:t>
                      </m:r>
                      <m:r>
                        <m:rPr>
                          <m:nor/>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k</m:t>
                      </m:r>
                      <m:r>
                        <m:rPr>
                          <m:nor/>
                        </m:rPr>
                        <a:rPr kumimoji="0" lang="el-GR"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Ω</m:t>
                      </m:r>
                      <m:r>
                        <m:rPr>
                          <m:nor/>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nor/>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and</m:t>
                      </m:r>
                      <m:r>
                        <m:rPr>
                          <m:nor/>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nor/>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R</m:t>
                      </m:r>
                      <m:r>
                        <m:rPr>
                          <m:nor/>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2 = 2.33 </m:t>
                      </m:r>
                      <m:r>
                        <m:rPr>
                          <m:nor/>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k</m:t>
                      </m:r>
                      <m:r>
                        <m:rPr>
                          <m:nor/>
                        </m:rPr>
                        <a:rPr kumimoji="0" lang="el-GR"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Ω</m:t>
                      </m:r>
                      <m:r>
                        <m:rPr>
                          <m:nor/>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nor/>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for</m:t>
                      </m:r>
                      <m:r>
                        <m:rPr>
                          <m:nor/>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nor/>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iR</m:t>
                      </m:r>
                      <m:r>
                        <m:rPr>
                          <m:nor/>
                        </m:rPr>
                        <a:rPr kumimoji="0" lang="en-US" sz="1800" b="0" i="0" u="none" strike="noStrike" kern="1200" cap="none" spc="0" normalizeH="0" baseline="-2500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1 = 0</m:t>
                      </m:r>
                      <m:r>
                        <m:rPr>
                          <m:nor/>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.3</m:t>
                      </m:r>
                      <m:sSub>
                        <m:sSubPr>
                          <m:ctrlP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i</m:t>
                          </m:r>
                        </m:e>
                        <m:sub>
                          <m:r>
                            <m:rPr>
                              <m:sty m:val="p"/>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in</m:t>
                          </m:r>
                        </m:sub>
                      </m:sSub>
                      <m:r>
                        <m:rPr>
                          <m:nor/>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p:txBody>
          </p:sp>
        </mc:Choice>
        <mc:Fallback xmlns="">
          <p:sp>
            <p:nvSpPr>
              <p:cNvPr id="8" name="Rectangle 7"/>
              <p:cNvSpPr>
                <a:spLocks noRot="1" noChangeAspect="1" noMove="1" noResize="1" noEditPoints="1" noAdjustHandles="1" noChangeArrowheads="1" noChangeShapeType="1" noTextEdit="1"/>
              </p:cNvSpPr>
              <p:nvPr/>
            </p:nvSpPr>
            <p:spPr>
              <a:xfrm>
                <a:off x="374891" y="733120"/>
                <a:ext cx="11671700" cy="6036781"/>
              </a:xfrm>
              <a:prstGeom prst="rect">
                <a:avLst/>
              </a:prstGeom>
              <a:blipFill>
                <a:blip r:embed="rId3"/>
                <a:stretch>
                  <a:fillRect l="-208" t="-200"/>
                </a:stretch>
              </a:blipFill>
            </p:spPr>
            <p:txBody>
              <a:bodyPr/>
              <a:lstStyle/>
              <a:p>
                <a:r>
                  <a:rPr lang="en-US">
                    <a:noFill/>
                  </a:rPr>
                  <a:t> </a:t>
                </a:r>
              </a:p>
            </p:txBody>
          </p:sp>
        </mc:Fallback>
      </mc:AlternateContent>
      <p:grpSp>
        <p:nvGrpSpPr>
          <p:cNvPr id="13" name="Group 12"/>
          <p:cNvGrpSpPr/>
          <p:nvPr/>
        </p:nvGrpSpPr>
        <p:grpSpPr>
          <a:xfrm>
            <a:off x="8726300" y="750387"/>
            <a:ext cx="3258589" cy="2034149"/>
            <a:chOff x="5719157" y="977314"/>
            <a:chExt cx="3258589" cy="2034149"/>
          </a:xfrm>
        </p:grpSpPr>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9157" y="1017452"/>
              <a:ext cx="3258589" cy="1994011"/>
            </a:xfrm>
            <a:prstGeom prst="rect">
              <a:avLst/>
            </a:prstGeom>
          </p:spPr>
        </p:pic>
        <p:cxnSp>
          <p:nvCxnSpPr>
            <p:cNvPr id="11" name="Straight Arrow Connector 10"/>
            <p:cNvCxnSpPr/>
            <p:nvPr/>
          </p:nvCxnSpPr>
          <p:spPr>
            <a:xfrm flipV="1">
              <a:off x="6434051" y="1387964"/>
              <a:ext cx="428197" cy="261"/>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424373" y="977314"/>
              <a:ext cx="396310"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i</a:t>
              </a:r>
              <a:r>
                <a:rPr kumimoji="0" lang="en-US" sz="20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in</a:t>
              </a:r>
              <a:endPar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p:txBody>
        </p:sp>
      </p:grpSp>
    </p:spTree>
    <p:extLst>
      <p:ext uri="{BB962C8B-B14F-4D97-AF65-F5344CB8AC3E}">
        <p14:creationId xmlns:p14="http://schemas.microsoft.com/office/powerpoint/2010/main" val="304258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anim calcmode="lin" valueType="num">
                                      <p:cBhvr additive="base">
                                        <p:cTn id="7"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5" end="5"/>
                                            </p:txEl>
                                          </p:spTgt>
                                        </p:tgtEl>
                                        <p:attrNameLst>
                                          <p:attrName>style.visibility</p:attrName>
                                        </p:attrNameLst>
                                      </p:cBhvr>
                                      <p:to>
                                        <p:strVal val="visible"/>
                                      </p:to>
                                    </p:set>
                                    <p:anim calcmode="lin" valueType="num">
                                      <p:cBhvr additive="base">
                                        <p:cTn id="11"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anim calcmode="lin" valueType="num">
                                      <p:cBhvr additive="base">
                                        <p:cTn id="15"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anim calcmode="lin" valueType="num">
                                      <p:cBhvr additive="base">
                                        <p:cTn id="21"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8" end="8"/>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anim calcmode="lin" valueType="num">
                                      <p:cBhvr additive="base">
                                        <p:cTn id="25"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10" end="10"/>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anim calcmode="lin" valueType="num">
                                      <p:cBhvr additive="base">
                                        <p:cTn id="29" dur="500" fill="hold"/>
                                        <p:tgtEl>
                                          <p:spTgt spid="8">
                                            <p:txEl>
                                              <p:pRg st="12" end="1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8">
                                            <p:txEl>
                                              <p:pRg st="14" end="14"/>
                                            </p:txEl>
                                          </p:spTgt>
                                        </p:tgtEl>
                                        <p:attrNameLst>
                                          <p:attrName>style.visibility</p:attrName>
                                        </p:attrNameLst>
                                      </p:cBhvr>
                                      <p:to>
                                        <p:strVal val="visible"/>
                                      </p:to>
                                    </p:set>
                                    <p:anim calcmode="lin" valueType="num">
                                      <p:cBhvr additive="base">
                                        <p:cTn id="35" dur="500" fill="hold"/>
                                        <p:tgtEl>
                                          <p:spTgt spid="8">
                                            <p:txEl>
                                              <p:pRg st="14" end="1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8">
                                            <p:txEl>
                                              <p:pRg st="14" end="14"/>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8">
                                            <p:txEl>
                                              <p:pRg st="16" end="16"/>
                                            </p:txEl>
                                          </p:spTgt>
                                        </p:tgtEl>
                                        <p:attrNameLst>
                                          <p:attrName>style.visibility</p:attrName>
                                        </p:attrNameLst>
                                      </p:cBhvr>
                                      <p:to>
                                        <p:strVal val="visible"/>
                                      </p:to>
                                    </p:set>
                                    <p:anim calcmode="lin" valueType="num">
                                      <p:cBhvr additive="base">
                                        <p:cTn id="39" dur="500" fill="hold"/>
                                        <p:tgtEl>
                                          <p:spTgt spid="8">
                                            <p:txEl>
                                              <p:pRg st="16" end="1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8">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184195"/>
            <a:ext cx="9144000" cy="533400"/>
          </a:xfrm>
        </p:spPr>
        <p:txBody>
          <a:bodyPr>
            <a:normAutofit/>
          </a:bodyPr>
          <a:lstStyle/>
          <a:p>
            <a:pPr algn="ctr"/>
            <a:r>
              <a:rPr lang="en-US"/>
              <a:t>American Wire Gauge Wire Sizes</a:t>
            </a:r>
          </a:p>
        </p:txBody>
      </p:sp>
      <p:sp>
        <p:nvSpPr>
          <p:cNvPr id="6" name="TextBox 5"/>
          <p:cNvSpPr txBox="1"/>
          <p:nvPr/>
        </p:nvSpPr>
        <p:spPr>
          <a:xfrm>
            <a:off x="2619667" y="4503995"/>
            <a:ext cx="3161843" cy="2031325"/>
          </a:xfrm>
          <a:prstGeom prst="rect">
            <a:avLst/>
          </a:prstGeom>
          <a:solidFill>
            <a:schemeClr val="tx1">
              <a:lumMod val="95000"/>
            </a:schemeClr>
          </a:solidFill>
          <a:ln w="38100" cmpd="thickThin">
            <a:solidFill>
              <a:schemeClr val="accent1"/>
            </a:solidFill>
          </a:ln>
        </p:spPr>
        <p:txBody>
          <a:bodyPr wrap="square" rtlCol="0">
            <a:spAutoFit/>
          </a:bodyPr>
          <a:lstStyle/>
          <a:p>
            <a:pPr marL="285750" indent="-28575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Increasing gauge number denote decreasing wire diameters.</a:t>
            </a:r>
          </a:p>
          <a:p>
            <a:pPr marL="285750" indent="-28575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Smaller gauge number wire can conduct larger currents.</a:t>
            </a:r>
          </a:p>
        </p:txBody>
      </p:sp>
      <p:pic>
        <p:nvPicPr>
          <p:cNvPr id="7" name="Picture 6" title="Image of the thickness of wires starting from 40 to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9666" y="1122293"/>
            <a:ext cx="6952668" cy="3177206"/>
          </a:xfrm>
          <a:prstGeom prst="rect">
            <a:avLst/>
          </a:prstGeom>
        </p:spPr>
      </p:pic>
      <p:sp>
        <p:nvSpPr>
          <p:cNvPr id="8" name="TextBox 7"/>
          <p:cNvSpPr txBox="1"/>
          <p:nvPr/>
        </p:nvSpPr>
        <p:spPr>
          <a:xfrm>
            <a:off x="6330372" y="4508981"/>
            <a:ext cx="3241963" cy="2031325"/>
          </a:xfrm>
          <a:prstGeom prst="rect">
            <a:avLst/>
          </a:prstGeom>
          <a:solidFill>
            <a:schemeClr val="tx1">
              <a:lumMod val="95000"/>
            </a:schemeClr>
          </a:solidFill>
          <a:ln>
            <a:solidFill>
              <a:schemeClr val="accent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Stranded copper wire often used for heavy gauge as it bends easier.</a:t>
            </a:r>
          </a:p>
          <a:p>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Want to choose the correct AWG number to handle largest expected current.</a:t>
            </a:r>
            <a:endParaRPr lang="en-US"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20983862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499" y="45904"/>
            <a:ext cx="5947603" cy="533400"/>
          </a:xfrm>
        </p:spPr>
        <p:txBody>
          <a:bodyPr>
            <a:noAutofit/>
          </a:bodyPr>
          <a:lstStyle/>
          <a:p>
            <a:pPr algn="ctr"/>
            <a:r>
              <a:rPr lang="en-US" sz="4000" dirty="0"/>
              <a:t>Resistance from Resistivity</a:t>
            </a:r>
          </a:p>
        </p:txBody>
      </p:sp>
      <mc:AlternateContent xmlns:mc="http://schemas.openxmlformats.org/markup-compatibility/2006" xmlns:a14="http://schemas.microsoft.com/office/drawing/2010/main">
        <mc:Choice Requires="a14">
          <p:sp>
            <p:nvSpPr>
              <p:cNvPr id="8" name="TextBox 7"/>
              <p:cNvSpPr txBox="1"/>
              <p:nvPr/>
            </p:nvSpPr>
            <p:spPr>
              <a:xfrm>
                <a:off x="3521911" y="2410376"/>
                <a:ext cx="3223868" cy="1447512"/>
              </a:xfrm>
              <a:prstGeom prst="rect">
                <a:avLst/>
              </a:prstGeom>
              <a:solidFill>
                <a:schemeClr val="tx1">
                  <a:lumMod val="95000"/>
                </a:schemeClr>
              </a:solidFill>
              <a:ln w="38100" cmpd="thickThi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solidFill>
                            <a:schemeClr val="bg1"/>
                          </a:solidFill>
                          <a:latin typeface="Cambria Math" panose="02040503050406030204" pitchFamily="18" charset="0"/>
                        </a:rPr>
                        <m:t>R</m:t>
                      </m:r>
                      <m:r>
                        <a:rPr lang="en-US">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ea typeface="Cambria Math" panose="02040503050406030204" pitchFamily="18" charset="0"/>
                        </a:rPr>
                        <m:t>ρ</m:t>
                      </m:r>
                      <m:f>
                        <m:fPr>
                          <m:ctrlPr>
                            <a:rPr lang="en-US" i="1">
                              <a:solidFill>
                                <a:schemeClr val="bg1"/>
                              </a:solidFill>
                              <a:latin typeface="Cambria Math" panose="02040503050406030204" pitchFamily="18" charset="0"/>
                              <a:ea typeface="Cambria Math" panose="02040503050406030204" pitchFamily="18" charset="0"/>
                            </a:rPr>
                          </m:ctrlPr>
                        </m:fPr>
                        <m:num>
                          <m:r>
                            <m:rPr>
                              <m:sty m:val="p"/>
                            </m:rPr>
                            <a:rPr lang="en-US">
                              <a:solidFill>
                                <a:schemeClr val="bg1"/>
                              </a:solidFill>
                              <a:latin typeface="Cambria Math" panose="02040503050406030204" pitchFamily="18" charset="0"/>
                              <a:ea typeface="Cambria Math" panose="02040503050406030204" pitchFamily="18" charset="0"/>
                            </a:rPr>
                            <m:t>l</m:t>
                          </m:r>
                        </m:num>
                        <m:den>
                          <m:r>
                            <m:rPr>
                              <m:sty m:val="p"/>
                            </m:rPr>
                            <a:rPr lang="en-US">
                              <a:solidFill>
                                <a:schemeClr val="bg1"/>
                              </a:solidFill>
                              <a:latin typeface="Cambria Math" panose="02040503050406030204" pitchFamily="18" charset="0"/>
                              <a:ea typeface="Cambria Math" panose="02040503050406030204" pitchFamily="18" charset="0"/>
                            </a:rPr>
                            <m:t>A</m:t>
                          </m:r>
                        </m:den>
                      </m:f>
                    </m:oMath>
                  </m:oMathPara>
                </a14:m>
                <a:endParaRPr lang="en-US" dirty="0">
                  <a:solidFill>
                    <a:schemeClr val="bg1"/>
                  </a:solidFill>
                </a:endParaRPr>
              </a:p>
              <a:p>
                <a:endParaRPr lang="en-US" dirty="0">
                  <a:solidFill>
                    <a:schemeClr val="bg1"/>
                  </a:solidFill>
                  <a:latin typeface="Cambria Math" panose="02040503050406030204" pitchFamily="18" charset="0"/>
                  <a:ea typeface="Cambria Math" panose="02040503050406030204" pitchFamily="18" charset="0"/>
                </a:endParaRPr>
              </a:p>
              <a:p>
                <a:r>
                  <a:rPr lang="en-US" dirty="0">
                    <a:solidFill>
                      <a:schemeClr val="bg1"/>
                    </a:solidFill>
                    <a:latin typeface="Cambria Math" panose="02040503050406030204" pitchFamily="18" charset="0"/>
                    <a:ea typeface="Cambria Math" panose="02040503050406030204" pitchFamily="18" charset="0"/>
                  </a:rPr>
                  <a:t>l – length of wire.</a:t>
                </a:r>
              </a:p>
              <a:p>
                <a:r>
                  <a:rPr lang="en-US" dirty="0">
                    <a:solidFill>
                      <a:schemeClr val="bg1"/>
                    </a:solidFill>
                    <a:latin typeface="Cambria Math" panose="02040503050406030204" pitchFamily="18" charset="0"/>
                    <a:ea typeface="Cambria Math" panose="02040503050406030204" pitchFamily="18" charset="0"/>
                  </a:rPr>
                  <a:t>A – Cross-sectional Area = </a:t>
                </a:r>
                <a:r>
                  <a:rPr lang="el-GR" dirty="0">
                    <a:solidFill>
                      <a:schemeClr val="bg1"/>
                    </a:solidFill>
                    <a:latin typeface="Cambria Math" panose="02040503050406030204" pitchFamily="18" charset="0"/>
                    <a:ea typeface="Cambria Math" panose="02040503050406030204" pitchFamily="18" charset="0"/>
                  </a:rPr>
                  <a:t>π</a:t>
                </a:r>
                <a:r>
                  <a:rPr lang="en-US" dirty="0">
                    <a:solidFill>
                      <a:schemeClr val="bg1"/>
                    </a:solidFill>
                    <a:latin typeface="Cambria Math" panose="02040503050406030204" pitchFamily="18" charset="0"/>
                    <a:ea typeface="Cambria Math" panose="02040503050406030204" pitchFamily="18" charset="0"/>
                  </a:rPr>
                  <a:t>r</a:t>
                </a:r>
                <a:r>
                  <a:rPr lang="en-US" baseline="30000" dirty="0">
                    <a:solidFill>
                      <a:schemeClr val="bg1"/>
                    </a:solidFill>
                    <a:latin typeface="Cambria Math" panose="02040503050406030204" pitchFamily="18" charset="0"/>
                    <a:ea typeface="Cambria Math" panose="02040503050406030204" pitchFamily="18" charset="0"/>
                  </a:rPr>
                  <a:t>2</a:t>
                </a:r>
                <a:r>
                  <a:rPr lang="en-US" dirty="0">
                    <a:solidFill>
                      <a:schemeClr val="bg1"/>
                    </a:solidFill>
                    <a:latin typeface="Cambria Math" panose="02040503050406030204" pitchFamily="18" charset="0"/>
                    <a:ea typeface="Cambria Math" panose="02040503050406030204" pitchFamily="18" charset="0"/>
                  </a:rPr>
                  <a:t>.</a:t>
                </a:r>
              </a:p>
            </p:txBody>
          </p:sp>
        </mc:Choice>
        <mc:Fallback xmlns="">
          <p:sp>
            <p:nvSpPr>
              <p:cNvPr id="8" name="TextBox 7"/>
              <p:cNvSpPr txBox="1">
                <a:spLocks noRot="1" noChangeAspect="1" noMove="1" noResize="1" noEditPoints="1" noAdjustHandles="1" noChangeArrowheads="1" noChangeShapeType="1" noTextEdit="1"/>
              </p:cNvSpPr>
              <p:nvPr/>
            </p:nvSpPr>
            <p:spPr>
              <a:xfrm>
                <a:off x="3521911" y="2410376"/>
                <a:ext cx="3223868" cy="1447512"/>
              </a:xfrm>
              <a:prstGeom prst="rect">
                <a:avLst/>
              </a:prstGeom>
              <a:blipFill>
                <a:blip r:embed="rId3"/>
                <a:stretch>
                  <a:fillRect l="-1121" b="-4098"/>
                </a:stretch>
              </a:blipFill>
              <a:ln w="38100" cmpd="thickThin">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632757" y="4326555"/>
                <a:ext cx="8969433" cy="2273443"/>
              </a:xfrm>
              <a:prstGeom prst="rect">
                <a:avLst/>
              </a:prstGeom>
              <a:solidFill>
                <a:schemeClr val="tx1">
                  <a:lumMod val="95000"/>
                </a:schemeClr>
              </a:solidFill>
              <a:ln w="38100" cmpd="thickThin">
                <a:solidFill>
                  <a:schemeClr val="accent1"/>
                </a:solidFill>
              </a:ln>
            </p:spPr>
            <p:txBody>
              <a:bodyPr wrap="square" rtlCol="0">
                <a:spAutoFit/>
              </a:bodyPr>
              <a:lstStyle/>
              <a:p>
                <a:r>
                  <a:rPr lang="en-US" dirty="0">
                    <a:solidFill>
                      <a:schemeClr val="bg1"/>
                    </a:solidFill>
                    <a:latin typeface="Cambria Math" panose="02040503050406030204" pitchFamily="18" charset="0"/>
                    <a:ea typeface="Cambria Math" panose="02040503050406030204" pitchFamily="18" charset="0"/>
                  </a:rPr>
                  <a:t>Ex. AWG #12 solid conductor copper wire, used in household wiring, has a diameter of 2.053 mm and cross-sectional area of 3.31 mm</a:t>
                </a:r>
                <a:r>
                  <a:rPr lang="en-US" baseline="30000" dirty="0">
                    <a:solidFill>
                      <a:schemeClr val="bg1"/>
                    </a:solidFill>
                    <a:latin typeface="Cambria Math" panose="02040503050406030204" pitchFamily="18" charset="0"/>
                    <a:ea typeface="Cambria Math" panose="02040503050406030204" pitchFamily="18" charset="0"/>
                  </a:rPr>
                  <a:t>2 </a:t>
                </a:r>
                <a:r>
                  <a:rPr lang="en-US" dirty="0">
                    <a:solidFill>
                      <a:schemeClr val="bg1"/>
                    </a:solidFill>
                    <a:latin typeface="Cambria Math" panose="02040503050406030204" pitchFamily="18" charset="0"/>
                    <a:ea typeface="Cambria Math" panose="02040503050406030204" pitchFamily="18" charset="0"/>
                  </a:rPr>
                  <a:t>. What is resistance of 10 meters (32.8 feet) of AWG #12 copper wire? </a:t>
                </a:r>
              </a:p>
              <a:p>
                <a:pPr/>
                <a14:m>
                  <m:oMathPara xmlns:m="http://schemas.openxmlformats.org/officeDocument/2006/math">
                    <m:oMathParaPr>
                      <m:jc m:val="centerGroup"/>
                    </m:oMathParaPr>
                    <m:oMath xmlns:m="http://schemas.openxmlformats.org/officeDocument/2006/math">
                      <m:r>
                        <a:rPr lang="en-US" b="0" i="0" smtClean="0">
                          <a:solidFill>
                            <a:schemeClr val="bg1"/>
                          </a:solidFill>
                          <a:latin typeface="Cambria Math" panose="02040503050406030204" pitchFamily="18" charset="0"/>
                          <a:ea typeface="Cambria Math" panose="02040503050406030204" pitchFamily="18" charset="0"/>
                        </a:rPr>
                        <m:t>3.31 </m:t>
                      </m:r>
                      <m:sSup>
                        <m:sSupPr>
                          <m:ctrlPr>
                            <a:rPr lang="en-US" b="0" i="1" smtClean="0">
                              <a:solidFill>
                                <a:schemeClr val="bg1"/>
                              </a:solidFill>
                              <a:latin typeface="Cambria Math" panose="02040503050406030204" pitchFamily="18" charset="0"/>
                              <a:ea typeface="Cambria Math" panose="02040503050406030204" pitchFamily="18" charset="0"/>
                            </a:rPr>
                          </m:ctrlPr>
                        </m:sSupPr>
                        <m:e>
                          <m:r>
                            <m:rPr>
                              <m:sty m:val="p"/>
                            </m:rPr>
                            <a:rPr lang="en-US" b="0" i="0" smtClean="0">
                              <a:solidFill>
                                <a:schemeClr val="bg1"/>
                              </a:solidFill>
                              <a:latin typeface="Cambria Math" panose="02040503050406030204" pitchFamily="18" charset="0"/>
                              <a:ea typeface="Cambria Math" panose="02040503050406030204" pitchFamily="18" charset="0"/>
                            </a:rPr>
                            <m:t>mm</m:t>
                          </m:r>
                        </m:e>
                        <m:sup>
                          <m:r>
                            <a:rPr lang="en-US" b="0" i="0" smtClean="0">
                              <a:solidFill>
                                <a:schemeClr val="bg1"/>
                              </a:solidFill>
                              <a:latin typeface="Cambria Math" panose="02040503050406030204" pitchFamily="18" charset="0"/>
                              <a:ea typeface="Cambria Math" panose="02040503050406030204" pitchFamily="18" charset="0"/>
                            </a:rPr>
                            <m:t>2</m:t>
                          </m:r>
                        </m:sup>
                      </m:sSup>
                      <m:r>
                        <a:rPr lang="en-US" b="0" i="0" smtClean="0">
                          <a:solidFill>
                            <a:schemeClr val="bg1"/>
                          </a:solidFill>
                          <a:latin typeface="Cambria Math" panose="02040503050406030204" pitchFamily="18" charset="0"/>
                          <a:ea typeface="Cambria Math" panose="02040503050406030204" pitchFamily="18" charset="0"/>
                        </a:rPr>
                        <m:t>=</m:t>
                      </m:r>
                      <m:d>
                        <m:dPr>
                          <m:ctrlPr>
                            <a:rPr lang="en-US" b="0" i="1" smtClean="0">
                              <a:solidFill>
                                <a:schemeClr val="bg1"/>
                              </a:solidFill>
                              <a:latin typeface="Cambria Math" panose="02040503050406030204" pitchFamily="18" charset="0"/>
                              <a:ea typeface="Cambria Math" panose="02040503050406030204" pitchFamily="18" charset="0"/>
                            </a:rPr>
                          </m:ctrlPr>
                        </m:dPr>
                        <m:e>
                          <m:r>
                            <a:rPr lang="en-US">
                              <a:solidFill>
                                <a:schemeClr val="bg1"/>
                              </a:solidFill>
                              <a:latin typeface="Cambria Math" panose="02040503050406030204" pitchFamily="18" charset="0"/>
                              <a:ea typeface="Cambria Math" panose="02040503050406030204" pitchFamily="18" charset="0"/>
                            </a:rPr>
                            <m:t>3</m:t>
                          </m:r>
                          <m:r>
                            <a:rPr lang="en-US" b="0" i="0" smtClean="0">
                              <a:solidFill>
                                <a:schemeClr val="bg1"/>
                              </a:solidFill>
                              <a:latin typeface="Cambria Math" panose="02040503050406030204" pitchFamily="18" charset="0"/>
                              <a:ea typeface="Cambria Math" panose="02040503050406030204" pitchFamily="18" charset="0"/>
                            </a:rPr>
                            <m:t>.31</m:t>
                          </m:r>
                          <m:r>
                            <a:rPr lang="en-US">
                              <a:solidFill>
                                <a:schemeClr val="bg1"/>
                              </a:solidFill>
                              <a:latin typeface="Cambria Math" panose="02040503050406030204" pitchFamily="18" charset="0"/>
                              <a:ea typeface="Cambria Math" panose="02040503050406030204" pitchFamily="18" charset="0"/>
                            </a:rPr>
                            <m:t> </m:t>
                          </m:r>
                          <m:sSup>
                            <m:sSupPr>
                              <m:ctrlPr>
                                <a:rPr lang="en-US" i="1">
                                  <a:solidFill>
                                    <a:schemeClr val="bg1"/>
                                  </a:solidFill>
                                  <a:latin typeface="Cambria Math" panose="02040503050406030204" pitchFamily="18" charset="0"/>
                                  <a:ea typeface="Cambria Math" panose="02040503050406030204" pitchFamily="18" charset="0"/>
                                </a:rPr>
                              </m:ctrlPr>
                            </m:sSupPr>
                            <m:e>
                              <m:r>
                                <m:rPr>
                                  <m:sty m:val="p"/>
                                </m:rPr>
                                <a:rPr lang="en-US" b="0" i="0" smtClean="0">
                                  <a:solidFill>
                                    <a:schemeClr val="bg1"/>
                                  </a:solidFill>
                                  <a:latin typeface="Cambria Math" panose="02040503050406030204" pitchFamily="18" charset="0"/>
                                  <a:ea typeface="Cambria Math" panose="02040503050406030204" pitchFamily="18" charset="0"/>
                                </a:rPr>
                                <m:t>m</m:t>
                              </m:r>
                              <m:r>
                                <m:rPr>
                                  <m:sty m:val="p"/>
                                </m:rPr>
                                <a:rPr lang="en-US">
                                  <a:solidFill>
                                    <a:schemeClr val="bg1"/>
                                  </a:solidFill>
                                  <a:latin typeface="Cambria Math" panose="02040503050406030204" pitchFamily="18" charset="0"/>
                                  <a:ea typeface="Cambria Math" panose="02040503050406030204" pitchFamily="18" charset="0"/>
                                </a:rPr>
                                <m:t>m</m:t>
                              </m:r>
                            </m:e>
                            <m:sup>
                              <m:r>
                                <a:rPr lang="en-US">
                                  <a:solidFill>
                                    <a:schemeClr val="bg1"/>
                                  </a:solidFill>
                                  <a:latin typeface="Cambria Math" panose="02040503050406030204" pitchFamily="18" charset="0"/>
                                  <a:ea typeface="Cambria Math" panose="02040503050406030204" pitchFamily="18" charset="0"/>
                                </a:rPr>
                                <m:t>2</m:t>
                              </m:r>
                            </m:sup>
                          </m:sSup>
                        </m:e>
                      </m:d>
                      <m:f>
                        <m:fPr>
                          <m:ctrlPr>
                            <a:rPr lang="en-US" b="0" i="1" smtClean="0">
                              <a:solidFill>
                                <a:schemeClr val="bg1"/>
                              </a:solidFill>
                              <a:latin typeface="Cambria Math" panose="02040503050406030204" pitchFamily="18" charset="0"/>
                              <a:ea typeface="Cambria Math" panose="02040503050406030204" pitchFamily="18" charset="0"/>
                            </a:rPr>
                          </m:ctrlPr>
                        </m:fPr>
                        <m:num>
                          <m:sSup>
                            <m:sSupPr>
                              <m:ctrlPr>
                                <a:rPr lang="en-US" b="0" i="1" smtClean="0">
                                  <a:solidFill>
                                    <a:schemeClr val="bg1"/>
                                  </a:solidFill>
                                  <a:latin typeface="Cambria Math" panose="02040503050406030204" pitchFamily="18" charset="0"/>
                                  <a:ea typeface="Cambria Math" panose="02040503050406030204" pitchFamily="18" charset="0"/>
                                </a:rPr>
                              </m:ctrlPr>
                            </m:sSupPr>
                            <m:e>
                              <m:d>
                                <m:dPr>
                                  <m:ctrlPr>
                                    <a:rPr lang="en-US" b="0" i="1" smtClean="0">
                                      <a:solidFill>
                                        <a:schemeClr val="bg1"/>
                                      </a:solidFill>
                                      <a:latin typeface="Cambria Math" panose="02040503050406030204" pitchFamily="18" charset="0"/>
                                      <a:ea typeface="Cambria Math" panose="02040503050406030204" pitchFamily="18" charset="0"/>
                                    </a:rPr>
                                  </m:ctrlPr>
                                </m:dPr>
                                <m:e>
                                  <m:r>
                                    <a:rPr lang="en-US" b="0" i="0" smtClean="0">
                                      <a:solidFill>
                                        <a:schemeClr val="bg1"/>
                                      </a:solidFill>
                                      <a:latin typeface="Cambria Math" panose="02040503050406030204" pitchFamily="18" charset="0"/>
                                      <a:ea typeface="Cambria Math" panose="02040503050406030204" pitchFamily="18" charset="0"/>
                                    </a:rPr>
                                    <m:t>1 </m:t>
                                  </m:r>
                                  <m:r>
                                    <m:rPr>
                                      <m:sty m:val="p"/>
                                    </m:rPr>
                                    <a:rPr lang="en-US" b="0" i="0" smtClean="0">
                                      <a:solidFill>
                                        <a:schemeClr val="bg1"/>
                                      </a:solidFill>
                                      <a:latin typeface="Cambria Math" panose="02040503050406030204" pitchFamily="18" charset="0"/>
                                      <a:ea typeface="Cambria Math" panose="02040503050406030204" pitchFamily="18" charset="0"/>
                                    </a:rPr>
                                    <m:t>m</m:t>
                                  </m:r>
                                </m:e>
                              </m:d>
                            </m:e>
                            <m:sup>
                              <m:r>
                                <a:rPr lang="en-US" b="0" i="0" smtClean="0">
                                  <a:solidFill>
                                    <a:schemeClr val="bg1"/>
                                  </a:solidFill>
                                  <a:latin typeface="Cambria Math" panose="02040503050406030204" pitchFamily="18" charset="0"/>
                                  <a:ea typeface="Cambria Math" panose="02040503050406030204" pitchFamily="18" charset="0"/>
                                </a:rPr>
                                <m:t>2</m:t>
                              </m:r>
                            </m:sup>
                          </m:sSup>
                        </m:num>
                        <m:den>
                          <m:sSup>
                            <m:sSupPr>
                              <m:ctrlPr>
                                <a:rPr lang="en-US" b="0" i="1" smtClean="0">
                                  <a:solidFill>
                                    <a:schemeClr val="bg1"/>
                                  </a:solidFill>
                                  <a:latin typeface="Cambria Math" panose="02040503050406030204" pitchFamily="18" charset="0"/>
                                  <a:ea typeface="Cambria Math" panose="02040503050406030204" pitchFamily="18" charset="0"/>
                                </a:rPr>
                              </m:ctrlPr>
                            </m:sSupPr>
                            <m:e>
                              <m:d>
                                <m:dPr>
                                  <m:ctrlPr>
                                    <a:rPr lang="en-US" b="0" i="1" smtClean="0">
                                      <a:solidFill>
                                        <a:schemeClr val="bg1"/>
                                      </a:solidFill>
                                      <a:latin typeface="Cambria Math" panose="02040503050406030204" pitchFamily="18" charset="0"/>
                                      <a:ea typeface="Cambria Math" panose="02040503050406030204" pitchFamily="18" charset="0"/>
                                    </a:rPr>
                                  </m:ctrlPr>
                                </m:dPr>
                                <m:e>
                                  <m:sSup>
                                    <m:sSupPr>
                                      <m:ctrlPr>
                                        <a:rPr lang="en-US" b="0" i="1" smtClean="0">
                                          <a:solidFill>
                                            <a:schemeClr val="bg1"/>
                                          </a:solidFill>
                                          <a:latin typeface="Cambria Math" panose="02040503050406030204" pitchFamily="18" charset="0"/>
                                          <a:ea typeface="Cambria Math" panose="02040503050406030204" pitchFamily="18" charset="0"/>
                                        </a:rPr>
                                      </m:ctrlPr>
                                    </m:sSupPr>
                                    <m:e>
                                      <m:r>
                                        <a:rPr lang="en-US" b="0" i="1" smtClean="0">
                                          <a:solidFill>
                                            <a:schemeClr val="bg1"/>
                                          </a:solidFill>
                                          <a:latin typeface="Cambria Math" panose="02040503050406030204" pitchFamily="18" charset="0"/>
                                          <a:ea typeface="Cambria Math" panose="02040503050406030204" pitchFamily="18" charset="0"/>
                                        </a:rPr>
                                        <m:t>10</m:t>
                                      </m:r>
                                    </m:e>
                                    <m:sup>
                                      <m:r>
                                        <a:rPr lang="en-US" b="0" i="1" smtClean="0">
                                          <a:solidFill>
                                            <a:schemeClr val="bg1"/>
                                          </a:solidFill>
                                          <a:latin typeface="Cambria Math" panose="02040503050406030204" pitchFamily="18" charset="0"/>
                                          <a:ea typeface="Cambria Math" panose="02040503050406030204" pitchFamily="18" charset="0"/>
                                        </a:rPr>
                                        <m:t>3</m:t>
                                      </m:r>
                                    </m:sup>
                                  </m:sSup>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mm</m:t>
                                  </m:r>
                                </m:e>
                              </m:d>
                            </m:e>
                            <m:sup>
                              <m:r>
                                <a:rPr lang="en-US" b="0" i="0" smtClean="0">
                                  <a:solidFill>
                                    <a:schemeClr val="bg1"/>
                                  </a:solidFill>
                                  <a:latin typeface="Cambria Math" panose="02040503050406030204" pitchFamily="18" charset="0"/>
                                  <a:ea typeface="Cambria Math" panose="02040503050406030204" pitchFamily="18" charset="0"/>
                                </a:rPr>
                                <m:t>2</m:t>
                              </m:r>
                            </m:sup>
                          </m:sSup>
                        </m:den>
                      </m:f>
                      <m:r>
                        <a:rPr lang="en-US" b="0" i="0" smtClean="0">
                          <a:solidFill>
                            <a:schemeClr val="bg1"/>
                          </a:solidFill>
                          <a:latin typeface="Cambria Math" panose="02040503050406030204" pitchFamily="18" charset="0"/>
                          <a:ea typeface="Cambria Math" panose="02040503050406030204" pitchFamily="18" charset="0"/>
                        </a:rPr>
                        <m:t>=</m:t>
                      </m:r>
                      <m:d>
                        <m:dPr>
                          <m:ctrlPr>
                            <a:rPr lang="en-US" i="1">
                              <a:solidFill>
                                <a:schemeClr val="bg1"/>
                              </a:solidFill>
                              <a:latin typeface="Cambria Math" panose="02040503050406030204" pitchFamily="18" charset="0"/>
                              <a:ea typeface="Cambria Math" panose="02040503050406030204" pitchFamily="18" charset="0"/>
                            </a:rPr>
                          </m:ctrlPr>
                        </m:dPr>
                        <m:e>
                          <m:r>
                            <a:rPr lang="en-US">
                              <a:solidFill>
                                <a:schemeClr val="bg1"/>
                              </a:solidFill>
                              <a:latin typeface="Cambria Math" panose="02040503050406030204" pitchFamily="18" charset="0"/>
                              <a:ea typeface="Cambria Math" panose="02040503050406030204" pitchFamily="18" charset="0"/>
                            </a:rPr>
                            <m:t>3.31 </m:t>
                          </m:r>
                          <m:sSup>
                            <m:sSupPr>
                              <m:ctrlPr>
                                <a:rPr lang="en-US" i="1">
                                  <a:solidFill>
                                    <a:schemeClr val="bg1"/>
                                  </a:solidFill>
                                  <a:latin typeface="Cambria Math" panose="02040503050406030204" pitchFamily="18" charset="0"/>
                                  <a:ea typeface="Cambria Math" panose="02040503050406030204" pitchFamily="18" charset="0"/>
                                </a:rPr>
                              </m:ctrlPr>
                            </m:sSupPr>
                            <m:e>
                              <m:r>
                                <m:rPr>
                                  <m:sty m:val="p"/>
                                </m:rPr>
                                <a:rPr lang="en-US">
                                  <a:solidFill>
                                    <a:schemeClr val="bg1"/>
                                  </a:solidFill>
                                  <a:latin typeface="Cambria Math" panose="02040503050406030204" pitchFamily="18" charset="0"/>
                                  <a:ea typeface="Cambria Math" panose="02040503050406030204" pitchFamily="18" charset="0"/>
                                </a:rPr>
                                <m:t>mm</m:t>
                              </m:r>
                            </m:e>
                            <m:sup>
                              <m:r>
                                <a:rPr lang="en-US">
                                  <a:solidFill>
                                    <a:schemeClr val="bg1"/>
                                  </a:solidFill>
                                  <a:latin typeface="Cambria Math" panose="02040503050406030204" pitchFamily="18" charset="0"/>
                                  <a:ea typeface="Cambria Math" panose="02040503050406030204" pitchFamily="18" charset="0"/>
                                </a:rPr>
                                <m:t>2</m:t>
                              </m:r>
                            </m:sup>
                          </m:sSup>
                        </m:e>
                      </m:d>
                      <m:f>
                        <m:fPr>
                          <m:ctrlPr>
                            <a:rPr lang="en-US" i="1">
                              <a:solidFill>
                                <a:schemeClr val="bg1"/>
                              </a:solidFill>
                              <a:latin typeface="Cambria Math" panose="02040503050406030204" pitchFamily="18" charset="0"/>
                              <a:ea typeface="Cambria Math" panose="02040503050406030204" pitchFamily="18" charset="0"/>
                            </a:rPr>
                          </m:ctrlPr>
                        </m:fPr>
                        <m:num>
                          <m:sSup>
                            <m:sSupPr>
                              <m:ctrlPr>
                                <a:rPr lang="en-US" i="1">
                                  <a:solidFill>
                                    <a:schemeClr val="bg1"/>
                                  </a:solidFill>
                                  <a:latin typeface="Cambria Math" panose="02040503050406030204" pitchFamily="18" charset="0"/>
                                  <a:ea typeface="Cambria Math" panose="02040503050406030204" pitchFamily="18" charset="0"/>
                                </a:rPr>
                              </m:ctrlPr>
                            </m:sSupPr>
                            <m:e>
                              <m:r>
                                <a:rPr lang="en-US" b="0" i="0" smtClean="0">
                                  <a:solidFill>
                                    <a:schemeClr val="bg1"/>
                                  </a:solidFill>
                                  <a:latin typeface="Cambria Math" panose="02040503050406030204" pitchFamily="18" charset="0"/>
                                  <a:ea typeface="Cambria Math" panose="02040503050406030204" pitchFamily="18" charset="0"/>
                                </a:rPr>
                                <m:t>1 </m:t>
                              </m:r>
                              <m:r>
                                <m:rPr>
                                  <m:sty m:val="p"/>
                                </m:rPr>
                                <a:rPr lang="en-US" b="0" i="0" smtClean="0">
                                  <a:solidFill>
                                    <a:schemeClr val="bg1"/>
                                  </a:solidFill>
                                  <a:latin typeface="Cambria Math" panose="02040503050406030204" pitchFamily="18" charset="0"/>
                                  <a:ea typeface="Cambria Math" panose="02040503050406030204" pitchFamily="18" charset="0"/>
                                </a:rPr>
                                <m:t>m</m:t>
                              </m:r>
                            </m:e>
                            <m:sup>
                              <m:r>
                                <a:rPr lang="en-US" i="0">
                                  <a:solidFill>
                                    <a:schemeClr val="bg1"/>
                                  </a:solidFill>
                                  <a:latin typeface="Cambria Math" panose="02040503050406030204" pitchFamily="18" charset="0"/>
                                  <a:ea typeface="Cambria Math" panose="02040503050406030204" pitchFamily="18" charset="0"/>
                                </a:rPr>
                                <m:t>2</m:t>
                              </m:r>
                            </m:sup>
                          </m:sSup>
                        </m:num>
                        <m:den>
                          <m:sSup>
                            <m:sSupPr>
                              <m:ctrlPr>
                                <a:rPr lang="en-US" i="1">
                                  <a:solidFill>
                                    <a:schemeClr val="bg1"/>
                                  </a:solidFill>
                                  <a:latin typeface="Cambria Math" panose="02040503050406030204" pitchFamily="18" charset="0"/>
                                  <a:ea typeface="Cambria Math" panose="02040503050406030204" pitchFamily="18" charset="0"/>
                                </a:rPr>
                              </m:ctrlPr>
                            </m:sSupPr>
                            <m:e>
                              <m:r>
                                <a:rPr lang="en-US" i="1">
                                  <a:solidFill>
                                    <a:schemeClr val="bg1"/>
                                  </a:solidFill>
                                  <a:latin typeface="Cambria Math" panose="02040503050406030204" pitchFamily="18" charset="0"/>
                                  <a:ea typeface="Cambria Math" panose="02040503050406030204" pitchFamily="18" charset="0"/>
                                </a:rPr>
                                <m:t>10</m:t>
                              </m:r>
                            </m:e>
                            <m:sup>
                              <m:r>
                                <a:rPr lang="en-US" b="0" i="1" smtClean="0">
                                  <a:solidFill>
                                    <a:schemeClr val="bg1"/>
                                  </a:solidFill>
                                  <a:latin typeface="Cambria Math" panose="02040503050406030204" pitchFamily="18" charset="0"/>
                                  <a:ea typeface="Cambria Math" panose="02040503050406030204" pitchFamily="18" charset="0"/>
                                </a:rPr>
                                <m:t>6</m:t>
                              </m:r>
                            </m:sup>
                          </m:sSup>
                          <m:r>
                            <a:rPr lang="en-US">
                              <a:solidFill>
                                <a:schemeClr val="bg1"/>
                              </a:solidFill>
                              <a:latin typeface="Cambria Math" panose="02040503050406030204" pitchFamily="18" charset="0"/>
                              <a:ea typeface="Cambria Math" panose="02040503050406030204" pitchFamily="18" charset="0"/>
                            </a:rPr>
                            <m:t> </m:t>
                          </m:r>
                          <m:sSup>
                            <m:sSupPr>
                              <m:ctrlPr>
                                <a:rPr lang="en-US" i="1">
                                  <a:solidFill>
                                    <a:schemeClr val="bg1"/>
                                  </a:solidFill>
                                  <a:latin typeface="Cambria Math" panose="02040503050406030204" pitchFamily="18" charset="0"/>
                                  <a:ea typeface="Cambria Math" panose="02040503050406030204" pitchFamily="18" charset="0"/>
                                </a:rPr>
                              </m:ctrlPr>
                            </m:sSupPr>
                            <m:e>
                              <m:r>
                                <m:rPr>
                                  <m:sty m:val="p"/>
                                </m:rPr>
                                <a:rPr lang="en-US" b="0" i="0" smtClean="0">
                                  <a:solidFill>
                                    <a:schemeClr val="bg1"/>
                                  </a:solidFill>
                                  <a:latin typeface="Cambria Math" panose="02040503050406030204" pitchFamily="18" charset="0"/>
                                  <a:ea typeface="Cambria Math" panose="02040503050406030204" pitchFamily="18" charset="0"/>
                                </a:rPr>
                                <m:t>mm</m:t>
                              </m:r>
                            </m:e>
                            <m:sup>
                              <m:r>
                                <a:rPr lang="en-US">
                                  <a:solidFill>
                                    <a:schemeClr val="bg1"/>
                                  </a:solidFill>
                                  <a:latin typeface="Cambria Math" panose="02040503050406030204" pitchFamily="18" charset="0"/>
                                  <a:ea typeface="Cambria Math" panose="02040503050406030204" pitchFamily="18" charset="0"/>
                                </a:rPr>
                                <m:t>2</m:t>
                              </m:r>
                            </m:sup>
                          </m:sSup>
                        </m:den>
                      </m:f>
                      <m:r>
                        <a:rPr lang="en-US" b="0" i="0" smtClean="0">
                          <a:solidFill>
                            <a:schemeClr val="bg1"/>
                          </a:solidFill>
                          <a:latin typeface="Cambria Math" panose="02040503050406030204" pitchFamily="18" charset="0"/>
                          <a:ea typeface="Cambria Math" panose="02040503050406030204" pitchFamily="18" charset="0"/>
                        </a:rPr>
                        <m:t>=3.31</m:t>
                      </m:r>
                      <m:r>
                        <a:rPr lang="en-US" b="0" i="1" smtClean="0">
                          <a:solidFill>
                            <a:schemeClr val="bg1"/>
                          </a:solidFill>
                          <a:latin typeface="Cambria Math" panose="02040503050406030204" pitchFamily="18" charset="0"/>
                          <a:ea typeface="Cambria Math" panose="02040503050406030204" pitchFamily="18" charset="0"/>
                        </a:rPr>
                        <m:t>×</m:t>
                      </m:r>
                      <m:sSup>
                        <m:sSupPr>
                          <m:ctrlPr>
                            <a:rPr lang="en-US" b="0" i="1" smtClean="0">
                              <a:solidFill>
                                <a:schemeClr val="bg1"/>
                              </a:solidFill>
                              <a:latin typeface="Cambria Math" panose="02040503050406030204" pitchFamily="18" charset="0"/>
                              <a:ea typeface="Cambria Math" panose="02040503050406030204" pitchFamily="18" charset="0"/>
                            </a:rPr>
                          </m:ctrlPr>
                        </m:sSupPr>
                        <m:e>
                          <m:r>
                            <a:rPr lang="en-US" b="0" i="1" smtClean="0">
                              <a:solidFill>
                                <a:schemeClr val="bg1"/>
                              </a:solidFill>
                              <a:latin typeface="Cambria Math" panose="02040503050406030204" pitchFamily="18" charset="0"/>
                              <a:ea typeface="Cambria Math" panose="02040503050406030204" pitchFamily="18" charset="0"/>
                            </a:rPr>
                            <m:t>10</m:t>
                          </m:r>
                        </m:e>
                        <m:sup>
                          <m:r>
                            <a:rPr lang="en-US" b="0" i="1" smtClean="0">
                              <a:solidFill>
                                <a:schemeClr val="bg1"/>
                              </a:solidFill>
                              <a:latin typeface="Cambria Math" panose="02040503050406030204" pitchFamily="18" charset="0"/>
                              <a:ea typeface="Cambria Math" panose="02040503050406030204" pitchFamily="18" charset="0"/>
                            </a:rPr>
                            <m:t>−6</m:t>
                          </m:r>
                        </m:sup>
                      </m:sSup>
                      <m:r>
                        <a:rPr lang="en-US" b="0" i="1" smtClean="0">
                          <a:solidFill>
                            <a:schemeClr val="bg1"/>
                          </a:solidFill>
                          <a:latin typeface="Cambria Math" panose="02040503050406030204" pitchFamily="18" charset="0"/>
                          <a:ea typeface="Cambria Math" panose="02040503050406030204" pitchFamily="18" charset="0"/>
                        </a:rPr>
                        <m:t> </m:t>
                      </m:r>
                      <m:sSup>
                        <m:sSupPr>
                          <m:ctrlPr>
                            <a:rPr lang="en-US" b="0" i="1" smtClean="0">
                              <a:solidFill>
                                <a:schemeClr val="bg1"/>
                              </a:solidFill>
                              <a:latin typeface="Cambria Math" panose="02040503050406030204" pitchFamily="18" charset="0"/>
                              <a:ea typeface="Cambria Math" panose="02040503050406030204" pitchFamily="18" charset="0"/>
                            </a:rPr>
                          </m:ctrlPr>
                        </m:sSupPr>
                        <m:e>
                          <m:r>
                            <m:rPr>
                              <m:sty m:val="p"/>
                            </m:rPr>
                            <a:rPr lang="en-US" b="0" i="0" smtClean="0">
                              <a:solidFill>
                                <a:schemeClr val="bg1"/>
                              </a:solidFill>
                              <a:latin typeface="Cambria Math" panose="02040503050406030204" pitchFamily="18" charset="0"/>
                              <a:ea typeface="Cambria Math" panose="02040503050406030204" pitchFamily="18" charset="0"/>
                            </a:rPr>
                            <m:t>m</m:t>
                          </m:r>
                        </m:e>
                        <m:sup>
                          <m:r>
                            <a:rPr lang="en-US" b="0" i="0" smtClean="0">
                              <a:solidFill>
                                <a:schemeClr val="bg1"/>
                              </a:solidFill>
                              <a:latin typeface="Cambria Math" panose="02040503050406030204" pitchFamily="18" charset="0"/>
                              <a:ea typeface="Cambria Math" panose="02040503050406030204" pitchFamily="18" charset="0"/>
                            </a:rPr>
                            <m:t>2</m:t>
                          </m:r>
                        </m:sup>
                      </m:sSup>
                      <m:r>
                        <a:rPr lang="en-US" b="0" i="0" smtClean="0">
                          <a:solidFill>
                            <a:schemeClr val="bg1"/>
                          </a:solidFill>
                          <a:latin typeface="Cambria Math" panose="02040503050406030204" pitchFamily="18" charset="0"/>
                          <a:ea typeface="Cambria Math" panose="02040503050406030204" pitchFamily="18" charset="0"/>
                        </a:rPr>
                        <m:t>.</m:t>
                      </m:r>
                    </m:oMath>
                  </m:oMathPara>
                </a14:m>
                <a:endParaRPr lang="en-US" dirty="0">
                  <a:solidFill>
                    <a:schemeClr val="bg1"/>
                  </a:solidFill>
                  <a:latin typeface="Cambria Math" panose="02040503050406030204" pitchFamily="18" charset="0"/>
                  <a:ea typeface="Cambria Math" panose="02040503050406030204" pitchFamily="18" charset="0"/>
                </a:endParaRPr>
              </a:p>
              <a:p>
                <a14:m>
                  <m:oMath xmlns:m="http://schemas.openxmlformats.org/officeDocument/2006/math">
                    <m:r>
                      <m:rPr>
                        <m:sty m:val="p"/>
                      </m:rPr>
                      <a:rPr lang="en-US">
                        <a:solidFill>
                          <a:schemeClr val="bg1"/>
                        </a:solidFill>
                        <a:latin typeface="Cambria Math" panose="02040503050406030204" pitchFamily="18" charset="0"/>
                        <a:ea typeface="Cambria Math" panose="02040503050406030204" pitchFamily="18" charset="0"/>
                      </a:rPr>
                      <m:t>R</m:t>
                    </m:r>
                    <m:r>
                      <a:rPr lang="en-US">
                        <a:solidFill>
                          <a:schemeClr val="bg1"/>
                        </a:solidFill>
                        <a:latin typeface="Cambria Math" panose="02040503050406030204" pitchFamily="18" charset="0"/>
                        <a:ea typeface="Cambria Math" panose="02040503050406030204" pitchFamily="18" charset="0"/>
                      </a:rPr>
                      <m:t>=</m:t>
                    </m:r>
                    <m:r>
                      <m:rPr>
                        <m:sty m:val="p"/>
                      </m:rPr>
                      <a:rPr lang="en-US">
                        <a:solidFill>
                          <a:schemeClr val="bg1"/>
                        </a:solidFill>
                        <a:latin typeface="Cambria Math" panose="02040503050406030204" pitchFamily="18" charset="0"/>
                        <a:ea typeface="Cambria Math" panose="02040503050406030204" pitchFamily="18" charset="0"/>
                      </a:rPr>
                      <m:t>ρ</m:t>
                    </m:r>
                    <m:f>
                      <m:fPr>
                        <m:ctrlPr>
                          <a:rPr lang="en-US" i="1">
                            <a:solidFill>
                              <a:schemeClr val="bg1"/>
                            </a:solidFill>
                            <a:latin typeface="Cambria Math" panose="02040503050406030204" pitchFamily="18" charset="0"/>
                            <a:ea typeface="Cambria Math" panose="02040503050406030204" pitchFamily="18" charset="0"/>
                          </a:rPr>
                        </m:ctrlPr>
                      </m:fPr>
                      <m:num>
                        <m:r>
                          <m:rPr>
                            <m:sty m:val="p"/>
                          </m:rPr>
                          <a:rPr lang="en-US">
                            <a:solidFill>
                              <a:schemeClr val="bg1"/>
                            </a:solidFill>
                            <a:latin typeface="Cambria Math" panose="02040503050406030204" pitchFamily="18" charset="0"/>
                            <a:ea typeface="Cambria Math" panose="02040503050406030204" pitchFamily="18" charset="0"/>
                          </a:rPr>
                          <m:t>l</m:t>
                        </m:r>
                      </m:num>
                      <m:den>
                        <m:r>
                          <m:rPr>
                            <m:sty m:val="p"/>
                          </m:rPr>
                          <a:rPr lang="en-US">
                            <a:solidFill>
                              <a:schemeClr val="bg1"/>
                            </a:solidFill>
                            <a:latin typeface="Cambria Math" panose="02040503050406030204" pitchFamily="18" charset="0"/>
                            <a:ea typeface="Cambria Math" panose="02040503050406030204" pitchFamily="18" charset="0"/>
                          </a:rPr>
                          <m:t>A</m:t>
                        </m:r>
                      </m:den>
                    </m:f>
                    <m:r>
                      <a:rPr lang="en-US" b="0" i="0" smtClean="0">
                        <a:solidFill>
                          <a:schemeClr val="bg1"/>
                        </a:solidFill>
                        <a:latin typeface="Cambria Math" panose="02040503050406030204" pitchFamily="18" charset="0"/>
                        <a:ea typeface="Cambria Math" panose="02040503050406030204" pitchFamily="18" charset="0"/>
                      </a:rPr>
                      <m:t>=</m:t>
                    </m:r>
                    <m:d>
                      <m:dPr>
                        <m:ctrlPr>
                          <a:rPr lang="en-US" b="0" i="1" smtClean="0">
                            <a:solidFill>
                              <a:schemeClr val="bg1"/>
                            </a:solidFill>
                            <a:latin typeface="Cambria Math" panose="02040503050406030204" pitchFamily="18" charset="0"/>
                            <a:ea typeface="Cambria Math" panose="02040503050406030204" pitchFamily="18" charset="0"/>
                          </a:rPr>
                        </m:ctrlPr>
                      </m:dPr>
                      <m:e>
                        <m:r>
                          <a:rPr lang="en-US" b="0" i="0" smtClean="0">
                            <a:solidFill>
                              <a:schemeClr val="bg1"/>
                            </a:solidFill>
                            <a:latin typeface="Cambria Math" panose="02040503050406030204" pitchFamily="18" charset="0"/>
                            <a:ea typeface="Cambria Math" panose="02040503050406030204" pitchFamily="18" charset="0"/>
                          </a:rPr>
                          <m:t>1.68 </m:t>
                        </m:r>
                        <m:r>
                          <m:rPr>
                            <m:sty m:val="p"/>
                          </m:rPr>
                          <a:rPr lang="en-US" b="0" i="0" smtClean="0">
                            <a:solidFill>
                              <a:schemeClr val="bg1"/>
                            </a:solidFill>
                            <a:latin typeface="Cambria Math" panose="02040503050406030204" pitchFamily="18" charset="0"/>
                            <a:ea typeface="Cambria Math" panose="02040503050406030204" pitchFamily="18" charset="0"/>
                          </a:rPr>
                          <m:t>x</m:t>
                        </m:r>
                        <m:r>
                          <a:rPr lang="en-US" b="0" i="0" smtClean="0">
                            <a:solidFill>
                              <a:schemeClr val="bg1"/>
                            </a:solidFill>
                            <a:latin typeface="Cambria Math" panose="02040503050406030204" pitchFamily="18" charset="0"/>
                            <a:ea typeface="Cambria Math" panose="02040503050406030204" pitchFamily="18" charset="0"/>
                          </a:rPr>
                          <m:t> </m:t>
                        </m:r>
                        <m:sSup>
                          <m:sSupPr>
                            <m:ctrlPr>
                              <a:rPr lang="en-US" b="0" i="1" smtClean="0">
                                <a:solidFill>
                                  <a:schemeClr val="bg1"/>
                                </a:solidFill>
                                <a:latin typeface="Cambria Math" panose="02040503050406030204" pitchFamily="18" charset="0"/>
                                <a:ea typeface="Cambria Math" panose="02040503050406030204" pitchFamily="18" charset="0"/>
                              </a:rPr>
                            </m:ctrlPr>
                          </m:sSupPr>
                          <m:e>
                            <m:r>
                              <a:rPr lang="en-US" b="0" i="0" smtClean="0">
                                <a:solidFill>
                                  <a:schemeClr val="bg1"/>
                                </a:solidFill>
                                <a:latin typeface="Cambria Math" panose="02040503050406030204" pitchFamily="18" charset="0"/>
                                <a:ea typeface="Cambria Math" panose="02040503050406030204" pitchFamily="18" charset="0"/>
                              </a:rPr>
                              <m:t>10</m:t>
                            </m:r>
                          </m:e>
                          <m:sup>
                            <m:r>
                              <a:rPr lang="en-US" b="0" i="0" smtClean="0">
                                <a:solidFill>
                                  <a:schemeClr val="bg1"/>
                                </a:solidFill>
                                <a:latin typeface="Cambria Math" panose="02040503050406030204" pitchFamily="18" charset="0"/>
                                <a:ea typeface="Cambria Math" panose="02040503050406030204" pitchFamily="18" charset="0"/>
                              </a:rPr>
                              <m:t>−8</m:t>
                            </m:r>
                          </m:sup>
                        </m:sSup>
                        <m:r>
                          <a:rPr lang="en-US" b="0" i="0" smtClean="0">
                            <a:solidFill>
                              <a:schemeClr val="bg1"/>
                            </a:solidFill>
                            <a:latin typeface="Cambria Math" panose="02040503050406030204" pitchFamily="18" charset="0"/>
                            <a:ea typeface="Cambria Math" panose="02040503050406030204" pitchFamily="18" charset="0"/>
                          </a:rPr>
                          <m:t> </m:t>
                        </m:r>
                        <m:r>
                          <m:rPr>
                            <m:sty m:val="p"/>
                          </m:rPr>
                          <a:rPr lang="el-GR" b="0" i="0" smtClean="0">
                            <a:solidFill>
                              <a:schemeClr val="bg1"/>
                            </a:solidFill>
                            <a:latin typeface="Cambria Math" panose="02040503050406030204" pitchFamily="18" charset="0"/>
                            <a:ea typeface="Cambria Math" panose="02040503050406030204" pitchFamily="18" charset="0"/>
                          </a:rPr>
                          <m:t>Ω</m:t>
                        </m:r>
                        <m:r>
                          <m:rPr>
                            <m:sty m:val="p"/>
                          </m:rPr>
                          <a:rPr lang="en-US" b="0" i="0" smtClean="0">
                            <a:solidFill>
                              <a:schemeClr val="bg1"/>
                            </a:solidFill>
                            <a:latin typeface="Cambria Math" panose="02040503050406030204" pitchFamily="18" charset="0"/>
                            <a:ea typeface="Cambria Math" panose="02040503050406030204" pitchFamily="18" charset="0"/>
                          </a:rPr>
                          <m:t>m</m:t>
                        </m:r>
                      </m:e>
                    </m:d>
                    <m:f>
                      <m:fPr>
                        <m:ctrlPr>
                          <a:rPr lang="en-US" b="0" i="1" smtClean="0">
                            <a:solidFill>
                              <a:schemeClr val="bg1"/>
                            </a:solidFill>
                            <a:latin typeface="Cambria Math" panose="02040503050406030204" pitchFamily="18" charset="0"/>
                            <a:ea typeface="Cambria Math" panose="02040503050406030204" pitchFamily="18" charset="0"/>
                          </a:rPr>
                        </m:ctrlPr>
                      </m:fPr>
                      <m:num>
                        <m:r>
                          <a:rPr lang="en-US" b="0" i="0" smtClean="0">
                            <a:solidFill>
                              <a:schemeClr val="bg1"/>
                            </a:solidFill>
                            <a:latin typeface="Cambria Math" panose="02040503050406030204" pitchFamily="18" charset="0"/>
                            <a:ea typeface="Cambria Math" panose="02040503050406030204" pitchFamily="18" charset="0"/>
                          </a:rPr>
                          <m:t>10 </m:t>
                        </m:r>
                        <m:r>
                          <m:rPr>
                            <m:sty m:val="p"/>
                          </m:rPr>
                          <a:rPr lang="en-US" b="0" i="0" smtClean="0">
                            <a:solidFill>
                              <a:schemeClr val="bg1"/>
                            </a:solidFill>
                            <a:latin typeface="Cambria Math" panose="02040503050406030204" pitchFamily="18" charset="0"/>
                            <a:ea typeface="Cambria Math" panose="02040503050406030204" pitchFamily="18" charset="0"/>
                          </a:rPr>
                          <m:t>m</m:t>
                        </m:r>
                      </m:num>
                      <m:den>
                        <m:d>
                          <m:dPr>
                            <m:ctrlPr>
                              <a:rPr lang="en-US" b="0" i="1" smtClean="0">
                                <a:solidFill>
                                  <a:schemeClr val="bg1"/>
                                </a:solidFill>
                                <a:latin typeface="Cambria Math" panose="02040503050406030204" pitchFamily="18" charset="0"/>
                                <a:ea typeface="Cambria Math" panose="02040503050406030204" pitchFamily="18" charset="0"/>
                              </a:rPr>
                            </m:ctrlPr>
                          </m:dPr>
                          <m:e>
                            <m:r>
                              <a:rPr lang="en-US" b="0" i="0" smtClean="0">
                                <a:solidFill>
                                  <a:schemeClr val="bg1"/>
                                </a:solidFill>
                                <a:latin typeface="Cambria Math" panose="02040503050406030204" pitchFamily="18" charset="0"/>
                                <a:ea typeface="Cambria Math" panose="02040503050406030204" pitchFamily="18" charset="0"/>
                              </a:rPr>
                              <m:t>3.31 </m:t>
                            </m:r>
                            <m:r>
                              <m:rPr>
                                <m:sty m:val="p"/>
                              </m:rPr>
                              <a:rPr lang="en-US" b="0" i="0" smtClean="0">
                                <a:solidFill>
                                  <a:schemeClr val="bg1"/>
                                </a:solidFill>
                                <a:latin typeface="Cambria Math" panose="02040503050406030204" pitchFamily="18" charset="0"/>
                                <a:ea typeface="Cambria Math" panose="02040503050406030204" pitchFamily="18" charset="0"/>
                              </a:rPr>
                              <m:t>x</m:t>
                            </m:r>
                            <m:r>
                              <a:rPr lang="en-US" b="0" i="0" smtClean="0">
                                <a:solidFill>
                                  <a:schemeClr val="bg1"/>
                                </a:solidFill>
                                <a:latin typeface="Cambria Math" panose="02040503050406030204" pitchFamily="18" charset="0"/>
                                <a:ea typeface="Cambria Math" panose="02040503050406030204" pitchFamily="18" charset="0"/>
                              </a:rPr>
                              <m:t> </m:t>
                            </m:r>
                            <m:sSup>
                              <m:sSupPr>
                                <m:ctrlPr>
                                  <a:rPr lang="en-US" b="0" i="1" smtClean="0">
                                    <a:solidFill>
                                      <a:schemeClr val="bg1"/>
                                    </a:solidFill>
                                    <a:latin typeface="Cambria Math" panose="02040503050406030204" pitchFamily="18" charset="0"/>
                                    <a:ea typeface="Cambria Math" panose="02040503050406030204" pitchFamily="18" charset="0"/>
                                  </a:rPr>
                                </m:ctrlPr>
                              </m:sSupPr>
                              <m:e>
                                <m:r>
                                  <a:rPr lang="en-US" b="0" i="0" smtClean="0">
                                    <a:solidFill>
                                      <a:schemeClr val="bg1"/>
                                    </a:solidFill>
                                    <a:latin typeface="Cambria Math" panose="02040503050406030204" pitchFamily="18" charset="0"/>
                                    <a:ea typeface="Cambria Math" panose="02040503050406030204" pitchFamily="18" charset="0"/>
                                  </a:rPr>
                                  <m:t>10</m:t>
                                </m:r>
                              </m:e>
                              <m:sup>
                                <m:r>
                                  <a:rPr lang="en-US" b="0" i="0" smtClean="0">
                                    <a:solidFill>
                                      <a:schemeClr val="bg1"/>
                                    </a:solidFill>
                                    <a:latin typeface="Cambria Math" panose="02040503050406030204" pitchFamily="18" charset="0"/>
                                    <a:ea typeface="Cambria Math" panose="02040503050406030204" pitchFamily="18" charset="0"/>
                                  </a:rPr>
                                  <m:t>−6</m:t>
                                </m:r>
                              </m:sup>
                            </m:sSup>
                            <m:r>
                              <a:rPr lang="en-US" b="0" i="0" smtClean="0">
                                <a:solidFill>
                                  <a:schemeClr val="bg1"/>
                                </a:solidFill>
                                <a:latin typeface="Cambria Math" panose="02040503050406030204" pitchFamily="18" charset="0"/>
                                <a:ea typeface="Cambria Math" panose="02040503050406030204" pitchFamily="18" charset="0"/>
                              </a:rPr>
                              <m:t> </m:t>
                            </m:r>
                            <m:sSup>
                              <m:sSupPr>
                                <m:ctrlPr>
                                  <a:rPr lang="en-US" b="0" i="1" smtClean="0">
                                    <a:solidFill>
                                      <a:schemeClr val="bg1"/>
                                    </a:solidFill>
                                    <a:latin typeface="Cambria Math" panose="02040503050406030204" pitchFamily="18" charset="0"/>
                                    <a:ea typeface="Cambria Math" panose="02040503050406030204" pitchFamily="18" charset="0"/>
                                  </a:rPr>
                                </m:ctrlPr>
                              </m:sSupPr>
                              <m:e>
                                <m:r>
                                  <m:rPr>
                                    <m:sty m:val="p"/>
                                  </m:rPr>
                                  <a:rPr lang="en-US" b="0" i="0" smtClean="0">
                                    <a:solidFill>
                                      <a:schemeClr val="bg1"/>
                                    </a:solidFill>
                                    <a:latin typeface="Cambria Math" panose="02040503050406030204" pitchFamily="18" charset="0"/>
                                    <a:ea typeface="Cambria Math" panose="02040503050406030204" pitchFamily="18" charset="0"/>
                                  </a:rPr>
                                  <m:t>m</m:t>
                                </m:r>
                              </m:e>
                              <m:sup>
                                <m:r>
                                  <a:rPr lang="en-US" b="0" i="0" smtClean="0">
                                    <a:solidFill>
                                      <a:schemeClr val="bg1"/>
                                    </a:solidFill>
                                    <a:latin typeface="Cambria Math" panose="02040503050406030204" pitchFamily="18" charset="0"/>
                                    <a:ea typeface="Cambria Math" panose="02040503050406030204" pitchFamily="18" charset="0"/>
                                  </a:rPr>
                                  <m:t>2</m:t>
                                </m:r>
                              </m:sup>
                            </m:sSup>
                          </m:e>
                        </m:d>
                      </m:den>
                    </m:f>
                    <m:r>
                      <a:rPr lang="en-US" b="0" i="1" smtClean="0">
                        <a:solidFill>
                          <a:schemeClr val="bg1"/>
                        </a:solidFill>
                        <a:latin typeface="Cambria Math" panose="02040503050406030204" pitchFamily="18" charset="0"/>
                        <a:ea typeface="Cambria Math" panose="02040503050406030204" pitchFamily="18" charset="0"/>
                      </a:rPr>
                      <m:t>=50.8 </m:t>
                    </m:r>
                    <m:r>
                      <m:rPr>
                        <m:sty m:val="p"/>
                      </m:rPr>
                      <a:rPr lang="en-US" b="0" i="0" smtClean="0">
                        <a:solidFill>
                          <a:schemeClr val="bg1"/>
                        </a:solidFill>
                        <a:latin typeface="Cambria Math" panose="02040503050406030204" pitchFamily="18" charset="0"/>
                        <a:ea typeface="Cambria Math" panose="02040503050406030204" pitchFamily="18" charset="0"/>
                      </a:rPr>
                      <m:t>m</m:t>
                    </m:r>
                    <m:r>
                      <m:rPr>
                        <m:sty m:val="p"/>
                      </m:rPr>
                      <a:rPr lang="el-GR" b="0" i="1" smtClean="0">
                        <a:solidFill>
                          <a:schemeClr val="bg1"/>
                        </a:solidFill>
                        <a:latin typeface="Cambria Math" panose="02040503050406030204" pitchFamily="18" charset="0"/>
                        <a:ea typeface="Cambria Math" panose="02040503050406030204" pitchFamily="18" charset="0"/>
                      </a:rPr>
                      <m:t>Ω</m:t>
                    </m:r>
                    <m:r>
                      <a:rPr lang="en-US" b="0" i="1" smtClean="0">
                        <a:solidFill>
                          <a:schemeClr val="bg1"/>
                        </a:solidFill>
                        <a:latin typeface="Cambria Math" panose="02040503050406030204" pitchFamily="18" charset="0"/>
                        <a:ea typeface="Cambria Math" panose="02040503050406030204" pitchFamily="18" charset="0"/>
                      </a:rPr>
                      <m:t>.</m:t>
                    </m:r>
                  </m:oMath>
                </a14:m>
                <a:r>
                  <a:rPr lang="en-US" dirty="0">
                    <a:solidFill>
                      <a:schemeClr val="bg1"/>
                    </a:solidFill>
                    <a:latin typeface="Cambria Math" panose="02040503050406030204" pitchFamily="18" charset="0"/>
                    <a:ea typeface="Cambria Math" panose="02040503050406030204" pitchFamily="18" charset="0"/>
                  </a:rPr>
                  <a:t>   R = </a:t>
                </a:r>
                <a14:m>
                  <m:oMath xmlns:m="http://schemas.openxmlformats.org/officeDocument/2006/math">
                    <m:r>
                      <a:rPr lang="en-US" dirty="0">
                        <a:solidFill>
                          <a:schemeClr val="bg1"/>
                        </a:solidFill>
                        <a:latin typeface="Cambria Math" panose="02040503050406030204" pitchFamily="18" charset="0"/>
                        <a:ea typeface="Cambria Math" panose="02040503050406030204" pitchFamily="18" charset="0"/>
                      </a:rPr>
                      <m:t>5</m:t>
                    </m:r>
                    <m:r>
                      <a:rPr lang="en-US" b="0" i="0" dirty="0" smtClean="0">
                        <a:solidFill>
                          <a:schemeClr val="bg1"/>
                        </a:solidFill>
                        <a:latin typeface="Cambria Math" panose="02040503050406030204" pitchFamily="18" charset="0"/>
                        <a:ea typeface="Cambria Math" panose="02040503050406030204" pitchFamily="18" charset="0"/>
                      </a:rPr>
                      <m:t>0.</m:t>
                    </m:r>
                    <m:r>
                      <a:rPr lang="en-US" b="0" i="1" dirty="0" smtClean="0">
                        <a:solidFill>
                          <a:schemeClr val="bg1"/>
                        </a:solidFill>
                        <a:latin typeface="Cambria Math" panose="02040503050406030204" pitchFamily="18" charset="0"/>
                        <a:ea typeface="Cambria Math" panose="02040503050406030204" pitchFamily="18" charset="0"/>
                      </a:rPr>
                      <m:t>8</m:t>
                    </m:r>
                    <m:r>
                      <a:rPr lang="en-US" i="1">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m</m:t>
                    </m:r>
                    <m:r>
                      <m:rPr>
                        <m:sty m:val="p"/>
                      </m:rPr>
                      <a:rPr lang="el-GR" i="1">
                        <a:solidFill>
                          <a:schemeClr val="bg1"/>
                        </a:solidFill>
                        <a:latin typeface="Cambria Math" panose="02040503050406030204" pitchFamily="18" charset="0"/>
                        <a:ea typeface="Cambria Math" panose="02040503050406030204" pitchFamily="18" charset="0"/>
                      </a:rPr>
                      <m:t>Ω</m:t>
                    </m:r>
                    <m:r>
                      <a:rPr lang="en-US" i="1">
                        <a:solidFill>
                          <a:schemeClr val="bg1"/>
                        </a:solidFill>
                        <a:latin typeface="Cambria Math" panose="02040503050406030204" pitchFamily="18" charset="0"/>
                        <a:ea typeface="Cambria Math" panose="02040503050406030204" pitchFamily="18" charset="0"/>
                      </a:rPr>
                      <m:t>.</m:t>
                    </m:r>
                  </m:oMath>
                </a14:m>
                <a:endParaRPr lang="en-US" dirty="0">
                  <a:solidFill>
                    <a:schemeClr val="bg1"/>
                  </a:solidFill>
                  <a:latin typeface="Cambria Math" panose="02040503050406030204" pitchFamily="18" charset="0"/>
                  <a:ea typeface="Cambria Math" panose="02040503050406030204" pitchFamily="18" charset="0"/>
                </a:endParaRPr>
              </a:p>
              <a:p>
                <a:endParaRPr lang="en-US" dirty="0">
                  <a:solidFill>
                    <a:schemeClr val="bg1"/>
                  </a:solidFill>
                  <a:latin typeface="Cambria Math" panose="02040503050406030204" pitchFamily="18" charset="0"/>
                  <a:ea typeface="Cambria Math" panose="02040503050406030204"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632757" y="4326555"/>
                <a:ext cx="8969433" cy="2273443"/>
              </a:xfrm>
              <a:prstGeom prst="rect">
                <a:avLst/>
              </a:prstGeom>
              <a:blipFill>
                <a:blip r:embed="rId4"/>
                <a:stretch>
                  <a:fillRect l="-406" t="-1055"/>
                </a:stretch>
              </a:blipFill>
              <a:ln w="38100" cmpd="thickThin">
                <a:solidFill>
                  <a:schemeClr val="accent1"/>
                </a:solidFill>
              </a:ln>
            </p:spPr>
            <p:txBody>
              <a:bodyPr/>
              <a:lstStyle/>
              <a:p>
                <a:r>
                  <a:rPr lang="en-US">
                    <a:noFill/>
                  </a:rPr>
                  <a:t> </a:t>
                </a:r>
              </a:p>
            </p:txBody>
          </p:sp>
        </mc:Fallback>
      </mc:AlternateContent>
      <p:pic>
        <p:nvPicPr>
          <p:cNvPr id="6" name="Picture 5" title="Table of resistivities "/>
          <p:cNvPicPr>
            <a:picLocks noChangeAspect="1"/>
          </p:cNvPicPr>
          <p:nvPr/>
        </p:nvPicPr>
        <p:blipFill>
          <a:blip r:embed="rId5"/>
          <a:stretch>
            <a:fillRect/>
          </a:stretch>
        </p:blipFill>
        <p:spPr>
          <a:xfrm>
            <a:off x="6844146" y="815176"/>
            <a:ext cx="3823855" cy="3066079"/>
          </a:xfrm>
          <a:prstGeom prst="rect">
            <a:avLst/>
          </a:prstGeom>
        </p:spPr>
      </p:pic>
      <p:grpSp>
        <p:nvGrpSpPr>
          <p:cNvPr id="23" name="Group 22"/>
          <p:cNvGrpSpPr/>
          <p:nvPr/>
        </p:nvGrpSpPr>
        <p:grpSpPr>
          <a:xfrm>
            <a:off x="1738746" y="815175"/>
            <a:ext cx="2260141" cy="2510486"/>
            <a:chOff x="3872184" y="2741070"/>
            <a:chExt cx="2260141" cy="2510486"/>
          </a:xfrm>
        </p:grpSpPr>
        <p:cxnSp>
          <p:nvCxnSpPr>
            <p:cNvPr id="24" name="Straight Connector 23"/>
            <p:cNvCxnSpPr/>
            <p:nvPr/>
          </p:nvCxnSpPr>
          <p:spPr>
            <a:xfrm flipH="1" flipV="1">
              <a:off x="5675162" y="2741070"/>
              <a:ext cx="378711" cy="594154"/>
            </a:xfrm>
            <a:prstGeom prst="line">
              <a:avLst/>
            </a:prstGeom>
            <a:ln w="254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Oval 24"/>
            <p:cNvSpPr/>
            <p:nvPr/>
          </p:nvSpPr>
          <p:spPr bwMode="auto">
            <a:xfrm rot="14289219">
              <a:off x="5683101" y="3342770"/>
              <a:ext cx="653963" cy="244484"/>
            </a:xfrm>
            <a:prstGeom prst="ellipse">
              <a:avLst/>
            </a:prstGeom>
            <a:solidFill>
              <a:schemeClr val="accent5">
                <a:lumMod val="75000"/>
              </a:schemeClr>
            </a:solidFill>
            <a:ln w="0">
              <a:solidFill>
                <a:schemeClr val="bg1">
                  <a:lumMod val="75000"/>
                  <a:lumOff val="25000"/>
                </a:schemeClr>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300" dirty="0">
                <a:solidFill>
                  <a:srgbClr val="FFFFFF"/>
                </a:solidFill>
                <a:effectLst>
                  <a:outerShdw blurRad="38100" dist="38100" dir="2700000" algn="tl">
                    <a:srgbClr val="000000">
                      <a:alpha val="43137"/>
                    </a:srgbClr>
                  </a:outerShdw>
                </a:effectLst>
                <a:latin typeface="Segoe" pitchFamily="34" charset="0"/>
              </a:endParaRPr>
            </a:p>
          </p:txBody>
        </p:sp>
        <p:cxnSp>
          <p:nvCxnSpPr>
            <p:cNvPr id="26" name="Straight Connector 25"/>
            <p:cNvCxnSpPr/>
            <p:nvPr/>
          </p:nvCxnSpPr>
          <p:spPr>
            <a:xfrm rot="919269" flipH="1">
              <a:off x="4891063" y="3316680"/>
              <a:ext cx="996275" cy="1087877"/>
            </a:xfrm>
            <a:prstGeom prst="line">
              <a:avLst/>
            </a:prstGeom>
            <a:ln w="6572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bwMode="auto">
            <a:xfrm rot="14289219">
              <a:off x="4400182" y="4151795"/>
              <a:ext cx="655220" cy="244484"/>
            </a:xfrm>
            <a:prstGeom prst="ellipse">
              <a:avLst/>
            </a:prstGeom>
            <a:solidFill>
              <a:schemeClr val="accent5">
                <a:lumMod val="75000"/>
              </a:schemeClr>
            </a:solidFill>
            <a:ln w="0">
              <a:solidFill>
                <a:schemeClr val="bg1">
                  <a:lumMod val="75000"/>
                  <a:lumOff val="25000"/>
                </a:schemeClr>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28" name="TextBox 27"/>
            <p:cNvSpPr txBox="1"/>
            <p:nvPr/>
          </p:nvSpPr>
          <p:spPr>
            <a:xfrm>
              <a:off x="3872184" y="4728336"/>
              <a:ext cx="1368054" cy="523220"/>
            </a:xfrm>
            <a:prstGeom prst="rect">
              <a:avLst/>
            </a:prstGeom>
            <a:noFill/>
          </p:spPr>
          <p:txBody>
            <a:bodyPr wrap="square" rtlCol="0">
              <a:spAutoFit/>
            </a:bodyPr>
            <a:lstStyle/>
            <a:p>
              <a:r>
                <a:rPr lang="en-US" sz="1400" dirty="0">
                  <a:solidFill>
                    <a:schemeClr val="bg1"/>
                  </a:solidFill>
                  <a:latin typeface="Cambria Math" panose="02040503050406030204" pitchFamily="18" charset="0"/>
                  <a:ea typeface="Cambria Math" panose="02040503050406030204" pitchFamily="18" charset="0"/>
                </a:rPr>
                <a:t>Cross-Sectional</a:t>
              </a:r>
            </a:p>
            <a:p>
              <a:r>
                <a:rPr lang="en-US" sz="1400" dirty="0">
                  <a:solidFill>
                    <a:schemeClr val="bg1"/>
                  </a:solidFill>
                  <a:latin typeface="Cambria Math" panose="02040503050406030204" pitchFamily="18" charset="0"/>
                  <a:ea typeface="Cambria Math" panose="02040503050406030204" pitchFamily="18" charset="0"/>
                </a:rPr>
                <a:t>     area A</a:t>
              </a:r>
            </a:p>
          </p:txBody>
        </p:sp>
        <p:cxnSp>
          <p:nvCxnSpPr>
            <p:cNvPr id="29" name="Straight Connector 28"/>
            <p:cNvCxnSpPr/>
            <p:nvPr/>
          </p:nvCxnSpPr>
          <p:spPr>
            <a:xfrm flipH="1" flipV="1">
              <a:off x="4289294" y="3634166"/>
              <a:ext cx="378711" cy="594154"/>
            </a:xfrm>
            <a:prstGeom prst="line">
              <a:avLst/>
            </a:prstGeom>
            <a:ln w="254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32" idx="3"/>
            </p:cNvCxnSpPr>
            <p:nvPr/>
          </p:nvCxnSpPr>
          <p:spPr>
            <a:xfrm flipV="1">
              <a:off x="5160879" y="2817498"/>
              <a:ext cx="565717" cy="379128"/>
            </a:xfrm>
            <a:prstGeom prst="straightConnector1">
              <a:avLst/>
            </a:prstGeom>
            <a:ln w="25400">
              <a:solidFill>
                <a:schemeClr val="bg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endCxn id="32" idx="1"/>
            </p:cNvCxnSpPr>
            <p:nvPr/>
          </p:nvCxnSpPr>
          <p:spPr>
            <a:xfrm flipV="1">
              <a:off x="4349931" y="3340628"/>
              <a:ext cx="571698" cy="379128"/>
            </a:xfrm>
            <a:prstGeom prst="straightConnector1">
              <a:avLst/>
            </a:prstGeom>
            <a:ln w="25400">
              <a:solidFill>
                <a:schemeClr val="bg1">
                  <a:lumMod val="75000"/>
                  <a:lumOff val="2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rot="19737404">
              <a:off x="4901632" y="3114738"/>
              <a:ext cx="279244" cy="307777"/>
            </a:xfrm>
            <a:prstGeom prst="rect">
              <a:avLst/>
            </a:prstGeom>
            <a:noFill/>
          </p:spPr>
          <p:txBody>
            <a:bodyPr wrap="none" rtlCol="0">
              <a:spAutoFit/>
            </a:bodyPr>
            <a:lstStyle/>
            <a:p>
              <a:r>
                <a:rPr lang="en-US" sz="1400" dirty="0">
                  <a:solidFill>
                    <a:schemeClr val="bg1"/>
                  </a:solidFill>
                  <a:latin typeface="Cambria Math" panose="02040503050406030204" pitchFamily="18" charset="0"/>
                  <a:ea typeface="Cambria Math" panose="02040503050406030204" pitchFamily="18" charset="0"/>
                </a:rPr>
                <a:t>L</a:t>
              </a:r>
            </a:p>
          </p:txBody>
        </p:sp>
        <p:cxnSp>
          <p:nvCxnSpPr>
            <p:cNvPr id="33" name="Straight Arrow Connector 32"/>
            <p:cNvCxnSpPr>
              <a:stCxn id="28" idx="0"/>
            </p:cNvCxnSpPr>
            <p:nvPr/>
          </p:nvCxnSpPr>
          <p:spPr>
            <a:xfrm flipV="1">
              <a:off x="4556211" y="4340903"/>
              <a:ext cx="208831" cy="387433"/>
            </a:xfrm>
            <a:prstGeom prst="straightConnector1">
              <a:avLst/>
            </a:prstGeom>
            <a:ln w="25400">
              <a:solidFill>
                <a:schemeClr val="bg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 name="Straight Connector 3"/>
          <p:cNvCxnSpPr/>
          <p:nvPr/>
        </p:nvCxnSpPr>
        <p:spPr>
          <a:xfrm flipV="1">
            <a:off x="6702829" y="5394736"/>
            <a:ext cx="282633" cy="224445"/>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7701048" y="5566054"/>
            <a:ext cx="282633" cy="224445"/>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08760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4778" y="94673"/>
            <a:ext cx="6733309" cy="533400"/>
          </a:xfrm>
        </p:spPr>
        <p:txBody>
          <a:bodyPr>
            <a:noAutofit/>
          </a:bodyPr>
          <a:lstStyle/>
          <a:p>
            <a:pPr algn="ctr"/>
            <a:r>
              <a:rPr lang="en-US" sz="4000" dirty="0"/>
              <a:t>Resistor Color Code</a:t>
            </a:r>
          </a:p>
        </p:txBody>
      </p:sp>
      <p:sp>
        <p:nvSpPr>
          <p:cNvPr id="11" name="Rectangle 10"/>
          <p:cNvSpPr/>
          <p:nvPr/>
        </p:nvSpPr>
        <p:spPr>
          <a:xfrm>
            <a:off x="7634726" y="1158615"/>
            <a:ext cx="2804746" cy="4524315"/>
          </a:xfrm>
          <a:prstGeom prst="rect">
            <a:avLst/>
          </a:prstGeom>
          <a:solidFill>
            <a:schemeClr val="tx1">
              <a:lumMod val="95000"/>
            </a:schemeClr>
          </a:solidFill>
          <a:ln w="38100" cmpd="thickThin">
            <a:solidFill>
              <a:schemeClr val="accent1"/>
            </a:solidFill>
          </a:ln>
        </p:spPr>
        <p:txBody>
          <a:bodyPr wrap="square">
            <a:spAutoFit/>
          </a:bodyPr>
          <a:lstStyle/>
          <a:p>
            <a:pPr algn="ctr"/>
            <a:r>
              <a:rPr lang="en-US" sz="2400" u="sng" dirty="0">
                <a:solidFill>
                  <a:schemeClr val="bg1"/>
                </a:solidFill>
                <a:latin typeface="Cambria Math" panose="02040503050406030204" pitchFamily="18" charset="0"/>
                <a:ea typeface="Cambria Math" panose="02040503050406030204" pitchFamily="18" charset="0"/>
              </a:rPr>
              <a:t>Mnemonic</a:t>
            </a:r>
          </a:p>
          <a:p>
            <a:endParaRPr lang="en-US" sz="2400" dirty="0">
              <a:solidFill>
                <a:schemeClr val="bg1"/>
              </a:solidFill>
              <a:latin typeface="Cambria Math" panose="02040503050406030204" pitchFamily="18" charset="0"/>
              <a:ea typeface="Cambria Math" panose="02040503050406030204" pitchFamily="18" charset="0"/>
            </a:endParaRPr>
          </a:p>
          <a:p>
            <a:r>
              <a:rPr lang="en-US" sz="2400" dirty="0">
                <a:solidFill>
                  <a:schemeClr val="bg1"/>
                </a:solidFill>
                <a:latin typeface="Cambria Math" panose="02040503050406030204" pitchFamily="18" charset="0"/>
                <a:ea typeface="Cambria Math" panose="02040503050406030204" pitchFamily="18" charset="0"/>
              </a:rPr>
              <a:t>Better	   -    Black</a:t>
            </a:r>
          </a:p>
          <a:p>
            <a:r>
              <a:rPr lang="en-US" sz="2400" dirty="0">
                <a:solidFill>
                  <a:schemeClr val="bg1"/>
                </a:solidFill>
                <a:latin typeface="Cambria Math" panose="02040503050406030204" pitchFamily="18" charset="0"/>
                <a:ea typeface="Cambria Math" panose="02040503050406030204" pitchFamily="18" charset="0"/>
              </a:rPr>
              <a:t>Be	   -    Brown</a:t>
            </a:r>
          </a:p>
          <a:p>
            <a:r>
              <a:rPr lang="en-US" sz="2400" dirty="0">
                <a:solidFill>
                  <a:schemeClr val="bg1"/>
                </a:solidFill>
                <a:latin typeface="Cambria Math" panose="02040503050406030204" pitchFamily="18" charset="0"/>
                <a:ea typeface="Cambria Math" panose="02040503050406030204" pitchFamily="18" charset="0"/>
              </a:rPr>
              <a:t>Right	   -    Red</a:t>
            </a:r>
          </a:p>
          <a:p>
            <a:r>
              <a:rPr lang="en-US" sz="2400" dirty="0">
                <a:solidFill>
                  <a:schemeClr val="bg1"/>
                </a:solidFill>
                <a:latin typeface="Cambria Math" panose="02040503050406030204" pitchFamily="18" charset="0"/>
                <a:ea typeface="Cambria Math" panose="02040503050406030204" pitchFamily="18" charset="0"/>
              </a:rPr>
              <a:t>Or	   -    Orange</a:t>
            </a:r>
          </a:p>
          <a:p>
            <a:r>
              <a:rPr lang="en-US" sz="2400" dirty="0">
                <a:solidFill>
                  <a:schemeClr val="bg1"/>
                </a:solidFill>
                <a:latin typeface="Cambria Math" panose="02040503050406030204" pitchFamily="18" charset="0"/>
                <a:ea typeface="Cambria Math" panose="02040503050406030204" pitchFamily="18" charset="0"/>
              </a:rPr>
              <a:t>Your	   -    Yellow</a:t>
            </a:r>
          </a:p>
          <a:p>
            <a:r>
              <a:rPr lang="en-US" sz="2400" dirty="0">
                <a:solidFill>
                  <a:schemeClr val="bg1"/>
                </a:solidFill>
                <a:latin typeface="Cambria Math" panose="02040503050406030204" pitchFamily="18" charset="0"/>
                <a:ea typeface="Cambria Math" panose="02040503050406030204" pitchFamily="18" charset="0"/>
              </a:rPr>
              <a:t>Great	   -    Green</a:t>
            </a:r>
          </a:p>
          <a:p>
            <a:r>
              <a:rPr lang="en-US" sz="2400" dirty="0">
                <a:solidFill>
                  <a:schemeClr val="bg1"/>
                </a:solidFill>
                <a:latin typeface="Cambria Math" panose="02040503050406030204" pitchFamily="18" charset="0"/>
                <a:ea typeface="Cambria Math" panose="02040503050406030204" pitchFamily="18" charset="0"/>
              </a:rPr>
              <a:t>Big	   -    Blue</a:t>
            </a:r>
          </a:p>
          <a:p>
            <a:r>
              <a:rPr lang="en-US" sz="2400" dirty="0">
                <a:solidFill>
                  <a:schemeClr val="bg1"/>
                </a:solidFill>
                <a:latin typeface="Cambria Math" panose="02040503050406030204" pitchFamily="18" charset="0"/>
                <a:ea typeface="Cambria Math" panose="02040503050406030204" pitchFamily="18" charset="0"/>
              </a:rPr>
              <a:t>Venture -    Violet</a:t>
            </a:r>
          </a:p>
          <a:p>
            <a:r>
              <a:rPr lang="en-US" sz="2400" dirty="0">
                <a:solidFill>
                  <a:schemeClr val="bg1"/>
                </a:solidFill>
                <a:latin typeface="Cambria Math" panose="02040503050406030204" pitchFamily="18" charset="0"/>
                <a:ea typeface="Cambria Math" panose="02040503050406030204" pitchFamily="18" charset="0"/>
              </a:rPr>
              <a:t>Goes	   -    Grey</a:t>
            </a:r>
          </a:p>
          <a:p>
            <a:r>
              <a:rPr lang="en-US" sz="2400" dirty="0">
                <a:solidFill>
                  <a:schemeClr val="bg1"/>
                </a:solidFill>
                <a:latin typeface="Cambria Math" panose="02040503050406030204" pitchFamily="18" charset="0"/>
                <a:ea typeface="Cambria Math" panose="02040503050406030204" pitchFamily="18" charset="0"/>
              </a:rPr>
              <a:t>Wrong    -    White</a:t>
            </a:r>
          </a:p>
        </p:txBody>
      </p:sp>
      <p:pic>
        <p:nvPicPr>
          <p:cNvPr id="5" name="Picture 2" title="Image of resistor color code ">
            <a:extLst>
              <a:ext uri="{FF2B5EF4-FFF2-40B4-BE49-F238E27FC236}">
                <a16:creationId xmlns:a16="http://schemas.microsoft.com/office/drawing/2014/main" id="{10758F0E-0611-4CB8-B2CC-73A5872F80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8151"/>
          <a:stretch/>
        </p:blipFill>
        <p:spPr bwMode="auto">
          <a:xfrm>
            <a:off x="1566371" y="972143"/>
            <a:ext cx="5788444" cy="5082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21284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81490"/>
            <a:ext cx="9144000" cy="533400"/>
          </a:xfrm>
        </p:spPr>
        <p:txBody>
          <a:bodyPr>
            <a:noAutofit/>
          </a:bodyPr>
          <a:lstStyle/>
          <a:p>
            <a:pPr algn="ctr"/>
            <a:r>
              <a:rPr lang="en-US" sz="4000" dirty="0"/>
              <a:t>Resistor 4-Band Color Code Examples</a:t>
            </a:r>
          </a:p>
        </p:txBody>
      </p:sp>
      <p:pic>
        <p:nvPicPr>
          <p:cNvPr id="10" name="Picture 2" title="Image of resistor color code "/>
          <p:cNvPicPr>
            <a:picLocks noChangeAspect="1" noChangeArrowheads="1"/>
          </p:cNvPicPr>
          <p:nvPr/>
        </p:nvPicPr>
        <p:blipFill rotWithShape="1">
          <a:blip r:embed="rId3">
            <a:extLst>
              <a:ext uri="{28A0092B-C50C-407E-A947-70E740481C1C}">
                <a14:useLocalDpi xmlns:a14="http://schemas.microsoft.com/office/drawing/2010/main" val="0"/>
              </a:ext>
            </a:extLst>
          </a:blip>
          <a:srcRect b="18151"/>
          <a:stretch/>
        </p:blipFill>
        <p:spPr bwMode="auto">
          <a:xfrm>
            <a:off x="1540626" y="1176355"/>
            <a:ext cx="4989660" cy="438107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757116" y="1269324"/>
            <a:ext cx="3877632" cy="3970318"/>
          </a:xfrm>
          <a:prstGeom prst="rect">
            <a:avLst/>
          </a:prstGeom>
          <a:solidFill>
            <a:schemeClr val="tx1">
              <a:lumMod val="95000"/>
            </a:schemeClr>
          </a:solidFill>
          <a:ln w="38100" cmpd="thickThin">
            <a:solidFill>
              <a:schemeClr val="accent1"/>
            </a:solidFill>
          </a:ln>
        </p:spPr>
        <p:txBody>
          <a:bodyPr wrap="square" rtlCol="0">
            <a:spAutoFit/>
          </a:bodyPr>
          <a:lstStyle/>
          <a:p>
            <a:r>
              <a:rPr lang="en-US" dirty="0">
                <a:solidFill>
                  <a:schemeClr val="bg1"/>
                </a:solidFill>
                <a:latin typeface="Cambria Math" panose="02040503050406030204" pitchFamily="18" charset="0"/>
                <a:ea typeface="Cambria Math" panose="02040503050406030204" pitchFamily="18" charset="0"/>
              </a:rPr>
              <a:t>Ex. 1. Brown – Black – Red – Gold.</a:t>
            </a:r>
          </a:p>
          <a:p>
            <a:r>
              <a:rPr lang="en-US" dirty="0">
                <a:solidFill>
                  <a:schemeClr val="bg1"/>
                </a:solidFill>
                <a:latin typeface="Cambria Math" panose="02040503050406030204" pitchFamily="18" charset="0"/>
                <a:ea typeface="Cambria Math" panose="02040503050406030204" pitchFamily="18" charset="0"/>
              </a:rPr>
              <a:t>What is resistor value and tolerance?</a:t>
            </a:r>
          </a:p>
          <a:p>
            <a:endParaRPr lang="en-US" dirty="0">
              <a:solidFill>
                <a:schemeClr val="bg1"/>
              </a:solidFill>
              <a:latin typeface="Cambria Math" panose="02040503050406030204" pitchFamily="18" charset="0"/>
              <a:ea typeface="Cambria Math" panose="02040503050406030204" pitchFamily="18" charset="0"/>
            </a:endParaRPr>
          </a:p>
          <a:p>
            <a:r>
              <a:rPr lang="en-US" dirty="0">
                <a:solidFill>
                  <a:schemeClr val="bg1"/>
                </a:solidFill>
                <a:latin typeface="Cambria Math" panose="02040503050406030204" pitchFamily="18" charset="0"/>
                <a:ea typeface="Cambria Math" panose="02040503050406030204" pitchFamily="18" charset="0"/>
              </a:rPr>
              <a:t>10 x 10</a:t>
            </a:r>
            <a:r>
              <a:rPr lang="en-US" baseline="30000" dirty="0">
                <a:solidFill>
                  <a:schemeClr val="bg1"/>
                </a:solidFill>
                <a:latin typeface="Cambria Math" panose="02040503050406030204" pitchFamily="18" charset="0"/>
                <a:ea typeface="Cambria Math" panose="02040503050406030204" pitchFamily="18" charset="0"/>
              </a:rPr>
              <a:t>2</a:t>
            </a:r>
            <a:r>
              <a:rPr lang="en-US" dirty="0">
                <a:solidFill>
                  <a:schemeClr val="bg1"/>
                </a:solidFill>
                <a:latin typeface="Cambria Math" panose="02040503050406030204" pitchFamily="18" charset="0"/>
                <a:ea typeface="Cambria Math" panose="02040503050406030204" pitchFamily="18" charset="0"/>
              </a:rPr>
              <a:t> = 1000 → 1 k</a:t>
            </a:r>
            <a:r>
              <a:rPr lang="el-GR" dirty="0">
                <a:solidFill>
                  <a:schemeClr val="bg1"/>
                </a:solidFill>
                <a:latin typeface="Cambria Math" panose="02040503050406030204" pitchFamily="18" charset="0"/>
                <a:ea typeface="Cambria Math" panose="02040503050406030204" pitchFamily="18" charset="0"/>
              </a:rPr>
              <a:t>Ω</a:t>
            </a:r>
            <a:r>
              <a:rPr lang="en-US" dirty="0">
                <a:solidFill>
                  <a:schemeClr val="bg1"/>
                </a:solidFill>
                <a:latin typeface="Cambria Math" panose="02040503050406030204" pitchFamily="18" charset="0"/>
                <a:ea typeface="Cambria Math" panose="02040503050406030204" pitchFamily="18" charset="0"/>
              </a:rPr>
              <a:t> ±5%.</a:t>
            </a:r>
          </a:p>
          <a:p>
            <a:endParaRPr lang="en-US" dirty="0">
              <a:solidFill>
                <a:schemeClr val="bg1"/>
              </a:solidFill>
              <a:latin typeface="Cambria Math" panose="02040503050406030204" pitchFamily="18" charset="0"/>
              <a:ea typeface="Cambria Math" panose="02040503050406030204" pitchFamily="18" charset="0"/>
            </a:endParaRPr>
          </a:p>
          <a:p>
            <a:r>
              <a:rPr lang="en-US" dirty="0">
                <a:solidFill>
                  <a:schemeClr val="bg1"/>
                </a:solidFill>
                <a:latin typeface="Cambria Math" panose="02040503050406030204" pitchFamily="18" charset="0"/>
                <a:ea typeface="Cambria Math" panose="02040503050406030204" pitchFamily="18" charset="0"/>
              </a:rPr>
              <a:t>Ex. 2. Red – Red – Black – Gold.</a:t>
            </a:r>
          </a:p>
          <a:p>
            <a:r>
              <a:rPr lang="en-US" dirty="0">
                <a:solidFill>
                  <a:schemeClr val="bg1"/>
                </a:solidFill>
                <a:latin typeface="Cambria Math" panose="02040503050406030204" pitchFamily="18" charset="0"/>
                <a:ea typeface="Cambria Math" panose="02040503050406030204" pitchFamily="18" charset="0"/>
              </a:rPr>
              <a:t>What is resistor value and tolerance?</a:t>
            </a:r>
          </a:p>
          <a:p>
            <a:endParaRPr lang="en-US" dirty="0">
              <a:solidFill>
                <a:schemeClr val="bg1"/>
              </a:solidFill>
              <a:latin typeface="Cambria Math" panose="02040503050406030204" pitchFamily="18" charset="0"/>
              <a:ea typeface="Cambria Math" panose="02040503050406030204" pitchFamily="18" charset="0"/>
            </a:endParaRPr>
          </a:p>
          <a:p>
            <a:r>
              <a:rPr lang="en-US" dirty="0">
                <a:solidFill>
                  <a:schemeClr val="bg1"/>
                </a:solidFill>
                <a:latin typeface="Cambria Math" panose="02040503050406030204" pitchFamily="18" charset="0"/>
                <a:ea typeface="Cambria Math" panose="02040503050406030204" pitchFamily="18" charset="0"/>
              </a:rPr>
              <a:t>22 x 10</a:t>
            </a:r>
            <a:r>
              <a:rPr lang="en-US" baseline="30000" dirty="0">
                <a:solidFill>
                  <a:schemeClr val="bg1"/>
                </a:solidFill>
                <a:latin typeface="Cambria Math" panose="02040503050406030204" pitchFamily="18" charset="0"/>
                <a:ea typeface="Cambria Math" panose="02040503050406030204" pitchFamily="18" charset="0"/>
              </a:rPr>
              <a:t>0</a:t>
            </a:r>
            <a:r>
              <a:rPr lang="en-US" dirty="0">
                <a:solidFill>
                  <a:schemeClr val="bg1"/>
                </a:solidFill>
                <a:latin typeface="Cambria Math" panose="02040503050406030204" pitchFamily="18" charset="0"/>
                <a:ea typeface="Cambria Math" panose="02040503050406030204" pitchFamily="18" charset="0"/>
              </a:rPr>
              <a:t> = 22 → 22 </a:t>
            </a:r>
            <a:r>
              <a:rPr lang="el-GR" dirty="0">
                <a:solidFill>
                  <a:schemeClr val="bg1"/>
                </a:solidFill>
                <a:latin typeface="Cambria Math" panose="02040503050406030204" pitchFamily="18" charset="0"/>
                <a:ea typeface="Cambria Math" panose="02040503050406030204" pitchFamily="18" charset="0"/>
              </a:rPr>
              <a:t>Ω</a:t>
            </a:r>
            <a:r>
              <a:rPr lang="en-US" dirty="0">
                <a:solidFill>
                  <a:schemeClr val="bg1"/>
                </a:solidFill>
                <a:latin typeface="Cambria Math" panose="02040503050406030204" pitchFamily="18" charset="0"/>
                <a:ea typeface="Cambria Math" panose="02040503050406030204" pitchFamily="18" charset="0"/>
              </a:rPr>
              <a:t> ±5%.</a:t>
            </a:r>
          </a:p>
          <a:p>
            <a:endParaRPr lang="en-US" dirty="0">
              <a:solidFill>
                <a:schemeClr val="bg1"/>
              </a:solidFill>
              <a:latin typeface="Cambria Math" panose="02040503050406030204" pitchFamily="18" charset="0"/>
              <a:ea typeface="Cambria Math" panose="02040503050406030204" pitchFamily="18" charset="0"/>
            </a:endParaRPr>
          </a:p>
          <a:p>
            <a:r>
              <a:rPr lang="en-US" dirty="0">
                <a:solidFill>
                  <a:schemeClr val="bg1"/>
                </a:solidFill>
                <a:latin typeface="Cambria Math" panose="02040503050406030204" pitchFamily="18" charset="0"/>
                <a:ea typeface="Cambria Math" panose="02040503050406030204" pitchFamily="18" charset="0"/>
              </a:rPr>
              <a:t>Ex. 3. Red – Violet – Gold – Gold.</a:t>
            </a:r>
          </a:p>
          <a:p>
            <a:r>
              <a:rPr lang="en-US" dirty="0">
                <a:solidFill>
                  <a:schemeClr val="bg1"/>
                </a:solidFill>
                <a:latin typeface="Cambria Math" panose="02040503050406030204" pitchFamily="18" charset="0"/>
                <a:ea typeface="Cambria Math" panose="02040503050406030204" pitchFamily="18" charset="0"/>
              </a:rPr>
              <a:t>What is resistor value and tolerance?</a:t>
            </a:r>
          </a:p>
          <a:p>
            <a:endParaRPr lang="en-US" dirty="0">
              <a:solidFill>
                <a:schemeClr val="bg1"/>
              </a:solidFill>
              <a:latin typeface="Cambria Math" panose="02040503050406030204" pitchFamily="18" charset="0"/>
              <a:ea typeface="Cambria Math" panose="02040503050406030204" pitchFamily="18" charset="0"/>
            </a:endParaRPr>
          </a:p>
          <a:p>
            <a:r>
              <a:rPr lang="en-US" dirty="0">
                <a:solidFill>
                  <a:schemeClr val="bg1"/>
                </a:solidFill>
                <a:latin typeface="Cambria Math" panose="02040503050406030204" pitchFamily="18" charset="0"/>
                <a:ea typeface="Cambria Math" panose="02040503050406030204" pitchFamily="18" charset="0"/>
              </a:rPr>
              <a:t>27 x 0.1 = 2.7 → 2.7 </a:t>
            </a:r>
            <a:r>
              <a:rPr lang="el-GR" dirty="0">
                <a:solidFill>
                  <a:schemeClr val="bg1"/>
                </a:solidFill>
                <a:latin typeface="Cambria Math" panose="02040503050406030204" pitchFamily="18" charset="0"/>
                <a:ea typeface="Cambria Math" panose="02040503050406030204" pitchFamily="18" charset="0"/>
              </a:rPr>
              <a:t>Ω</a:t>
            </a:r>
            <a:r>
              <a:rPr lang="en-US" dirty="0">
                <a:solidFill>
                  <a:schemeClr val="bg1"/>
                </a:solidFill>
                <a:latin typeface="Cambria Math" panose="02040503050406030204" pitchFamily="18" charset="0"/>
                <a:ea typeface="Cambria Math" panose="02040503050406030204" pitchFamily="18" charset="0"/>
              </a:rPr>
              <a:t> ±5%.</a:t>
            </a:r>
          </a:p>
        </p:txBody>
      </p:sp>
    </p:spTree>
    <p:extLst>
      <p:ext uri="{BB962C8B-B14F-4D97-AF65-F5344CB8AC3E}">
        <p14:creationId xmlns:p14="http://schemas.microsoft.com/office/powerpoint/2010/main" val="289356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 calcmode="lin" valueType="num">
                                      <p:cBhvr additive="base">
                                        <p:cTn id="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 calcmode="lin" valueType="num">
                                      <p:cBhvr additive="base">
                                        <p:cTn id="13"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 calcmode="lin" valueType="num">
                                      <p:cBhvr additive="base">
                                        <p:cTn id="19"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anim calcmode="lin" valueType="num">
                                      <p:cBhvr additive="base">
                                        <p:cTn id="25"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anim calcmode="lin" valueType="num">
                                      <p:cBhvr additive="base">
                                        <p:cTn id="31"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11" end="11"/>
                                            </p:txEl>
                                          </p:spTgt>
                                        </p:tgtEl>
                                        <p:attrNameLst>
                                          <p:attrName>style.visibility</p:attrName>
                                        </p:attrNameLst>
                                      </p:cBhvr>
                                      <p:to>
                                        <p:strVal val="visible"/>
                                      </p:to>
                                    </p:set>
                                    <p:anim calcmode="lin" valueType="num">
                                      <p:cBhvr additive="base">
                                        <p:cTn id="37"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xEl>
                                              <p:pRg st="13" end="13"/>
                                            </p:txEl>
                                          </p:spTgt>
                                        </p:tgtEl>
                                        <p:attrNameLst>
                                          <p:attrName>style.visibility</p:attrName>
                                        </p:attrNameLst>
                                      </p:cBhvr>
                                      <p:to>
                                        <p:strVal val="visible"/>
                                      </p:to>
                                    </p:set>
                                    <p:anim calcmode="lin" valueType="num">
                                      <p:cBhvr additive="base">
                                        <p:cTn id="43" dur="500" fill="hold"/>
                                        <p:tgtEl>
                                          <p:spTgt spid="5">
                                            <p:txEl>
                                              <p:pRg st="13" end="1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6057" y="63062"/>
            <a:ext cx="6543261" cy="533400"/>
          </a:xfrm>
        </p:spPr>
        <p:txBody>
          <a:bodyPr>
            <a:noAutofit/>
          </a:bodyPr>
          <a:lstStyle/>
          <a:p>
            <a:pPr algn="ctr"/>
            <a:r>
              <a:rPr lang="en-US" sz="4000" dirty="0"/>
              <a:t>Voltage Divider </a:t>
            </a:r>
            <a:r>
              <a:rPr lang="en-US" sz="3200" dirty="0">
                <a:sym typeface="Wingdings" panose="05000000000000000000" pitchFamily="2" charset="2"/>
              </a:rPr>
              <a:t></a:t>
            </a:r>
            <a:r>
              <a:rPr lang="en-US" sz="4000" dirty="0"/>
              <a:t> General Case</a:t>
            </a:r>
          </a:p>
        </p:txBody>
      </p:sp>
      <mc:AlternateContent xmlns:mc="http://schemas.openxmlformats.org/markup-compatibility/2006" xmlns:a14="http://schemas.microsoft.com/office/drawing/2010/main">
        <mc:Choice Requires="a14">
          <p:sp>
            <p:nvSpPr>
              <p:cNvPr id="8" name="Rectangle 7"/>
              <p:cNvSpPr/>
              <p:nvPr/>
            </p:nvSpPr>
            <p:spPr>
              <a:xfrm>
                <a:off x="215153" y="748468"/>
                <a:ext cx="11806517" cy="6018251"/>
              </a:xfrm>
              <a:prstGeom prst="rect">
                <a:avLst/>
              </a:prstGeom>
              <a:solidFill>
                <a:schemeClr val="tx1">
                  <a:lumMod val="95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For the series circuit below, the source v</a:t>
                </a:r>
                <a:r>
                  <a:rPr kumimoji="0" lang="en-US" sz="1800" b="0" i="0" u="none" strike="noStrike" kern="1200" cap="none" spc="0" normalizeH="0" baseline="-25000" noProof="0" dirty="0">
                    <a:ln>
                      <a:noFill/>
                    </a:ln>
                    <a:solidFill>
                      <a:srgbClr val="000000"/>
                    </a:solidFill>
                    <a:effectLst/>
                    <a:uLnTx/>
                    <a:uFillTx/>
                    <a:latin typeface="Cambria" panose="02040503050406030204"/>
                    <a:ea typeface="Cambria Math" panose="02040503050406030204" pitchFamily="18" charset="0"/>
                    <a:cs typeface="+mn-cs"/>
                  </a:rPr>
                  <a:t>in</a:t>
                </a: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 experiences the following opposition to current flow:</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Req = R1 + R2 + R3 + R4 + R5 + R6 + R7.</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The circuit current </a:t>
                </a:r>
                <a:r>
                  <a:rPr kumimoji="0" lang="en-US" sz="1800" b="0" i="0" u="none" strike="noStrike" kern="1200" cap="none" spc="0" normalizeH="0" baseline="0" noProof="0" dirty="0" err="1">
                    <a:ln>
                      <a:noFill/>
                    </a:ln>
                    <a:solidFill>
                      <a:srgbClr val="000000"/>
                    </a:solidFill>
                    <a:effectLst/>
                    <a:uLnTx/>
                    <a:uFillTx/>
                    <a:latin typeface="Cambria" panose="02040503050406030204"/>
                    <a:ea typeface="Cambria Math" panose="02040503050406030204" pitchFamily="18" charset="0"/>
                    <a:cs typeface="+mn-cs"/>
                  </a:rPr>
                  <a:t>i</a:t>
                </a: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 = v</a:t>
                </a:r>
                <a:r>
                  <a:rPr kumimoji="0" lang="en-US" sz="1800" b="0" i="0" u="none" strike="noStrike" kern="1200" cap="none" spc="0" normalizeH="0" baseline="-25000" noProof="0" dirty="0">
                    <a:ln>
                      <a:noFill/>
                    </a:ln>
                    <a:solidFill>
                      <a:srgbClr val="000000"/>
                    </a:solidFill>
                    <a:effectLst/>
                    <a:uLnTx/>
                    <a:uFillTx/>
                    <a:latin typeface="Cambria" panose="02040503050406030204"/>
                    <a:ea typeface="Cambria Math" panose="02040503050406030204" pitchFamily="18" charset="0"/>
                    <a:cs typeface="+mn-cs"/>
                  </a:rPr>
                  <a:t>in</a:t>
                </a: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/Req.    v</a:t>
                </a:r>
                <a:r>
                  <a:rPr kumimoji="0" lang="en-US" sz="1800" b="0" i="0" u="none" strike="noStrike" kern="1200" cap="none" spc="0" normalizeH="0" baseline="-25000" noProof="0" dirty="0">
                    <a:ln>
                      <a:noFill/>
                    </a:ln>
                    <a:solidFill>
                      <a:srgbClr val="000000"/>
                    </a:solidFill>
                    <a:effectLst/>
                    <a:uLnTx/>
                    <a:uFillTx/>
                    <a:latin typeface="Cambria" panose="02040503050406030204"/>
                    <a:ea typeface="Cambria Math" panose="02040503050406030204" pitchFamily="18" charset="0"/>
                    <a:cs typeface="+mn-cs"/>
                  </a:rPr>
                  <a:t>R1</a:t>
                </a: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 = iR1 = v</a:t>
                </a:r>
                <a:r>
                  <a:rPr kumimoji="0" lang="en-US" sz="1800" b="0" i="0" u="none" strike="noStrike" kern="1200" cap="none" spc="0" normalizeH="0" baseline="-25000" noProof="0" dirty="0">
                    <a:ln>
                      <a:noFill/>
                    </a:ln>
                    <a:solidFill>
                      <a:srgbClr val="000000"/>
                    </a:solidFill>
                    <a:effectLst/>
                    <a:uLnTx/>
                    <a:uFillTx/>
                    <a:latin typeface="Cambria" panose="02040503050406030204"/>
                    <a:ea typeface="Cambria Math" panose="02040503050406030204" pitchFamily="18" charset="0"/>
                    <a:cs typeface="+mn-cs"/>
                  </a:rPr>
                  <a:t>in</a:t>
                </a: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R1/Req.   v</a:t>
                </a:r>
                <a:r>
                  <a:rPr kumimoji="0" lang="en-US" sz="1800" b="0" i="0" u="none" strike="noStrike" kern="1200" cap="none" spc="0" normalizeH="0" baseline="-25000" noProof="0" dirty="0">
                    <a:ln>
                      <a:noFill/>
                    </a:ln>
                    <a:solidFill>
                      <a:srgbClr val="000000"/>
                    </a:solidFill>
                    <a:effectLst/>
                    <a:uLnTx/>
                    <a:uFillTx/>
                    <a:latin typeface="Cambria" panose="02040503050406030204"/>
                    <a:ea typeface="Cambria Math" panose="02040503050406030204" pitchFamily="18" charset="0"/>
                    <a:cs typeface="+mn-cs"/>
                  </a:rPr>
                  <a:t>R2</a:t>
                </a: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 = iR2 = v</a:t>
                </a:r>
                <a:r>
                  <a:rPr kumimoji="0" lang="en-US" sz="1800" b="0" i="0" u="none" strike="noStrike" kern="1200" cap="none" spc="0" normalizeH="0" baseline="-25000" noProof="0" dirty="0">
                    <a:ln>
                      <a:noFill/>
                    </a:ln>
                    <a:solidFill>
                      <a:srgbClr val="000000"/>
                    </a:solidFill>
                    <a:effectLst/>
                    <a:uLnTx/>
                    <a:uFillTx/>
                    <a:latin typeface="Cambria" panose="02040503050406030204"/>
                    <a:ea typeface="Cambria Math" panose="02040503050406030204" pitchFamily="18" charset="0"/>
                    <a:cs typeface="+mn-cs"/>
                  </a:rPr>
                  <a:t>in</a:t>
                </a: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R2/Req.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v</a:t>
                </a:r>
                <a:r>
                  <a:rPr kumimoji="0" lang="en-US" sz="1800" b="0" i="0" u="none" strike="noStrike" kern="1200" cap="none" spc="0" normalizeH="0" baseline="-25000" noProof="0" dirty="0">
                    <a:ln>
                      <a:noFill/>
                    </a:ln>
                    <a:solidFill>
                      <a:srgbClr val="000000"/>
                    </a:solidFill>
                    <a:effectLst/>
                    <a:uLnTx/>
                    <a:uFillTx/>
                    <a:latin typeface="Cambria" panose="02040503050406030204"/>
                    <a:ea typeface="Cambria Math" panose="02040503050406030204" pitchFamily="18" charset="0"/>
                    <a:cs typeface="+mn-cs"/>
                  </a:rPr>
                  <a:t>R3</a:t>
                </a: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 = iR3 = v</a:t>
                </a:r>
                <a:r>
                  <a:rPr kumimoji="0" lang="en-US" sz="1800" b="0" i="0" u="none" strike="noStrike" kern="1200" cap="none" spc="0" normalizeH="0" baseline="-25000" noProof="0" dirty="0">
                    <a:ln>
                      <a:noFill/>
                    </a:ln>
                    <a:solidFill>
                      <a:srgbClr val="000000"/>
                    </a:solidFill>
                    <a:effectLst/>
                    <a:uLnTx/>
                    <a:uFillTx/>
                    <a:latin typeface="Cambria" panose="02040503050406030204"/>
                    <a:ea typeface="Cambria Math" panose="02040503050406030204" pitchFamily="18" charset="0"/>
                    <a:cs typeface="+mn-cs"/>
                  </a:rPr>
                  <a:t>in</a:t>
                </a: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R3/Req.  v</a:t>
                </a:r>
                <a:r>
                  <a:rPr kumimoji="0" lang="en-US" sz="1800" b="0" i="0" u="none" strike="noStrike" kern="1200" cap="none" spc="0" normalizeH="0" baseline="-25000" noProof="0" dirty="0">
                    <a:ln>
                      <a:noFill/>
                    </a:ln>
                    <a:solidFill>
                      <a:srgbClr val="000000"/>
                    </a:solidFill>
                    <a:effectLst/>
                    <a:uLnTx/>
                    <a:uFillTx/>
                    <a:latin typeface="Cambria" panose="02040503050406030204"/>
                    <a:ea typeface="Cambria Math" panose="02040503050406030204" pitchFamily="18" charset="0"/>
                    <a:cs typeface="+mn-cs"/>
                  </a:rPr>
                  <a:t>R4</a:t>
                </a: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 = v</a:t>
                </a:r>
                <a:r>
                  <a:rPr kumimoji="0" lang="en-US" sz="1800" b="0" i="0" u="none" strike="noStrike" kern="1200" cap="none" spc="0" normalizeH="0" baseline="-25000" noProof="0" dirty="0">
                    <a:ln>
                      <a:noFill/>
                    </a:ln>
                    <a:solidFill>
                      <a:srgbClr val="000000"/>
                    </a:solidFill>
                    <a:effectLst/>
                    <a:uLnTx/>
                    <a:uFillTx/>
                    <a:latin typeface="Cambria" panose="02040503050406030204"/>
                    <a:ea typeface="Cambria Math" panose="02040503050406030204" pitchFamily="18" charset="0"/>
                    <a:cs typeface="+mn-cs"/>
                  </a:rPr>
                  <a:t>in</a:t>
                </a: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R4/Req.  v</a:t>
                </a:r>
                <a:r>
                  <a:rPr kumimoji="0" lang="en-US" sz="1800" b="0" i="0" u="none" strike="noStrike" kern="1200" cap="none" spc="0" normalizeH="0" baseline="-25000" noProof="0" dirty="0">
                    <a:ln>
                      <a:noFill/>
                    </a:ln>
                    <a:solidFill>
                      <a:srgbClr val="000000"/>
                    </a:solidFill>
                    <a:effectLst/>
                    <a:uLnTx/>
                    <a:uFillTx/>
                    <a:latin typeface="Cambria" panose="02040503050406030204"/>
                    <a:ea typeface="Cambria Math" panose="02040503050406030204" pitchFamily="18" charset="0"/>
                    <a:cs typeface="+mn-cs"/>
                  </a:rPr>
                  <a:t>R5</a:t>
                </a: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 = v</a:t>
                </a:r>
                <a:r>
                  <a:rPr kumimoji="0" lang="en-US" sz="1800" b="0" i="0" u="none" strike="noStrike" kern="1200" cap="none" spc="0" normalizeH="0" baseline="-25000" noProof="0" dirty="0">
                    <a:ln>
                      <a:noFill/>
                    </a:ln>
                    <a:solidFill>
                      <a:srgbClr val="000000"/>
                    </a:solidFill>
                    <a:effectLst/>
                    <a:uLnTx/>
                    <a:uFillTx/>
                    <a:latin typeface="Cambria" panose="02040503050406030204"/>
                    <a:ea typeface="Cambria Math" panose="02040503050406030204" pitchFamily="18" charset="0"/>
                    <a:cs typeface="+mn-cs"/>
                  </a:rPr>
                  <a:t>in</a:t>
                </a: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R5/Req.</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ts val="1200"/>
                  </a:spcAft>
                  <a:buClrTx/>
                  <a:buSzTx/>
                  <a:buFontTx/>
                  <a:buNone/>
                  <a:tabLst/>
                  <a:defRPr/>
                </a:pPr>
                <a14:m>
                  <m:oMathPara xmlns:m="http://schemas.openxmlformats.org/officeDocument/2006/math">
                    <m:oMathParaPr>
                      <m:jc m:val="center"/>
                    </m:oMathParaPr>
                    <m:oMath xmlns:m="http://schemas.openxmlformats.org/officeDocument/2006/math">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Voltage</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Divider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General</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Case</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Rn</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m:rPr>
                          <m:nor/>
                        </m:rP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m:t>v</m:t>
                      </m:r>
                      <m:r>
                        <m:rPr>
                          <m:nor/>
                        </m:rPr>
                        <a:rPr kumimoji="0" lang="en-US" sz="1800" b="0" i="0" u="none" strike="noStrike" kern="1200" cap="none" spc="0" normalizeH="0" baseline="-25000" noProof="0" dirty="0">
                          <a:ln>
                            <a:noFill/>
                          </a:ln>
                          <a:solidFill>
                            <a:srgbClr val="000000"/>
                          </a:solidFill>
                          <a:effectLst/>
                          <a:uLnTx/>
                          <a:uFillTx/>
                          <a:latin typeface="Cambria" panose="02040503050406030204"/>
                          <a:ea typeface="Cambria Math" panose="02040503050406030204" pitchFamily="18" charset="0"/>
                          <a:cs typeface="+mn-cs"/>
                        </a:rPr>
                        <m:t>in</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Rn</m:t>
                          </m:r>
                        </m:num>
                        <m:den>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Req</m:t>
                          </m:r>
                        </m:den>
                      </m:f>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for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n</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total</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resistors</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en-US" sz="1800" b="1"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How do we justify and/or use the above equation?</a:t>
                </a:r>
              </a:p>
              <a:p>
                <a:pPr marL="285750" marR="0" lvl="0" indent="-285750" algn="l" defTabSz="914400"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From KVL, the voltage drop across any given resistor in a series circuit is equal to the fractional part, i.e., </a:t>
                </a:r>
                <a14:m>
                  <m:oMath xmlns:m="http://schemas.openxmlformats.org/officeDocument/2006/math">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Rn</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Req</m:t>
                        </m:r>
                      </m:den>
                    </m:f>
                  </m:oMath>
                </a14:m>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 of the applied voltage, or alternatively as the percentage, i.e., </a:t>
                </a:r>
                <a14:m>
                  <m:oMath xmlns:m="http://schemas.openxmlformats.org/officeDocument/2006/math">
                    <m:d>
                      <m:d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100</m:t>
                        </m:r>
                      </m:e>
                    </m:d>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Rn</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Req</m:t>
                        </m:r>
                      </m:den>
                    </m:f>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oMath>
                </a14:m>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 of the applied voltage. </a:t>
                </a:r>
              </a:p>
              <a:p>
                <a:pPr marL="285750" marR="0" lvl="0" indent="-285750" algn="l" defTabSz="914400"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For a given v</a:t>
                </a:r>
                <a:r>
                  <a:rPr kumimoji="0" lang="en-US" sz="1800" b="0" i="0" u="none" strike="noStrike" kern="1200" cap="none" spc="0" normalizeH="0" baseline="-25000" noProof="0" dirty="0">
                    <a:ln>
                      <a:noFill/>
                    </a:ln>
                    <a:solidFill>
                      <a:srgbClr val="000000"/>
                    </a:solidFill>
                    <a:effectLst/>
                    <a:uLnTx/>
                    <a:uFillTx/>
                    <a:latin typeface="Cambria" panose="02040503050406030204"/>
                    <a:ea typeface="Cambria Math" panose="02040503050406030204" pitchFamily="18" charset="0"/>
                    <a:cs typeface="+mn-cs"/>
                  </a:rPr>
                  <a:t>in</a:t>
                </a: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 value, we can generate the desired </a:t>
                </a:r>
                <a:r>
                  <a:rPr kumimoji="0" lang="en-US" sz="1800" b="0" i="0" u="none" strike="noStrike" kern="1200" cap="none" spc="0" normalizeH="0" baseline="0" noProof="0" dirty="0" err="1">
                    <a:ln>
                      <a:noFill/>
                    </a:ln>
                    <a:solidFill>
                      <a:srgbClr val="000000"/>
                    </a:solidFill>
                    <a:effectLst/>
                    <a:uLnTx/>
                    <a:uFillTx/>
                    <a:latin typeface="Cambria" panose="02040503050406030204"/>
                    <a:ea typeface="Cambria Math" panose="02040503050406030204" pitchFamily="18" charset="0"/>
                    <a:cs typeface="+mn-cs"/>
                  </a:rPr>
                  <a:t>v</a:t>
                </a:r>
                <a:r>
                  <a:rPr kumimoji="0" lang="en-US" sz="1800" b="0" i="0" u="none" strike="noStrike" kern="1200" cap="none" spc="0" normalizeH="0" baseline="-25000" noProof="0" dirty="0" err="1">
                    <a:ln>
                      <a:noFill/>
                    </a:ln>
                    <a:solidFill>
                      <a:srgbClr val="000000"/>
                    </a:solidFill>
                    <a:effectLst/>
                    <a:uLnTx/>
                    <a:uFillTx/>
                    <a:latin typeface="Cambria" panose="02040503050406030204"/>
                    <a:ea typeface="Cambria Math" panose="02040503050406030204" pitchFamily="18" charset="0"/>
                    <a:cs typeface="+mn-cs"/>
                  </a:rPr>
                  <a:t>Rn</a:t>
                </a: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 value by choosing the appropriate </a:t>
                </a:r>
                <a14:m>
                  <m:oMath xmlns:m="http://schemas.openxmlformats.org/officeDocument/2006/math">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Rn</m:t>
                        </m:r>
                      </m:num>
                      <m:den>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Req</m:t>
                        </m:r>
                      </m:den>
                    </m:f>
                  </m:oMath>
                </a14:m>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 ratio.</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Resistive voltage dividers are a commonly used technique to generate precision voltages from a reference voltage.</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Hand held DMMs use a 5 element voltage divider to generate 5 input voltage ranges.</a:t>
                </a:r>
              </a:p>
            </p:txBody>
          </p:sp>
        </mc:Choice>
        <mc:Fallback xmlns="">
          <p:sp>
            <p:nvSpPr>
              <p:cNvPr id="8" name="Rectangle 7"/>
              <p:cNvSpPr>
                <a:spLocks noRot="1" noChangeAspect="1" noMove="1" noResize="1" noEditPoints="1" noAdjustHandles="1" noChangeArrowheads="1" noChangeShapeType="1" noTextEdit="1"/>
              </p:cNvSpPr>
              <p:nvPr/>
            </p:nvSpPr>
            <p:spPr>
              <a:xfrm>
                <a:off x="215153" y="748468"/>
                <a:ext cx="11806517" cy="6018251"/>
              </a:xfrm>
              <a:prstGeom prst="rect">
                <a:avLst/>
              </a:prstGeom>
              <a:blipFill>
                <a:blip r:embed="rId3"/>
                <a:stretch>
                  <a:fillRect l="-206" t="-301" b="-100"/>
                </a:stretch>
              </a:blipFill>
            </p:spPr>
            <p:txBody>
              <a:bodyPr/>
              <a:lstStyle/>
              <a:p>
                <a:r>
                  <a:rPr lang="en-US">
                    <a:noFill/>
                  </a:rPr>
                  <a:t> </a:t>
                </a:r>
              </a:p>
            </p:txBody>
          </p:sp>
        </mc:Fallback>
      </mc:AlternateContent>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87544" y="1106443"/>
            <a:ext cx="3857104" cy="1947870"/>
          </a:xfrm>
          <a:prstGeom prst="rect">
            <a:avLst/>
          </a:prstGeom>
        </p:spPr>
      </p:pic>
    </p:spTree>
    <p:extLst>
      <p:ext uri="{BB962C8B-B14F-4D97-AF65-F5344CB8AC3E}">
        <p14:creationId xmlns:p14="http://schemas.microsoft.com/office/powerpoint/2010/main" val="4247203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anim calcmode="lin" valueType="num">
                                      <p:cBhvr additive="base">
                                        <p:cTn id="7"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6" end="6"/>
                                            </p:txEl>
                                          </p:spTgt>
                                        </p:tgtEl>
                                        <p:attrNameLst>
                                          <p:attrName>style.visibility</p:attrName>
                                        </p:attrNameLst>
                                      </p:cBhvr>
                                      <p:to>
                                        <p:strVal val="visible"/>
                                      </p:to>
                                    </p:set>
                                    <p:anim calcmode="lin" valueType="num">
                                      <p:cBhvr additive="base">
                                        <p:cTn id="11"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xEl>
                                              <p:pRg st="8" end="8"/>
                                            </p:txEl>
                                          </p:spTgt>
                                        </p:tgtEl>
                                        <p:attrNameLst>
                                          <p:attrName>style.visibility</p:attrName>
                                        </p:attrNameLst>
                                      </p:cBhvr>
                                      <p:to>
                                        <p:strVal val="visible"/>
                                      </p:to>
                                    </p:set>
                                    <p:anim calcmode="lin" valueType="num">
                                      <p:cBhvr additive="base">
                                        <p:cTn id="17"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anim calcmode="lin" valueType="num">
                                      <p:cBhvr additive="base">
                                        <p:cTn id="23"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8">
                                            <p:txEl>
                                              <p:pRg st="10" end="10"/>
                                            </p:txEl>
                                          </p:spTgt>
                                        </p:tgtEl>
                                        <p:attrNameLst>
                                          <p:attrName>style.visibility</p:attrName>
                                        </p:attrNameLst>
                                      </p:cBhvr>
                                      <p:to>
                                        <p:strVal val="visible"/>
                                      </p:to>
                                    </p:set>
                                    <p:anim calcmode="lin" valueType="num">
                                      <p:cBhvr additive="base">
                                        <p:cTn id="29"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8">
                                            <p:txEl>
                                              <p:pRg st="11" end="11"/>
                                            </p:txEl>
                                          </p:spTgt>
                                        </p:tgtEl>
                                        <p:attrNameLst>
                                          <p:attrName>style.visibility</p:attrName>
                                        </p:attrNameLst>
                                      </p:cBhvr>
                                      <p:to>
                                        <p:strVal val="visible"/>
                                      </p:to>
                                    </p:set>
                                    <p:anim calcmode="lin" valueType="num">
                                      <p:cBhvr additive="base">
                                        <p:cTn id="35"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8">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8">
                                            <p:txEl>
                                              <p:pRg st="13" end="13"/>
                                            </p:txEl>
                                          </p:spTgt>
                                        </p:tgtEl>
                                        <p:attrNameLst>
                                          <p:attrName>style.visibility</p:attrName>
                                        </p:attrNameLst>
                                      </p:cBhvr>
                                      <p:to>
                                        <p:strVal val="visible"/>
                                      </p:to>
                                    </p:set>
                                    <p:anim calcmode="lin" valueType="num">
                                      <p:cBhvr additive="base">
                                        <p:cTn id="41" dur="500" fill="hold"/>
                                        <p:tgtEl>
                                          <p:spTgt spid="8">
                                            <p:txEl>
                                              <p:pRg st="13" end="13"/>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8">
                                            <p:txEl>
                                              <p:pRg st="13" end="13"/>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8">
                                            <p:txEl>
                                              <p:pRg st="15" end="15"/>
                                            </p:txEl>
                                          </p:spTgt>
                                        </p:tgtEl>
                                        <p:attrNameLst>
                                          <p:attrName>style.visibility</p:attrName>
                                        </p:attrNameLst>
                                      </p:cBhvr>
                                      <p:to>
                                        <p:strVal val="visible"/>
                                      </p:to>
                                    </p:set>
                                    <p:anim calcmode="lin" valueType="num">
                                      <p:cBhvr additive="base">
                                        <p:cTn id="45" dur="500" fill="hold"/>
                                        <p:tgtEl>
                                          <p:spTgt spid="8">
                                            <p:txEl>
                                              <p:pRg st="15" end="15"/>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8">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9517" y="8878"/>
            <a:ext cx="8069803" cy="533400"/>
          </a:xfrm>
        </p:spPr>
        <p:txBody>
          <a:bodyPr>
            <a:noAutofit/>
          </a:bodyPr>
          <a:lstStyle/>
          <a:p>
            <a:pPr algn="ctr"/>
            <a:r>
              <a:rPr lang="en-US" sz="4000" dirty="0"/>
              <a:t>Two Resistor Voltage Divider Equation</a:t>
            </a:r>
          </a:p>
        </p:txBody>
      </p:sp>
      <mc:AlternateContent xmlns:mc="http://schemas.openxmlformats.org/markup-compatibility/2006" xmlns:a14="http://schemas.microsoft.com/office/drawing/2010/main">
        <mc:Choice Requires="a14">
          <p:sp>
            <p:nvSpPr>
              <p:cNvPr id="8" name="Rectangle 7"/>
              <p:cNvSpPr/>
              <p:nvPr/>
            </p:nvSpPr>
            <p:spPr>
              <a:xfrm>
                <a:off x="284085" y="800954"/>
                <a:ext cx="11780668" cy="5570115"/>
              </a:xfrm>
              <a:prstGeom prst="rect">
                <a:avLst/>
              </a:prstGeom>
              <a:solidFill>
                <a:schemeClr val="tx1">
                  <a:lumMod val="95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lvl="0"/>
                <a:r>
                  <a:rPr lang="en-US" dirty="0">
                    <a:solidFill>
                      <a:schemeClr val="bg1"/>
                    </a:solidFill>
                    <a:latin typeface="Cambria Math" panose="02040503050406030204" pitchFamily="18" charset="0"/>
                    <a:ea typeface="Cambria Math" panose="02040503050406030204" pitchFamily="18" charset="0"/>
                  </a:rPr>
                  <a:t>For a series circuit i</a:t>
                </a:r>
                <a:r>
                  <a:rPr lang="en-US" baseline="-25000" dirty="0">
                    <a:solidFill>
                      <a:schemeClr val="bg1"/>
                    </a:solidFill>
                    <a:latin typeface="Cambria Math" panose="02040503050406030204" pitchFamily="18" charset="0"/>
                    <a:ea typeface="Cambria Math" panose="02040503050406030204" pitchFamily="18" charset="0"/>
                  </a:rPr>
                  <a:t>R1</a:t>
                </a:r>
                <a:r>
                  <a:rPr lang="en-US" dirty="0">
                    <a:solidFill>
                      <a:schemeClr val="bg1"/>
                    </a:solidFill>
                    <a:latin typeface="Cambria Math" panose="02040503050406030204" pitchFamily="18" charset="0"/>
                    <a:ea typeface="Cambria Math" panose="02040503050406030204" pitchFamily="18" charset="0"/>
                  </a:rPr>
                  <a:t> = i</a:t>
                </a:r>
                <a:r>
                  <a:rPr lang="en-US" baseline="-25000" dirty="0">
                    <a:solidFill>
                      <a:schemeClr val="bg1"/>
                    </a:solidFill>
                    <a:latin typeface="Cambria Math" panose="02040503050406030204" pitchFamily="18" charset="0"/>
                    <a:ea typeface="Cambria Math" panose="02040503050406030204" pitchFamily="18" charset="0"/>
                  </a:rPr>
                  <a:t>R2</a:t>
                </a:r>
                <a:r>
                  <a:rPr lang="en-US" dirty="0">
                    <a:solidFill>
                      <a:schemeClr val="bg1"/>
                    </a:solidFill>
                    <a:latin typeface="Cambria Math" panose="02040503050406030204" pitchFamily="18" charset="0"/>
                    <a:ea typeface="Cambria Math" panose="02040503050406030204" pitchFamily="18" charset="0"/>
                  </a:rPr>
                  <a:t> = </a:t>
                </a:r>
                <a:r>
                  <a:rPr lang="en-US" dirty="0" err="1">
                    <a:solidFill>
                      <a:schemeClr val="bg1"/>
                    </a:solidFill>
                    <a:latin typeface="Cambria Math" panose="02040503050406030204" pitchFamily="18" charset="0"/>
                    <a:ea typeface="Cambria Math" panose="02040503050406030204" pitchFamily="18" charset="0"/>
                  </a:rPr>
                  <a:t>i</a:t>
                </a:r>
                <a:r>
                  <a:rPr lang="en-US" dirty="0">
                    <a:solidFill>
                      <a:schemeClr val="bg1"/>
                    </a:solidFill>
                    <a:latin typeface="Cambria Math" panose="02040503050406030204" pitchFamily="18" charset="0"/>
                    <a:ea typeface="Cambria Math" panose="02040503050406030204" pitchFamily="18" charset="0"/>
                  </a:rPr>
                  <a:t>, meaning that </a:t>
                </a:r>
                <a:r>
                  <a:rPr lang="en-US" dirty="0" err="1">
                    <a:solidFill>
                      <a:schemeClr val="bg1"/>
                    </a:solidFill>
                    <a:latin typeface="Cambria Math" panose="02040503050406030204" pitchFamily="18" charset="0"/>
                    <a:ea typeface="Cambria Math" panose="02040503050406030204" pitchFamily="18" charset="0"/>
                  </a:rPr>
                  <a:t>i</a:t>
                </a:r>
                <a:r>
                  <a:rPr lang="en-US" baseline="-25000" dirty="0" err="1">
                    <a:solidFill>
                      <a:schemeClr val="bg1"/>
                    </a:solidFill>
                    <a:latin typeface="Cambria Math" panose="02040503050406030204" pitchFamily="18" charset="0"/>
                    <a:ea typeface="Cambria Math" panose="02040503050406030204" pitchFamily="18" charset="0"/>
                  </a:rPr>
                  <a:t>out</a:t>
                </a:r>
                <a:r>
                  <a:rPr lang="en-US" dirty="0">
                    <a:solidFill>
                      <a:schemeClr val="bg1"/>
                    </a:solidFill>
                    <a:latin typeface="Cambria Math" panose="02040503050406030204" pitchFamily="18" charset="0"/>
                    <a:ea typeface="Cambria Math" panose="02040503050406030204" pitchFamily="18" charset="0"/>
                  </a:rPr>
                  <a:t> = 0:</a:t>
                </a:r>
              </a:p>
              <a:p>
                <a:pPr lvl="0"/>
                <a:endParaRPr lang="en-US" dirty="0">
                  <a:solidFill>
                    <a:schemeClr val="bg1"/>
                  </a:solidFill>
                  <a:latin typeface="Cambria Math" panose="02040503050406030204" pitchFamily="18" charset="0"/>
                  <a:ea typeface="Cambria Math" panose="02040503050406030204" pitchFamily="18" charset="0"/>
                </a:endParaRPr>
              </a:p>
              <a:p>
                <a:pPr lvl="0"/>
                <a:r>
                  <a:rPr lang="en-US" dirty="0" err="1">
                    <a:solidFill>
                      <a:schemeClr val="bg1"/>
                    </a:solidFill>
                    <a:latin typeface="Cambria Math" panose="02040503050406030204" pitchFamily="18" charset="0"/>
                    <a:ea typeface="Cambria Math" panose="02040503050406030204" pitchFamily="18" charset="0"/>
                  </a:rPr>
                  <a:t>Req</a:t>
                </a:r>
                <a:r>
                  <a:rPr lang="en-US" dirty="0">
                    <a:solidFill>
                      <a:schemeClr val="bg1"/>
                    </a:solidFill>
                    <a:latin typeface="Cambria Math" panose="02040503050406030204" pitchFamily="18" charset="0"/>
                    <a:ea typeface="Cambria Math" panose="02040503050406030204" pitchFamily="18" charset="0"/>
                  </a:rPr>
                  <a:t> = R1 + R2,  i = v</a:t>
                </a:r>
                <a:r>
                  <a:rPr lang="en-US" baseline="-25000" dirty="0">
                    <a:solidFill>
                      <a:schemeClr val="bg1"/>
                    </a:solidFill>
                    <a:latin typeface="Cambria Math" panose="02040503050406030204" pitchFamily="18" charset="0"/>
                    <a:ea typeface="Cambria Math" panose="02040503050406030204" pitchFamily="18" charset="0"/>
                  </a:rPr>
                  <a:t>in</a:t>
                </a:r>
                <a:r>
                  <a:rPr lang="en-US" dirty="0">
                    <a:solidFill>
                      <a:schemeClr val="bg1"/>
                    </a:solidFill>
                    <a:latin typeface="Cambria Math" panose="02040503050406030204" pitchFamily="18" charset="0"/>
                    <a:ea typeface="Cambria Math" panose="02040503050406030204" pitchFamily="18" charset="0"/>
                  </a:rPr>
                  <a:t>/(R1 + R2).</a:t>
                </a:r>
              </a:p>
              <a:p>
                <a:pPr marL="285750" indent="-28575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lvl="0"/>
                <a:r>
                  <a:rPr lang="en-US" dirty="0" err="1">
                    <a:solidFill>
                      <a:schemeClr val="bg1"/>
                    </a:solidFill>
                    <a:latin typeface="Cambria Math" panose="02040503050406030204" pitchFamily="18" charset="0"/>
                    <a:ea typeface="Cambria Math" panose="02040503050406030204" pitchFamily="18" charset="0"/>
                  </a:rPr>
                  <a:t>v</a:t>
                </a:r>
                <a:r>
                  <a:rPr lang="en-US" baseline="-25000" dirty="0" err="1">
                    <a:solidFill>
                      <a:schemeClr val="bg1"/>
                    </a:solidFill>
                    <a:latin typeface="Cambria Math" panose="02040503050406030204" pitchFamily="18" charset="0"/>
                    <a:ea typeface="Cambria Math" panose="02040503050406030204" pitchFamily="18" charset="0"/>
                  </a:rPr>
                  <a:t>out</a:t>
                </a:r>
                <a:r>
                  <a:rPr lang="en-US" dirty="0">
                    <a:solidFill>
                      <a:schemeClr val="bg1"/>
                    </a:solidFill>
                    <a:latin typeface="Cambria Math" panose="02040503050406030204" pitchFamily="18" charset="0"/>
                    <a:ea typeface="Cambria Math" panose="02040503050406030204" pitchFamily="18" charset="0"/>
                  </a:rPr>
                  <a:t> = iR2 = v</a:t>
                </a:r>
                <a:r>
                  <a:rPr lang="en-US" baseline="-25000" dirty="0">
                    <a:solidFill>
                      <a:schemeClr val="bg1"/>
                    </a:solidFill>
                    <a:latin typeface="Cambria Math" panose="02040503050406030204" pitchFamily="18" charset="0"/>
                    <a:ea typeface="Cambria Math" panose="02040503050406030204" pitchFamily="18" charset="0"/>
                  </a:rPr>
                  <a:t>in </a:t>
                </a:r>
                <a:r>
                  <a:rPr lang="en-US" dirty="0">
                    <a:solidFill>
                      <a:schemeClr val="bg1"/>
                    </a:solidFill>
                    <a:latin typeface="Cambria Math" panose="02040503050406030204" pitchFamily="18" charset="0"/>
                    <a:ea typeface="Cambria Math" panose="02040503050406030204" pitchFamily="18" charset="0"/>
                  </a:rPr>
                  <a:t>R2/(R1 + R2).</a:t>
                </a:r>
              </a:p>
              <a:p>
                <a:pPr marL="285750" indent="-28575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r>
                  <a:rPr lang="en-US" dirty="0">
                    <a:solidFill>
                      <a:schemeClr val="bg1"/>
                    </a:solidFill>
                    <a:latin typeface="Cambria Math" panose="02040503050406030204" pitchFamily="18" charset="0"/>
                    <a:ea typeface="Cambria Math" panose="02040503050406030204" pitchFamily="18" charset="0"/>
                  </a:rPr>
                  <a:t>v</a:t>
                </a:r>
                <a:r>
                  <a:rPr lang="en-US" baseline="-25000" dirty="0" err="1">
                    <a:solidFill>
                      <a:schemeClr val="bg1"/>
                    </a:solidFill>
                    <a:latin typeface="Cambria Math" panose="02040503050406030204" pitchFamily="18" charset="0"/>
                    <a:ea typeface="Cambria Math" panose="02040503050406030204" pitchFamily="18" charset="0"/>
                  </a:rPr>
                  <a:t>out</a:t>
                </a:r>
                <a:r>
                  <a:rPr lang="en-US" baseline="-25000" dirty="0">
                    <a:solidFill>
                      <a:schemeClr val="bg1"/>
                    </a:solidFill>
                    <a:latin typeface="Cambria Math" panose="02040503050406030204" pitchFamily="18" charset="0"/>
                    <a:ea typeface="Cambria Math" panose="02040503050406030204" pitchFamily="18" charset="0"/>
                  </a:rPr>
                  <a:t> </a:t>
                </a:r>
                <a14:m>
                  <m:oMath xmlns:m="http://schemas.openxmlformats.org/officeDocument/2006/math">
                    <m:r>
                      <a:rPr lang="en-US" b="0" i="0" smtClean="0">
                        <a:solidFill>
                          <a:schemeClr val="bg1"/>
                        </a:solidFill>
                        <a:latin typeface="Cambria Math" panose="02040503050406030204" pitchFamily="18" charset="0"/>
                        <a:ea typeface="Cambria Math" panose="02040503050406030204" pitchFamily="18" charset="0"/>
                      </a:rPr>
                      <m:t>=</m:t>
                    </m:r>
                    <m:f>
                      <m:fPr>
                        <m:ctrlPr>
                          <a:rPr lang="en-US" b="0" i="1" smtClean="0">
                            <a:solidFill>
                              <a:schemeClr val="bg1"/>
                            </a:solidFill>
                            <a:latin typeface="Cambria Math" panose="02040503050406030204" pitchFamily="18" charset="0"/>
                            <a:ea typeface="Cambria Math" panose="02040503050406030204" pitchFamily="18" charset="0"/>
                          </a:rPr>
                        </m:ctrlPr>
                      </m:fPr>
                      <m:num>
                        <m:r>
                          <m:rPr>
                            <m:nor/>
                          </m:rPr>
                          <a:rPr lang="en-US" dirty="0">
                            <a:solidFill>
                              <a:schemeClr val="bg1"/>
                            </a:solidFill>
                            <a:latin typeface="Cambria Math" panose="02040503050406030204" pitchFamily="18" charset="0"/>
                            <a:ea typeface="Cambria Math" panose="02040503050406030204" pitchFamily="18" charset="0"/>
                          </a:rPr>
                          <m:t>v</m:t>
                        </m:r>
                        <m:r>
                          <m:rPr>
                            <m:nor/>
                          </m:rPr>
                          <a:rPr lang="en-US" baseline="-25000" dirty="0">
                            <a:solidFill>
                              <a:schemeClr val="bg1"/>
                            </a:solidFill>
                            <a:latin typeface="Cambria Math" panose="02040503050406030204" pitchFamily="18" charset="0"/>
                            <a:ea typeface="Cambria Math" panose="02040503050406030204" pitchFamily="18" charset="0"/>
                          </a:rPr>
                          <m:t>in</m:t>
                        </m:r>
                        <m:r>
                          <m:rPr>
                            <m:sty m:val="p"/>
                          </m:rPr>
                          <a:rPr lang="en-US" b="0" i="0" smtClean="0">
                            <a:solidFill>
                              <a:schemeClr val="bg1"/>
                            </a:solidFill>
                            <a:latin typeface="Cambria Math" panose="02040503050406030204" pitchFamily="18" charset="0"/>
                            <a:ea typeface="Cambria Math" panose="02040503050406030204" pitchFamily="18" charset="0"/>
                          </a:rPr>
                          <m:t>R</m:t>
                        </m:r>
                        <m:r>
                          <a:rPr lang="en-US" b="0" i="0" smtClean="0">
                            <a:solidFill>
                              <a:schemeClr val="bg1"/>
                            </a:solidFill>
                            <a:latin typeface="Cambria Math" panose="02040503050406030204" pitchFamily="18" charset="0"/>
                            <a:ea typeface="Cambria Math" panose="02040503050406030204" pitchFamily="18" charset="0"/>
                          </a:rPr>
                          <m:t>2</m:t>
                        </m:r>
                      </m:num>
                      <m:den>
                        <m:r>
                          <m:rPr>
                            <m:sty m:val="p"/>
                          </m:rPr>
                          <a:rPr lang="en-US" b="0" i="0" smtClean="0">
                            <a:solidFill>
                              <a:schemeClr val="bg1"/>
                            </a:solidFill>
                            <a:latin typeface="Cambria Math" panose="02040503050406030204" pitchFamily="18" charset="0"/>
                            <a:ea typeface="Cambria Math" panose="02040503050406030204" pitchFamily="18" charset="0"/>
                          </a:rPr>
                          <m:t>R</m:t>
                        </m:r>
                        <m:r>
                          <a:rPr lang="en-US" b="0" i="0" smtClean="0">
                            <a:solidFill>
                              <a:schemeClr val="bg1"/>
                            </a:solidFill>
                            <a:latin typeface="Cambria Math" panose="02040503050406030204" pitchFamily="18" charset="0"/>
                            <a:ea typeface="Cambria Math" panose="02040503050406030204" pitchFamily="18" charset="0"/>
                          </a:rPr>
                          <m:t>1+</m:t>
                        </m:r>
                        <m:r>
                          <m:rPr>
                            <m:sty m:val="p"/>
                          </m:rPr>
                          <a:rPr lang="en-US" b="0" i="0" smtClean="0">
                            <a:solidFill>
                              <a:schemeClr val="bg1"/>
                            </a:solidFill>
                            <a:latin typeface="Cambria Math" panose="02040503050406030204" pitchFamily="18" charset="0"/>
                            <a:ea typeface="Cambria Math" panose="02040503050406030204" pitchFamily="18" charset="0"/>
                          </a:rPr>
                          <m:t>R</m:t>
                        </m:r>
                        <m:r>
                          <a:rPr lang="en-US" b="0" i="0" smtClean="0">
                            <a:solidFill>
                              <a:schemeClr val="bg1"/>
                            </a:solidFill>
                            <a:latin typeface="Cambria Math" panose="02040503050406030204" pitchFamily="18" charset="0"/>
                            <a:ea typeface="Cambria Math" panose="02040503050406030204" pitchFamily="18" charset="0"/>
                          </a:rPr>
                          <m:t>2</m:t>
                        </m:r>
                      </m:den>
                    </m:f>
                    <m:r>
                      <a:rPr lang="en-US" b="0" i="1" smtClean="0">
                        <a:solidFill>
                          <a:schemeClr val="bg1"/>
                        </a:solidFill>
                        <a:latin typeface="Cambria Math" panose="02040503050406030204" pitchFamily="18" charset="0"/>
                        <a:ea typeface="Cambria Math" panose="02040503050406030204" pitchFamily="18" charset="0"/>
                      </a:rPr>
                      <m:t>.</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Voltage</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Divider</m:t>
                    </m:r>
                    <m:r>
                      <a:rPr lang="en-US" b="0" i="0" smtClean="0">
                        <a:solidFill>
                          <a:schemeClr val="bg1"/>
                        </a:solidFill>
                        <a:latin typeface="Cambria Math" panose="02040503050406030204" pitchFamily="18" charset="0"/>
                        <a:ea typeface="Cambria Math" panose="02040503050406030204" pitchFamily="18" charset="0"/>
                      </a:rPr>
                      <m:t>.</m:t>
                    </m:r>
                  </m:oMath>
                </a14:m>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b="1" dirty="0">
                  <a:solidFill>
                    <a:schemeClr val="bg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f>
                        <m:fPr>
                          <m:ctrlPr>
                            <a:rPr lang="en-US" i="1" smtClean="0">
                              <a:solidFill>
                                <a:schemeClr val="bg1"/>
                              </a:solidFill>
                              <a:latin typeface="Cambria Math" panose="02040503050406030204" pitchFamily="18" charset="0"/>
                              <a:ea typeface="Cambria Math" panose="02040503050406030204" pitchFamily="18" charset="0"/>
                            </a:rPr>
                          </m:ctrlPr>
                        </m:fPr>
                        <m:num>
                          <m:r>
                            <m:rPr>
                              <m:nor/>
                            </m:rPr>
                            <a:rPr lang="en-US" dirty="0">
                              <a:solidFill>
                                <a:schemeClr val="bg1"/>
                              </a:solidFill>
                              <a:latin typeface="Cambria Math" panose="02040503050406030204" pitchFamily="18" charset="0"/>
                              <a:ea typeface="Cambria Math" panose="02040503050406030204" pitchFamily="18" charset="0"/>
                            </a:rPr>
                            <m:t>v</m:t>
                          </m:r>
                          <m:r>
                            <m:rPr>
                              <m:nor/>
                            </m:rPr>
                            <a:rPr lang="en-US" baseline="-25000" dirty="0">
                              <a:solidFill>
                                <a:schemeClr val="bg1"/>
                              </a:solidFill>
                              <a:latin typeface="Cambria Math" panose="02040503050406030204" pitchFamily="18" charset="0"/>
                              <a:ea typeface="Cambria Math" panose="02040503050406030204" pitchFamily="18" charset="0"/>
                            </a:rPr>
                            <m:t>out</m:t>
                          </m:r>
                        </m:num>
                        <m:den>
                          <m:r>
                            <m:rPr>
                              <m:nor/>
                            </m:rPr>
                            <a:rPr lang="en-US" dirty="0">
                              <a:solidFill>
                                <a:schemeClr val="bg1"/>
                              </a:solidFill>
                              <a:latin typeface="Cambria Math" panose="02040503050406030204" pitchFamily="18" charset="0"/>
                              <a:ea typeface="Cambria Math" panose="02040503050406030204" pitchFamily="18" charset="0"/>
                            </a:rPr>
                            <m:t>v</m:t>
                          </m:r>
                          <m:r>
                            <m:rPr>
                              <m:nor/>
                            </m:rPr>
                            <a:rPr lang="en-US" baseline="-25000" dirty="0">
                              <a:solidFill>
                                <a:schemeClr val="bg1"/>
                              </a:solidFill>
                              <a:latin typeface="Cambria Math" panose="02040503050406030204" pitchFamily="18" charset="0"/>
                              <a:ea typeface="Cambria Math" panose="02040503050406030204" pitchFamily="18" charset="0"/>
                            </a:rPr>
                            <m:t>in</m:t>
                          </m:r>
                        </m:den>
                      </m:f>
                      <m:r>
                        <a:rPr lang="en-US" b="0" i="0">
                          <a:solidFill>
                            <a:schemeClr val="bg1"/>
                          </a:solidFill>
                          <a:latin typeface="Cambria Math" panose="02040503050406030204" pitchFamily="18" charset="0"/>
                          <a:ea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rPr>
                          </m:ctrlPr>
                        </m:fPr>
                        <m:num>
                          <m:r>
                            <m:rPr>
                              <m:sty m:val="p"/>
                            </m:rPr>
                            <a:rPr lang="en-US">
                              <a:solidFill>
                                <a:schemeClr val="bg1"/>
                              </a:solidFill>
                              <a:latin typeface="Cambria Math" panose="02040503050406030204" pitchFamily="18" charset="0"/>
                              <a:ea typeface="Cambria Math" panose="02040503050406030204" pitchFamily="18" charset="0"/>
                            </a:rPr>
                            <m:t>R</m:t>
                          </m:r>
                          <m:r>
                            <a:rPr lang="en-US">
                              <a:solidFill>
                                <a:schemeClr val="bg1"/>
                              </a:solidFill>
                              <a:latin typeface="Cambria Math" panose="02040503050406030204" pitchFamily="18" charset="0"/>
                              <a:ea typeface="Cambria Math" panose="02040503050406030204" pitchFamily="18" charset="0"/>
                            </a:rPr>
                            <m:t>2</m:t>
                          </m:r>
                        </m:num>
                        <m:den>
                          <m:r>
                            <m:rPr>
                              <m:sty m:val="p"/>
                            </m:rPr>
                            <a:rPr lang="en-US">
                              <a:solidFill>
                                <a:schemeClr val="bg1"/>
                              </a:solidFill>
                              <a:latin typeface="Cambria Math" panose="02040503050406030204" pitchFamily="18" charset="0"/>
                              <a:ea typeface="Cambria Math" panose="02040503050406030204" pitchFamily="18" charset="0"/>
                            </a:rPr>
                            <m:t>R</m:t>
                          </m:r>
                          <m:r>
                            <a:rPr lang="en-US">
                              <a:solidFill>
                                <a:schemeClr val="bg1"/>
                              </a:solidFill>
                              <a:latin typeface="Cambria Math" panose="02040503050406030204" pitchFamily="18" charset="0"/>
                              <a:ea typeface="Cambria Math" panose="02040503050406030204" pitchFamily="18" charset="0"/>
                            </a:rPr>
                            <m:t>1+</m:t>
                          </m:r>
                          <m:r>
                            <m:rPr>
                              <m:sty m:val="p"/>
                            </m:rPr>
                            <a:rPr lang="en-US">
                              <a:solidFill>
                                <a:schemeClr val="bg1"/>
                              </a:solidFill>
                              <a:latin typeface="Cambria Math" panose="02040503050406030204" pitchFamily="18" charset="0"/>
                              <a:ea typeface="Cambria Math" panose="02040503050406030204" pitchFamily="18" charset="0"/>
                            </a:rPr>
                            <m:t>R</m:t>
                          </m:r>
                          <m:r>
                            <a:rPr lang="en-US">
                              <a:solidFill>
                                <a:schemeClr val="bg1"/>
                              </a:solidFill>
                              <a:latin typeface="Cambria Math" panose="02040503050406030204" pitchFamily="18" charset="0"/>
                              <a:ea typeface="Cambria Math" panose="02040503050406030204" pitchFamily="18" charset="0"/>
                            </a:rPr>
                            <m:t>2</m:t>
                          </m:r>
                        </m:den>
                      </m:f>
                      <m:r>
                        <a:rPr lang="en-US" b="0" i="1" smtClean="0">
                          <a:solidFill>
                            <a:schemeClr val="bg1"/>
                          </a:solidFill>
                          <a:latin typeface="Cambria Math" panose="02040503050406030204" pitchFamily="18" charset="0"/>
                          <a:ea typeface="Cambria Math" panose="02040503050406030204" pitchFamily="18" charset="0"/>
                        </a:rPr>
                        <m:t>.</m:t>
                      </m:r>
                      <m:r>
                        <a:rPr lang="en-US">
                          <a:solidFill>
                            <a:schemeClr val="bg1"/>
                          </a:solidFill>
                          <a:latin typeface="Cambria Math" panose="02040503050406030204" pitchFamily="18" charset="0"/>
                          <a:ea typeface="Cambria Math" panose="02040503050406030204" pitchFamily="18" charset="0"/>
                        </a:rPr>
                        <m:t> </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Voltage</m:t>
                      </m:r>
                      <m:r>
                        <a:rPr lang="en-US">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Divider</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Ratio</m:t>
                      </m:r>
                      <m:r>
                        <a:rPr lang="en-US">
                          <a:solidFill>
                            <a:schemeClr val="bg1"/>
                          </a:solidFill>
                          <a:latin typeface="Cambria Math" panose="02040503050406030204" pitchFamily="18" charset="0"/>
                          <a:ea typeface="Cambria Math" panose="02040503050406030204" pitchFamily="18" charset="0"/>
                        </a:rPr>
                        <m:t>.</m:t>
                      </m:r>
                    </m:oMath>
                  </m:oMathPara>
                </a14:m>
                <a:endParaRPr lang="en-US" dirty="0">
                  <a:solidFill>
                    <a:schemeClr val="bg1"/>
                  </a:solidFill>
                  <a:latin typeface="Cambria Math" panose="02040503050406030204" pitchFamily="18" charset="0"/>
                  <a:ea typeface="Cambria Math" panose="02040503050406030204" pitchFamily="18" charset="0"/>
                </a:endParaRPr>
              </a:p>
              <a:p>
                <a:endParaRPr lang="en-US" b="1"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For a given v</a:t>
                </a:r>
                <a:r>
                  <a:rPr lang="en-US" baseline="-25000" dirty="0">
                    <a:solidFill>
                      <a:schemeClr val="bg1"/>
                    </a:solidFill>
                    <a:latin typeface="Cambria Math" panose="02040503050406030204" pitchFamily="18" charset="0"/>
                    <a:ea typeface="Cambria Math" panose="02040503050406030204" pitchFamily="18" charset="0"/>
                  </a:rPr>
                  <a:t>in</a:t>
                </a:r>
                <a:r>
                  <a:rPr lang="en-US" dirty="0">
                    <a:solidFill>
                      <a:schemeClr val="bg1"/>
                    </a:solidFill>
                    <a:latin typeface="Cambria Math" panose="02040503050406030204" pitchFamily="18" charset="0"/>
                    <a:ea typeface="Cambria Math" panose="02040503050406030204" pitchFamily="18" charset="0"/>
                  </a:rPr>
                  <a:t> value, we can generate the </a:t>
                </a:r>
              </a:p>
              <a:p>
                <a:r>
                  <a:rPr lang="en-US" dirty="0">
                    <a:solidFill>
                      <a:schemeClr val="bg1"/>
                    </a:solidFill>
                    <a:latin typeface="Cambria Math" panose="02040503050406030204" pitchFamily="18" charset="0"/>
                    <a:ea typeface="Cambria Math" panose="02040503050406030204" pitchFamily="18" charset="0"/>
                  </a:rPr>
                  <a:t>desired </a:t>
                </a:r>
                <a:r>
                  <a:rPr lang="en-US" dirty="0" err="1">
                    <a:solidFill>
                      <a:schemeClr val="bg1"/>
                    </a:solidFill>
                    <a:latin typeface="Cambria Math" panose="02040503050406030204" pitchFamily="18" charset="0"/>
                    <a:ea typeface="Cambria Math" panose="02040503050406030204" pitchFamily="18" charset="0"/>
                  </a:rPr>
                  <a:t>v</a:t>
                </a:r>
                <a:r>
                  <a:rPr lang="en-US" baseline="-25000" dirty="0" err="1">
                    <a:solidFill>
                      <a:schemeClr val="bg1"/>
                    </a:solidFill>
                    <a:latin typeface="Cambria Math" panose="02040503050406030204" pitchFamily="18" charset="0"/>
                    <a:ea typeface="Cambria Math" panose="02040503050406030204" pitchFamily="18" charset="0"/>
                  </a:rPr>
                  <a:t>out</a:t>
                </a:r>
                <a:r>
                  <a:rPr lang="en-US" dirty="0">
                    <a:solidFill>
                      <a:schemeClr val="bg1"/>
                    </a:solidFill>
                    <a:latin typeface="Cambria Math" panose="02040503050406030204" pitchFamily="18" charset="0"/>
                    <a:ea typeface="Cambria Math" panose="02040503050406030204" pitchFamily="18" charset="0"/>
                  </a:rPr>
                  <a:t> value by choosing the appropriate </a:t>
                </a:r>
                <a14:m>
                  <m:oMath xmlns:m="http://schemas.openxmlformats.org/officeDocument/2006/math">
                    <m:f>
                      <m:fPr>
                        <m:ctrlPr>
                          <a:rPr lang="en-US" i="1">
                            <a:solidFill>
                              <a:schemeClr val="bg1"/>
                            </a:solidFill>
                            <a:latin typeface="Cambria Math" panose="02040503050406030204" pitchFamily="18" charset="0"/>
                            <a:ea typeface="Cambria Math" panose="02040503050406030204" pitchFamily="18" charset="0"/>
                          </a:rPr>
                        </m:ctrlPr>
                      </m:fPr>
                      <m:num>
                        <m:r>
                          <m:rPr>
                            <m:sty m:val="p"/>
                          </m:rPr>
                          <a:rPr lang="en-US">
                            <a:solidFill>
                              <a:schemeClr val="bg1"/>
                            </a:solidFill>
                            <a:latin typeface="Cambria Math" panose="02040503050406030204" pitchFamily="18" charset="0"/>
                            <a:ea typeface="Cambria Math" panose="02040503050406030204" pitchFamily="18" charset="0"/>
                          </a:rPr>
                          <m:t>R</m:t>
                        </m:r>
                        <m:r>
                          <a:rPr lang="en-US">
                            <a:solidFill>
                              <a:schemeClr val="bg1"/>
                            </a:solidFill>
                            <a:latin typeface="Cambria Math" panose="02040503050406030204" pitchFamily="18" charset="0"/>
                            <a:ea typeface="Cambria Math" panose="02040503050406030204" pitchFamily="18" charset="0"/>
                          </a:rPr>
                          <m:t>2</m:t>
                        </m:r>
                      </m:num>
                      <m:den>
                        <m:r>
                          <m:rPr>
                            <m:sty m:val="p"/>
                          </m:rPr>
                          <a:rPr lang="en-US">
                            <a:solidFill>
                              <a:schemeClr val="bg1"/>
                            </a:solidFill>
                            <a:latin typeface="Cambria Math" panose="02040503050406030204" pitchFamily="18" charset="0"/>
                            <a:ea typeface="Cambria Math" panose="02040503050406030204" pitchFamily="18" charset="0"/>
                          </a:rPr>
                          <m:t>R</m:t>
                        </m:r>
                        <m:r>
                          <a:rPr lang="en-US">
                            <a:solidFill>
                              <a:schemeClr val="bg1"/>
                            </a:solidFill>
                            <a:latin typeface="Cambria Math" panose="02040503050406030204" pitchFamily="18" charset="0"/>
                            <a:ea typeface="Cambria Math" panose="02040503050406030204" pitchFamily="18" charset="0"/>
                          </a:rPr>
                          <m:t>1+ </m:t>
                        </m:r>
                        <m:r>
                          <m:rPr>
                            <m:sty m:val="p"/>
                          </m:rPr>
                          <a:rPr lang="en-US">
                            <a:solidFill>
                              <a:schemeClr val="bg1"/>
                            </a:solidFill>
                            <a:latin typeface="Cambria Math" panose="02040503050406030204" pitchFamily="18" charset="0"/>
                            <a:ea typeface="Cambria Math" panose="02040503050406030204" pitchFamily="18" charset="0"/>
                          </a:rPr>
                          <m:t>R</m:t>
                        </m:r>
                        <m:r>
                          <a:rPr lang="en-US">
                            <a:solidFill>
                              <a:schemeClr val="bg1"/>
                            </a:solidFill>
                            <a:latin typeface="Cambria Math" panose="02040503050406030204" pitchFamily="18" charset="0"/>
                            <a:ea typeface="Cambria Math" panose="02040503050406030204" pitchFamily="18" charset="0"/>
                          </a:rPr>
                          <m:t>2</m:t>
                        </m:r>
                      </m:den>
                    </m:f>
                  </m:oMath>
                </a14:m>
                <a:r>
                  <a:rPr lang="en-US" dirty="0">
                    <a:solidFill>
                      <a:schemeClr val="bg1"/>
                    </a:solidFill>
                    <a:latin typeface="Cambria Math" panose="02040503050406030204" pitchFamily="18" charset="0"/>
                    <a:ea typeface="Cambria Math" panose="02040503050406030204" pitchFamily="18" charset="0"/>
                  </a:rPr>
                  <a:t> </a:t>
                </a:r>
              </a:p>
              <a:p>
                <a:r>
                  <a:rPr lang="en-US" dirty="0">
                    <a:solidFill>
                      <a:schemeClr val="bg1"/>
                    </a:solidFill>
                    <a:latin typeface="Cambria Math" panose="02040503050406030204" pitchFamily="18" charset="0"/>
                    <a:ea typeface="Cambria Math" panose="02040503050406030204" pitchFamily="18" charset="0"/>
                  </a:rPr>
                  <a:t>resistor ratio.</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For example, if v</a:t>
                </a:r>
                <a:r>
                  <a:rPr lang="en-US" baseline="-25000" dirty="0">
                    <a:solidFill>
                      <a:schemeClr val="bg1"/>
                    </a:solidFill>
                    <a:latin typeface="Cambria Math" panose="02040503050406030204" pitchFamily="18" charset="0"/>
                    <a:ea typeface="Cambria Math" panose="02040503050406030204" pitchFamily="18" charset="0"/>
                  </a:rPr>
                  <a:t>in</a:t>
                </a:r>
                <a:r>
                  <a:rPr lang="en-US" dirty="0">
                    <a:solidFill>
                      <a:schemeClr val="bg1"/>
                    </a:solidFill>
                    <a:latin typeface="Cambria Math" panose="02040503050406030204" pitchFamily="18" charset="0"/>
                    <a:ea typeface="Cambria Math" panose="02040503050406030204" pitchFamily="18" charset="0"/>
                  </a:rPr>
                  <a:t> = 10 V, and we want </a:t>
                </a:r>
                <a:r>
                  <a:rPr lang="en-US" dirty="0" err="1">
                    <a:solidFill>
                      <a:schemeClr val="bg1"/>
                    </a:solidFill>
                    <a:latin typeface="Cambria Math" panose="02040503050406030204" pitchFamily="18" charset="0"/>
                    <a:ea typeface="Cambria Math" panose="02040503050406030204" pitchFamily="18" charset="0"/>
                  </a:rPr>
                  <a:t>v</a:t>
                </a:r>
                <a:r>
                  <a:rPr lang="en-US" baseline="-25000" dirty="0" err="1">
                    <a:solidFill>
                      <a:schemeClr val="bg1"/>
                    </a:solidFill>
                    <a:latin typeface="Cambria Math" panose="02040503050406030204" pitchFamily="18" charset="0"/>
                    <a:ea typeface="Cambria Math" panose="02040503050406030204" pitchFamily="18" charset="0"/>
                  </a:rPr>
                  <a:t>out</a:t>
                </a:r>
                <a:r>
                  <a:rPr lang="en-US" dirty="0">
                    <a:solidFill>
                      <a:schemeClr val="bg1"/>
                    </a:solidFill>
                    <a:latin typeface="Cambria Math" panose="02040503050406030204" pitchFamily="18" charset="0"/>
                    <a:ea typeface="Cambria Math" panose="02040503050406030204" pitchFamily="18" charset="0"/>
                  </a:rPr>
                  <a:t> = 5 V, then choose the R2/(R1 + R2) ratio equal to 0.5, which is the case for any R1 = R2. So choose R1 = R2 = 1 k</a:t>
                </a:r>
                <a:r>
                  <a:rPr lang="el-GR" dirty="0">
                    <a:solidFill>
                      <a:schemeClr val="bg1"/>
                    </a:solidFill>
                    <a:latin typeface="Cambria Math" panose="02040503050406030204" pitchFamily="18" charset="0"/>
                    <a:ea typeface="Cambria Math" panose="02040503050406030204" pitchFamily="18" charset="0"/>
                  </a:rPr>
                  <a:t>Ω</a:t>
                </a:r>
                <a:r>
                  <a:rPr lang="en-US" dirty="0">
                    <a:solidFill>
                      <a:schemeClr val="bg1"/>
                    </a:solidFill>
                    <a:latin typeface="Cambria Math" panose="02040503050406030204" pitchFamily="18" charset="0"/>
                    <a:ea typeface="Cambria Math" panose="02040503050406030204" pitchFamily="18" charset="0"/>
                  </a:rPr>
                  <a:t>, and then we get </a:t>
                </a:r>
                <a:r>
                  <a:rPr lang="en-US" dirty="0" err="1">
                    <a:solidFill>
                      <a:schemeClr val="bg1"/>
                    </a:solidFill>
                    <a:latin typeface="Cambria Math" panose="02040503050406030204" pitchFamily="18" charset="0"/>
                    <a:ea typeface="Cambria Math" panose="02040503050406030204" pitchFamily="18" charset="0"/>
                  </a:rPr>
                  <a:t>v</a:t>
                </a:r>
                <a:r>
                  <a:rPr lang="en-US" baseline="-25000" dirty="0" err="1">
                    <a:solidFill>
                      <a:schemeClr val="bg1"/>
                    </a:solidFill>
                    <a:latin typeface="Cambria Math" panose="02040503050406030204" pitchFamily="18" charset="0"/>
                    <a:ea typeface="Cambria Math" panose="02040503050406030204" pitchFamily="18" charset="0"/>
                  </a:rPr>
                  <a:t>out</a:t>
                </a:r>
                <a:r>
                  <a:rPr lang="en-US" dirty="0">
                    <a:solidFill>
                      <a:schemeClr val="bg1"/>
                    </a:solidFill>
                    <a:latin typeface="Cambria Math" panose="02040503050406030204" pitchFamily="18" charset="0"/>
                    <a:ea typeface="Cambria Math" panose="02040503050406030204" pitchFamily="18" charset="0"/>
                  </a:rPr>
                  <a:t> = 5.0 V for v</a:t>
                </a:r>
                <a:r>
                  <a:rPr lang="en-US" baseline="-25000" dirty="0">
                    <a:solidFill>
                      <a:schemeClr val="bg1"/>
                    </a:solidFill>
                    <a:latin typeface="Cambria Math" panose="02040503050406030204" pitchFamily="18" charset="0"/>
                    <a:ea typeface="Cambria Math" panose="02040503050406030204" pitchFamily="18" charset="0"/>
                  </a:rPr>
                  <a:t>in</a:t>
                </a:r>
                <a:r>
                  <a:rPr lang="en-US" dirty="0">
                    <a:solidFill>
                      <a:schemeClr val="bg1"/>
                    </a:solidFill>
                    <a:latin typeface="Cambria Math" panose="02040503050406030204" pitchFamily="18" charset="0"/>
                    <a:ea typeface="Cambria Math" panose="02040503050406030204" pitchFamily="18" charset="0"/>
                  </a:rPr>
                  <a:t> = 10 V.</a:t>
                </a:r>
              </a:p>
              <a:p>
                <a:pPr marL="285750" indent="-28575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Hand held Digital Multimeters (DMMs) use a 5 element voltage divider to generate 5 input voltage ranges.</a:t>
                </a:r>
              </a:p>
            </p:txBody>
          </p:sp>
        </mc:Choice>
        <mc:Fallback xmlns="">
          <p:sp>
            <p:nvSpPr>
              <p:cNvPr id="8" name="Rectangle 7"/>
              <p:cNvSpPr>
                <a:spLocks noRot="1" noChangeAspect="1" noMove="1" noResize="1" noEditPoints="1" noAdjustHandles="1" noChangeArrowheads="1" noChangeShapeType="1" noTextEdit="1"/>
              </p:cNvSpPr>
              <p:nvPr/>
            </p:nvSpPr>
            <p:spPr>
              <a:xfrm>
                <a:off x="284085" y="800954"/>
                <a:ext cx="11780668" cy="5570115"/>
              </a:xfrm>
              <a:prstGeom prst="rect">
                <a:avLst/>
              </a:prstGeom>
              <a:blipFill>
                <a:blip r:embed="rId3"/>
                <a:stretch>
                  <a:fillRect l="-258" t="-217" b="-108"/>
                </a:stretch>
              </a:blipFill>
            </p:spPr>
            <p:txBody>
              <a:bodyPr/>
              <a:lstStyle/>
              <a:p>
                <a:r>
                  <a:rPr lang="en-US">
                    <a:noFill/>
                  </a:rPr>
                  <a:t> </a:t>
                </a:r>
              </a:p>
            </p:txBody>
          </p:sp>
        </mc:Fallback>
      </mc:AlternateContent>
      <p:pic>
        <p:nvPicPr>
          <p:cNvPr id="6" name="Picture 5" descr="Diagram&#10;&#10;Description automatically generated">
            <a:extLst>
              <a:ext uri="{FF2B5EF4-FFF2-40B4-BE49-F238E27FC236}">
                <a16:creationId xmlns:a16="http://schemas.microsoft.com/office/drawing/2014/main" id="{FA3C00D4-548B-4307-A744-E9FF1D9BE2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5742" y="1027062"/>
            <a:ext cx="5139373" cy="3987130"/>
          </a:xfrm>
          <a:prstGeom prst="rect">
            <a:avLst/>
          </a:prstGeom>
        </p:spPr>
      </p:pic>
    </p:spTree>
    <p:extLst>
      <p:ext uri="{BB962C8B-B14F-4D97-AF65-F5344CB8AC3E}">
        <p14:creationId xmlns:p14="http://schemas.microsoft.com/office/powerpoint/2010/main" val="408852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anim calcmode="lin" valueType="num">
                                      <p:cBhvr additive="base">
                                        <p:cTn id="7"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6" end="6"/>
                                            </p:txEl>
                                          </p:spTgt>
                                        </p:tgtEl>
                                        <p:attrNameLst>
                                          <p:attrName>style.visibility</p:attrName>
                                        </p:attrNameLst>
                                      </p:cBhvr>
                                      <p:to>
                                        <p:strVal val="visible"/>
                                      </p:to>
                                    </p:set>
                                    <p:anim calcmode="lin" valueType="num">
                                      <p:cBhvr additive="base">
                                        <p:cTn id="11"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6" end="6"/>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xEl>
                                              <p:pRg st="8" end="8"/>
                                            </p:txEl>
                                          </p:spTgt>
                                        </p:tgtEl>
                                        <p:attrNameLst>
                                          <p:attrName>style.visibility</p:attrName>
                                        </p:attrNameLst>
                                      </p:cBhvr>
                                      <p:to>
                                        <p:strVal val="visible"/>
                                      </p:to>
                                    </p:set>
                                    <p:anim calcmode="lin" valueType="num">
                                      <p:cBhvr additive="base">
                                        <p:cTn id="15"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8">
                                            <p:txEl>
                                              <p:pRg st="10" end="10"/>
                                            </p:txEl>
                                          </p:spTgt>
                                        </p:tgtEl>
                                        <p:attrNameLst>
                                          <p:attrName>style.visibility</p:attrName>
                                        </p:attrNameLst>
                                      </p:cBhvr>
                                      <p:to>
                                        <p:strVal val="visible"/>
                                      </p:to>
                                    </p:set>
                                    <p:anim calcmode="lin" valueType="num">
                                      <p:cBhvr additive="base">
                                        <p:cTn id="21"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10" end="10"/>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8">
                                            <p:txEl>
                                              <p:pRg st="11" end="11"/>
                                            </p:txEl>
                                          </p:spTgt>
                                        </p:tgtEl>
                                        <p:attrNameLst>
                                          <p:attrName>style.visibility</p:attrName>
                                        </p:attrNameLst>
                                      </p:cBhvr>
                                      <p:to>
                                        <p:strVal val="visible"/>
                                      </p:to>
                                    </p:set>
                                    <p:anim calcmode="lin" valueType="num">
                                      <p:cBhvr additive="base">
                                        <p:cTn id="25"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11" end="11"/>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anim calcmode="lin" valueType="num">
                                      <p:cBhvr additive="base">
                                        <p:cTn id="29" dur="500" fill="hold"/>
                                        <p:tgtEl>
                                          <p:spTgt spid="8">
                                            <p:txEl>
                                              <p:pRg st="12" end="1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8">
                                            <p:txEl>
                                              <p:pRg st="14" end="14"/>
                                            </p:txEl>
                                          </p:spTgt>
                                        </p:tgtEl>
                                        <p:attrNameLst>
                                          <p:attrName>style.visibility</p:attrName>
                                        </p:attrNameLst>
                                      </p:cBhvr>
                                      <p:to>
                                        <p:strVal val="visible"/>
                                      </p:to>
                                    </p:set>
                                    <p:anim calcmode="lin" valueType="num">
                                      <p:cBhvr additive="base">
                                        <p:cTn id="35" dur="500" fill="hold"/>
                                        <p:tgtEl>
                                          <p:spTgt spid="8">
                                            <p:txEl>
                                              <p:pRg st="14" end="1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8">
                                            <p:txEl>
                                              <p:pRg st="14" end="14"/>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8">
                                            <p:txEl>
                                              <p:pRg st="16" end="16"/>
                                            </p:txEl>
                                          </p:spTgt>
                                        </p:tgtEl>
                                        <p:attrNameLst>
                                          <p:attrName>style.visibility</p:attrName>
                                        </p:attrNameLst>
                                      </p:cBhvr>
                                      <p:to>
                                        <p:strVal val="visible"/>
                                      </p:to>
                                    </p:set>
                                    <p:anim calcmode="lin" valueType="num">
                                      <p:cBhvr additive="base">
                                        <p:cTn id="39" dur="500" fill="hold"/>
                                        <p:tgtEl>
                                          <p:spTgt spid="8">
                                            <p:txEl>
                                              <p:pRg st="16" end="1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8">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4199" y="233753"/>
            <a:ext cx="6858000" cy="400050"/>
          </a:xfrm>
        </p:spPr>
        <p:txBody>
          <a:bodyPr>
            <a:noAutofit/>
          </a:bodyPr>
          <a:lstStyle/>
          <a:p>
            <a:pPr algn="ctr"/>
            <a:r>
              <a:rPr lang="en-US" sz="4400" dirty="0"/>
              <a:t>Ohm’s Law Examples</a:t>
            </a:r>
          </a:p>
        </p:txBody>
      </p:sp>
      <p:sp>
        <p:nvSpPr>
          <p:cNvPr id="3" name="TextBox 2"/>
          <p:cNvSpPr txBox="1"/>
          <p:nvPr/>
        </p:nvSpPr>
        <p:spPr>
          <a:xfrm>
            <a:off x="4005390" y="1271993"/>
            <a:ext cx="7571092" cy="4247317"/>
          </a:xfrm>
          <a:prstGeom prst="rect">
            <a:avLst/>
          </a:prstGeom>
          <a:solidFill>
            <a:schemeClr val="tx1">
              <a:lumMod val="95000"/>
            </a:schemeClr>
          </a:solidFill>
          <a:ln w="38100" cmpd="thickThin">
            <a:solidFill>
              <a:schemeClr val="accent1"/>
            </a:solidFill>
          </a:ln>
        </p:spPr>
        <p:txBody>
          <a:bodyPr wrap="square" rtlCol="0">
            <a:spAutoFit/>
          </a:bodyPr>
          <a:lstStyle/>
          <a:p>
            <a:pPr fontAlgn="base">
              <a:spcBef>
                <a:spcPct val="0"/>
              </a:spcBef>
              <a:spcAft>
                <a:spcPct val="0"/>
              </a:spcAft>
            </a:pPr>
            <a:r>
              <a:rPr lang="en-US" sz="1500" dirty="0">
                <a:solidFill>
                  <a:srgbClr val="000000"/>
                </a:solidFill>
                <a:latin typeface="Cambria Math" panose="02040503050406030204" pitchFamily="18" charset="0"/>
                <a:ea typeface="Cambria Math" panose="02040503050406030204" pitchFamily="18" charset="0"/>
              </a:rPr>
              <a:t>1. What is the current flowing through a </a:t>
            </a:r>
          </a:p>
          <a:p>
            <a:pPr fontAlgn="base">
              <a:spcBef>
                <a:spcPct val="0"/>
              </a:spcBef>
              <a:spcAft>
                <a:spcPct val="0"/>
              </a:spcAft>
            </a:pPr>
            <a:r>
              <a:rPr lang="en-US" sz="1500" dirty="0">
                <a:solidFill>
                  <a:srgbClr val="000000"/>
                </a:solidFill>
                <a:latin typeface="Cambria Math" panose="02040503050406030204" pitchFamily="18" charset="0"/>
                <a:ea typeface="Cambria Math" panose="02040503050406030204" pitchFamily="18" charset="0"/>
              </a:rPr>
              <a:t>10 </a:t>
            </a:r>
            <a:r>
              <a:rPr lang="el-GR" sz="1500" dirty="0">
                <a:solidFill>
                  <a:srgbClr val="000000"/>
                </a:solidFill>
                <a:latin typeface="Cambria Math" panose="02040503050406030204" pitchFamily="18" charset="0"/>
                <a:ea typeface="Cambria Math" panose="02040503050406030204" pitchFamily="18" charset="0"/>
              </a:rPr>
              <a:t>Ω</a:t>
            </a:r>
            <a:r>
              <a:rPr lang="en-US" sz="1500" dirty="0">
                <a:solidFill>
                  <a:srgbClr val="000000"/>
                </a:solidFill>
                <a:latin typeface="Cambria Math" panose="02040503050406030204" pitchFamily="18" charset="0"/>
                <a:ea typeface="Cambria Math" panose="02040503050406030204" pitchFamily="18" charset="0"/>
              </a:rPr>
              <a:t> resistor with 1 V across it?</a:t>
            </a:r>
          </a:p>
          <a:p>
            <a:pPr fontAlgn="base">
              <a:spcBef>
                <a:spcPct val="0"/>
              </a:spcBef>
              <a:spcAft>
                <a:spcPct val="0"/>
              </a:spcAft>
            </a:pPr>
            <a:endParaRPr lang="en-US" sz="1500" dirty="0">
              <a:solidFill>
                <a:srgbClr val="000000"/>
              </a:solidFill>
              <a:latin typeface="Cambria Math" panose="02040503050406030204" pitchFamily="18" charset="0"/>
              <a:ea typeface="Cambria Math" panose="02040503050406030204" pitchFamily="18" charset="0"/>
            </a:endParaRPr>
          </a:p>
          <a:p>
            <a:pPr fontAlgn="base">
              <a:spcBef>
                <a:spcPct val="0"/>
              </a:spcBef>
              <a:spcAft>
                <a:spcPct val="0"/>
              </a:spcAft>
            </a:pPr>
            <a:r>
              <a:rPr lang="en-US" sz="1500" dirty="0">
                <a:solidFill>
                  <a:srgbClr val="000000"/>
                </a:solidFill>
                <a:latin typeface="Cambria Math" panose="02040503050406030204" pitchFamily="18" charset="0"/>
                <a:ea typeface="Cambria Math" panose="02040503050406030204" pitchFamily="18" charset="0"/>
              </a:rPr>
              <a:t>i = v/R = (1 V)/(10 </a:t>
            </a:r>
            <a:r>
              <a:rPr lang="el-GR" sz="1500" dirty="0">
                <a:solidFill>
                  <a:srgbClr val="000000"/>
                </a:solidFill>
                <a:latin typeface="Cambria Math" panose="02040503050406030204" pitchFamily="18" charset="0"/>
                <a:ea typeface="Cambria Math" panose="02040503050406030204" pitchFamily="18" charset="0"/>
              </a:rPr>
              <a:t>Ω</a:t>
            </a:r>
            <a:r>
              <a:rPr lang="en-US" sz="1500" dirty="0">
                <a:solidFill>
                  <a:srgbClr val="000000"/>
                </a:solidFill>
                <a:latin typeface="Cambria Math" panose="02040503050406030204" pitchFamily="18" charset="0"/>
                <a:ea typeface="Cambria Math" panose="02040503050406030204" pitchFamily="18" charset="0"/>
              </a:rPr>
              <a:t>) = 0.1 A.</a:t>
            </a:r>
          </a:p>
          <a:p>
            <a:pPr fontAlgn="base">
              <a:spcBef>
                <a:spcPct val="0"/>
              </a:spcBef>
              <a:spcAft>
                <a:spcPct val="0"/>
              </a:spcAft>
            </a:pPr>
            <a:endParaRPr lang="en-US" sz="1500" dirty="0">
              <a:solidFill>
                <a:srgbClr val="000000"/>
              </a:solidFill>
              <a:latin typeface="Cambria Math" panose="02040503050406030204" pitchFamily="18" charset="0"/>
              <a:ea typeface="Cambria Math" panose="02040503050406030204" pitchFamily="18" charset="0"/>
            </a:endParaRPr>
          </a:p>
          <a:p>
            <a:pPr fontAlgn="base">
              <a:spcBef>
                <a:spcPct val="0"/>
              </a:spcBef>
              <a:spcAft>
                <a:spcPct val="0"/>
              </a:spcAft>
            </a:pPr>
            <a:r>
              <a:rPr lang="en-US" sz="1500" dirty="0">
                <a:solidFill>
                  <a:schemeClr val="bg1"/>
                </a:solidFill>
                <a:latin typeface="Cambria Math" panose="02040503050406030204" pitchFamily="18" charset="0"/>
                <a:ea typeface="Cambria Math" panose="02040503050406030204" pitchFamily="18" charset="0"/>
              </a:rPr>
              <a:t>2. What is the voltage across a 10 </a:t>
            </a:r>
            <a:r>
              <a:rPr lang="el-GR" sz="1500" dirty="0">
                <a:solidFill>
                  <a:schemeClr val="bg1"/>
                </a:solidFill>
                <a:latin typeface="Cambria Math" panose="02040503050406030204" pitchFamily="18" charset="0"/>
                <a:ea typeface="Cambria Math" panose="02040503050406030204" pitchFamily="18" charset="0"/>
              </a:rPr>
              <a:t>Ω</a:t>
            </a:r>
            <a:r>
              <a:rPr lang="en-US" sz="1500" dirty="0">
                <a:solidFill>
                  <a:schemeClr val="bg1"/>
                </a:solidFill>
                <a:latin typeface="Cambria Math" panose="02040503050406030204" pitchFamily="18" charset="0"/>
                <a:ea typeface="Cambria Math" panose="02040503050406030204" pitchFamily="18" charset="0"/>
              </a:rPr>
              <a:t> resistor that has 1 A of current flowing through it?</a:t>
            </a:r>
          </a:p>
          <a:p>
            <a:pPr fontAlgn="base">
              <a:spcBef>
                <a:spcPct val="0"/>
              </a:spcBef>
              <a:spcAft>
                <a:spcPct val="0"/>
              </a:spcAft>
            </a:pPr>
            <a:endParaRPr lang="en-US" sz="1500" dirty="0">
              <a:solidFill>
                <a:srgbClr val="000000"/>
              </a:solidFill>
              <a:latin typeface="Cambria Math" panose="02040503050406030204" pitchFamily="18" charset="0"/>
              <a:ea typeface="Cambria Math" panose="02040503050406030204" pitchFamily="18" charset="0"/>
            </a:endParaRPr>
          </a:p>
          <a:p>
            <a:pPr fontAlgn="base">
              <a:spcBef>
                <a:spcPct val="0"/>
              </a:spcBef>
              <a:spcAft>
                <a:spcPct val="0"/>
              </a:spcAft>
            </a:pPr>
            <a:r>
              <a:rPr lang="en-US" sz="1500" dirty="0">
                <a:solidFill>
                  <a:schemeClr val="bg1"/>
                </a:solidFill>
                <a:latin typeface="Cambria Math" panose="02040503050406030204" pitchFamily="18" charset="0"/>
                <a:ea typeface="Cambria Math" panose="02040503050406030204" pitchFamily="18" charset="0"/>
              </a:rPr>
              <a:t>v = </a:t>
            </a:r>
            <a:r>
              <a:rPr lang="en-US" sz="1500" dirty="0" err="1">
                <a:solidFill>
                  <a:schemeClr val="bg1"/>
                </a:solidFill>
                <a:latin typeface="Cambria Math" panose="02040503050406030204" pitchFamily="18" charset="0"/>
                <a:ea typeface="Cambria Math" panose="02040503050406030204" pitchFamily="18" charset="0"/>
              </a:rPr>
              <a:t>iR</a:t>
            </a:r>
            <a:r>
              <a:rPr lang="en-US" sz="1500" dirty="0">
                <a:solidFill>
                  <a:schemeClr val="bg1"/>
                </a:solidFill>
                <a:latin typeface="Cambria Math" panose="02040503050406030204" pitchFamily="18" charset="0"/>
                <a:ea typeface="Cambria Math" panose="02040503050406030204" pitchFamily="18" charset="0"/>
              </a:rPr>
              <a:t> = (1 A)(10 </a:t>
            </a:r>
            <a:r>
              <a:rPr lang="el-GR" sz="1500" dirty="0">
                <a:solidFill>
                  <a:schemeClr val="bg1"/>
                </a:solidFill>
                <a:latin typeface="Cambria Math" panose="02040503050406030204" pitchFamily="18" charset="0"/>
                <a:ea typeface="Cambria Math" panose="02040503050406030204" pitchFamily="18" charset="0"/>
              </a:rPr>
              <a:t>Ω</a:t>
            </a:r>
            <a:r>
              <a:rPr lang="en-US" sz="1500" dirty="0">
                <a:solidFill>
                  <a:schemeClr val="bg1"/>
                </a:solidFill>
                <a:latin typeface="Cambria Math" panose="02040503050406030204" pitchFamily="18" charset="0"/>
                <a:ea typeface="Cambria Math" panose="02040503050406030204" pitchFamily="18" charset="0"/>
              </a:rPr>
              <a:t>) = 10 V.</a:t>
            </a:r>
          </a:p>
          <a:p>
            <a:pPr fontAlgn="base">
              <a:spcBef>
                <a:spcPct val="0"/>
              </a:spcBef>
              <a:spcAft>
                <a:spcPct val="0"/>
              </a:spcAft>
            </a:pPr>
            <a:endParaRPr lang="en-US" sz="1500" dirty="0">
              <a:solidFill>
                <a:schemeClr val="bg1"/>
              </a:solidFill>
              <a:latin typeface="Cambria Math" panose="02040503050406030204" pitchFamily="18" charset="0"/>
              <a:ea typeface="Cambria Math" panose="02040503050406030204" pitchFamily="18" charset="0"/>
            </a:endParaRPr>
          </a:p>
          <a:p>
            <a:pPr fontAlgn="base">
              <a:spcBef>
                <a:spcPct val="0"/>
              </a:spcBef>
              <a:spcAft>
                <a:spcPct val="0"/>
              </a:spcAft>
            </a:pPr>
            <a:r>
              <a:rPr lang="en-US" sz="1500" dirty="0">
                <a:solidFill>
                  <a:schemeClr val="bg1"/>
                </a:solidFill>
                <a:latin typeface="Cambria Math" panose="02040503050406030204" pitchFamily="18" charset="0"/>
                <a:ea typeface="Cambria Math" panose="02040503050406030204" pitchFamily="18" charset="0"/>
              </a:rPr>
              <a:t>3. What is the resistance of a light bulb that has 6 V across it with 0.5 A of current flowing through it?</a:t>
            </a:r>
          </a:p>
          <a:p>
            <a:pPr fontAlgn="base">
              <a:spcBef>
                <a:spcPct val="0"/>
              </a:spcBef>
              <a:spcAft>
                <a:spcPct val="0"/>
              </a:spcAft>
            </a:pPr>
            <a:endParaRPr lang="en-US" sz="1500" dirty="0">
              <a:solidFill>
                <a:schemeClr val="bg1"/>
              </a:solidFill>
              <a:latin typeface="Cambria Math" panose="02040503050406030204" pitchFamily="18" charset="0"/>
              <a:ea typeface="Cambria Math" panose="02040503050406030204" pitchFamily="18" charset="0"/>
            </a:endParaRPr>
          </a:p>
          <a:p>
            <a:pPr fontAlgn="base">
              <a:spcBef>
                <a:spcPct val="0"/>
              </a:spcBef>
              <a:spcAft>
                <a:spcPct val="0"/>
              </a:spcAft>
            </a:pPr>
            <a:r>
              <a:rPr lang="en-US" sz="1500" dirty="0">
                <a:solidFill>
                  <a:schemeClr val="bg1"/>
                </a:solidFill>
                <a:latin typeface="Cambria Math" panose="02040503050406030204" pitchFamily="18" charset="0"/>
                <a:ea typeface="Cambria Math" panose="02040503050406030204" pitchFamily="18" charset="0"/>
              </a:rPr>
              <a:t>R = v/i = (6 V)/(0.5 A) = 12 Ω.</a:t>
            </a:r>
          </a:p>
          <a:p>
            <a:pPr fontAlgn="base">
              <a:spcBef>
                <a:spcPct val="0"/>
              </a:spcBef>
              <a:spcAft>
                <a:spcPct val="0"/>
              </a:spcAft>
            </a:pPr>
            <a:endParaRPr lang="en-US" sz="1500" dirty="0">
              <a:solidFill>
                <a:schemeClr val="bg1"/>
              </a:solidFill>
              <a:latin typeface="Cambria Math" panose="02040503050406030204" pitchFamily="18" charset="0"/>
              <a:ea typeface="Cambria Math" panose="02040503050406030204" pitchFamily="18" charset="0"/>
            </a:endParaRPr>
          </a:p>
          <a:p>
            <a:pPr fontAlgn="base">
              <a:spcBef>
                <a:spcPct val="0"/>
              </a:spcBef>
              <a:spcAft>
                <a:spcPct val="0"/>
              </a:spcAft>
            </a:pPr>
            <a:r>
              <a:rPr lang="en-US" sz="1500" dirty="0">
                <a:solidFill>
                  <a:schemeClr val="bg1"/>
                </a:solidFill>
                <a:latin typeface="Cambria Math" panose="02040503050406030204" pitchFamily="18" charset="0"/>
                <a:ea typeface="Cambria Math" panose="02040503050406030204" pitchFamily="18" charset="0"/>
              </a:rPr>
              <a:t>4. If you double the voltage across a given resistor, by what factor would the current increase? </a:t>
            </a:r>
          </a:p>
          <a:p>
            <a:pPr fontAlgn="base">
              <a:spcBef>
                <a:spcPct val="0"/>
              </a:spcBef>
              <a:spcAft>
                <a:spcPct val="0"/>
              </a:spcAft>
            </a:pPr>
            <a:endParaRPr lang="en-US" sz="1500" dirty="0">
              <a:solidFill>
                <a:schemeClr val="bg1"/>
              </a:solidFill>
              <a:latin typeface="Cambria Math" panose="02040503050406030204" pitchFamily="18" charset="0"/>
              <a:ea typeface="Cambria Math" panose="02040503050406030204" pitchFamily="18" charset="0"/>
            </a:endParaRPr>
          </a:p>
          <a:p>
            <a:pPr fontAlgn="base">
              <a:spcBef>
                <a:spcPct val="0"/>
              </a:spcBef>
              <a:spcAft>
                <a:spcPct val="0"/>
              </a:spcAft>
            </a:pPr>
            <a:r>
              <a:rPr lang="en-US" sz="1500" dirty="0">
                <a:solidFill>
                  <a:schemeClr val="bg1"/>
                </a:solidFill>
                <a:latin typeface="Cambria Math" panose="02040503050406030204" pitchFamily="18" charset="0"/>
                <a:ea typeface="Cambria Math" panose="02040503050406030204" pitchFamily="18" charset="0"/>
              </a:rPr>
              <a:t>Factor of 2, since current would double also.</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72162" y="1878355"/>
            <a:ext cx="2211904" cy="2158174"/>
          </a:xfrm>
          <a:prstGeom prst="rect">
            <a:avLst/>
          </a:prstGeom>
        </p:spPr>
      </p:pic>
      <p:sp>
        <p:nvSpPr>
          <p:cNvPr id="5" name="TextBox 4">
            <a:extLst>
              <a:ext uri="{FF2B5EF4-FFF2-40B4-BE49-F238E27FC236}">
                <a16:creationId xmlns:a16="http://schemas.microsoft.com/office/drawing/2014/main" id="{0B468074-6612-4E36-B3E2-4D7197A79625}"/>
              </a:ext>
            </a:extLst>
          </p:cNvPr>
          <p:cNvSpPr txBox="1"/>
          <p:nvPr/>
        </p:nvSpPr>
        <p:spPr>
          <a:xfrm>
            <a:off x="1198115" y="5334644"/>
            <a:ext cx="1592615" cy="369332"/>
          </a:xfrm>
          <a:prstGeom prst="rect">
            <a:avLst/>
          </a:prstGeom>
          <a:noFill/>
        </p:spPr>
        <p:txBody>
          <a:bodyPr wrap="none" rtlCol="0">
            <a:spAutoFit/>
          </a:bodyPr>
          <a:lstStyle/>
          <a:p>
            <a:r>
              <a:rPr lang="en-US" dirty="0">
                <a:solidFill>
                  <a:schemeClr val="bg1"/>
                </a:solidFill>
                <a:latin typeface="+mn-lt"/>
              </a:rPr>
              <a:t>Poll Questions</a:t>
            </a:r>
          </a:p>
        </p:txBody>
      </p:sp>
    </p:spTree>
    <p:extLst>
      <p:ext uri="{BB962C8B-B14F-4D97-AF65-F5344CB8AC3E}">
        <p14:creationId xmlns:p14="http://schemas.microsoft.com/office/powerpoint/2010/main" val="3819631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 calcmode="lin" valueType="num">
                                      <p:cBhvr additive="base">
                                        <p:cTn id="1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 calcmode="lin" valueType="num">
                                      <p:cBhvr additive="base">
                                        <p:cTn id="1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anim calcmode="lin" valueType="num">
                                      <p:cBhvr additive="base">
                                        <p:cTn id="2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anim calcmode="lin" valueType="num">
                                      <p:cBhvr additive="base">
                                        <p:cTn id="31"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anim calcmode="lin" valueType="num">
                                      <p:cBhvr additive="base">
                                        <p:cTn id="37"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15" end="15"/>
                                            </p:txEl>
                                          </p:spTgt>
                                        </p:tgtEl>
                                        <p:attrNameLst>
                                          <p:attrName>style.visibility</p:attrName>
                                        </p:attrNameLst>
                                      </p:cBhvr>
                                      <p:to>
                                        <p:strVal val="visible"/>
                                      </p:to>
                                    </p:set>
                                    <p:anim calcmode="lin" valueType="num">
                                      <p:cBhvr additive="base">
                                        <p:cTn id="43"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500" fill="hold"/>
                                        <p:tgtEl>
                                          <p:spTgt spid="5"/>
                                        </p:tgtEl>
                                        <p:attrNameLst>
                                          <p:attrName>ppt_x</p:attrName>
                                        </p:attrNameLst>
                                      </p:cBhvr>
                                      <p:tavLst>
                                        <p:tav tm="0">
                                          <p:val>
                                            <p:strVal val="#ppt_x"/>
                                          </p:val>
                                        </p:tav>
                                        <p:tav tm="100000">
                                          <p:val>
                                            <p:strVal val="#ppt_x"/>
                                          </p:val>
                                        </p:tav>
                                      </p:tavLst>
                                    </p:anim>
                                    <p:anim calcmode="lin" valueType="num">
                                      <p:cBhvr additive="base">
                                        <p:cTn id="5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6837" y="55156"/>
            <a:ext cx="7523018" cy="533400"/>
          </a:xfrm>
        </p:spPr>
        <p:txBody>
          <a:bodyPr>
            <a:noAutofit/>
          </a:bodyPr>
          <a:lstStyle/>
          <a:p>
            <a:pPr algn="ctr"/>
            <a:r>
              <a:rPr lang="en-US" sz="4400" dirty="0">
                <a:latin typeface="Cambria Math" panose="02040503050406030204" pitchFamily="18" charset="0"/>
                <a:ea typeface="Cambria Math" panose="02040503050406030204" pitchFamily="18" charset="0"/>
              </a:rPr>
              <a:t>Ohm’s Law and Power</a:t>
            </a:r>
          </a:p>
        </p:txBody>
      </p:sp>
      <mc:AlternateContent xmlns:mc="http://schemas.openxmlformats.org/markup-compatibility/2006" xmlns:a14="http://schemas.microsoft.com/office/drawing/2010/main">
        <mc:Choice Requires="a14">
          <p:sp>
            <p:nvSpPr>
              <p:cNvPr id="3" name="TextBox 2"/>
              <p:cNvSpPr txBox="1"/>
              <p:nvPr/>
            </p:nvSpPr>
            <p:spPr>
              <a:xfrm>
                <a:off x="1653265" y="3548317"/>
                <a:ext cx="8611436" cy="2308324"/>
              </a:xfrm>
              <a:prstGeom prst="rect">
                <a:avLst/>
              </a:prstGeom>
              <a:solidFill>
                <a:schemeClr val="tx1">
                  <a:lumMod val="95000"/>
                </a:schemeClr>
              </a:solidFill>
              <a:ln w="38100" cmpd="thickThin">
                <a:solidFill>
                  <a:schemeClr val="accent1"/>
                </a:solidFill>
              </a:ln>
            </p:spPr>
            <p:txBody>
              <a:bodyPr wrap="square" rtlCol="0">
                <a:spAutoFit/>
              </a:bodyPr>
              <a:lstStyle/>
              <a:p>
                <a:pPr marL="285750" indent="-28575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Ohm’s Law: v = </a:t>
                </a:r>
                <a:r>
                  <a:rPr lang="en-US" dirty="0" err="1">
                    <a:solidFill>
                      <a:schemeClr val="bg1"/>
                    </a:solidFill>
                    <a:latin typeface="Cambria Math" panose="02040503050406030204" pitchFamily="18" charset="0"/>
                    <a:ea typeface="Cambria Math" panose="02040503050406030204" pitchFamily="18" charset="0"/>
                  </a:rPr>
                  <a:t>iR</a:t>
                </a:r>
                <a:r>
                  <a:rPr lang="en-US" dirty="0">
                    <a:solidFill>
                      <a:schemeClr val="bg1"/>
                    </a:solidFill>
                    <a:latin typeface="Cambria Math" panose="02040503050406030204" pitchFamily="18" charset="0"/>
                    <a:ea typeface="Cambria Math" panose="02040503050406030204" pitchFamily="18" charset="0"/>
                  </a:rPr>
                  <a:t>, </a:t>
                </a:r>
                <a:r>
                  <a:rPr lang="en-US" dirty="0" err="1">
                    <a:solidFill>
                      <a:schemeClr val="bg1"/>
                    </a:solidFill>
                    <a:latin typeface="Cambria Math" panose="02040503050406030204" pitchFamily="18" charset="0"/>
                    <a:ea typeface="Cambria Math" panose="02040503050406030204" pitchFamily="18" charset="0"/>
                  </a:rPr>
                  <a:t>i</a:t>
                </a:r>
                <a:r>
                  <a:rPr lang="en-US" dirty="0">
                    <a:solidFill>
                      <a:schemeClr val="bg1"/>
                    </a:solidFill>
                    <a:latin typeface="Cambria Math" panose="02040503050406030204" pitchFamily="18" charset="0"/>
                    <a:ea typeface="Cambria Math" panose="02040503050406030204" pitchFamily="18" charset="0"/>
                  </a:rPr>
                  <a:t> = v/R, and R = v/</a:t>
                </a:r>
                <a:r>
                  <a:rPr lang="en-US" dirty="0" err="1">
                    <a:solidFill>
                      <a:schemeClr val="bg1"/>
                    </a:solidFill>
                    <a:latin typeface="Cambria Math" panose="02040503050406030204" pitchFamily="18" charset="0"/>
                    <a:ea typeface="Cambria Math" panose="02040503050406030204" pitchFamily="18" charset="0"/>
                  </a:rPr>
                  <a:t>i</a:t>
                </a:r>
                <a:r>
                  <a:rPr lang="en-US" dirty="0">
                    <a:solidFill>
                      <a:schemeClr val="bg1"/>
                    </a:solidFill>
                    <a:latin typeface="Cambria Math" panose="02040503050406030204" pitchFamily="18" charset="0"/>
                    <a:ea typeface="Cambria Math" panose="02040503050406030204" pitchFamily="18" charset="0"/>
                  </a:rPr>
                  <a:t>.</a:t>
                </a:r>
              </a:p>
              <a:p>
                <a:pPr marL="285750" indent="-28575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m:rPr>
                        <m:sty m:val="p"/>
                      </m:rPr>
                      <a:rPr lang="en-US" b="0" i="0" smtClean="0">
                        <a:solidFill>
                          <a:schemeClr val="bg1"/>
                        </a:solidFill>
                        <a:latin typeface="Cambria Math" panose="02040503050406030204" pitchFamily="18" charset="0"/>
                        <a:ea typeface="Cambria Math" panose="02040503050406030204" pitchFamily="18" charset="0"/>
                      </a:rPr>
                      <m:t>For</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resistive</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circuits</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p</m:t>
                    </m:r>
                    <m:r>
                      <a:rPr lang="en-US">
                        <a:solidFill>
                          <a:schemeClr val="bg1"/>
                        </a:solidFill>
                        <a:latin typeface="Cambria Math" panose="02040503050406030204" pitchFamily="18" charset="0"/>
                        <a:ea typeface="Cambria Math" panose="02040503050406030204" pitchFamily="18" charset="0"/>
                      </a:rPr>
                      <m:t>=</m:t>
                    </m:r>
                    <m:r>
                      <m:rPr>
                        <m:sty m:val="p"/>
                      </m:rPr>
                      <a:rPr lang="en-US">
                        <a:solidFill>
                          <a:schemeClr val="bg1"/>
                        </a:solidFill>
                        <a:latin typeface="Cambria Math" panose="02040503050406030204" pitchFamily="18" charset="0"/>
                        <a:ea typeface="Cambria Math" panose="02040503050406030204" pitchFamily="18" charset="0"/>
                      </a:rPr>
                      <m:t>vi</m:t>
                    </m:r>
                    <m:r>
                      <a:rPr lang="en-US" b="0" i="1" smtClean="0">
                        <a:solidFill>
                          <a:schemeClr val="bg1"/>
                        </a:solidFill>
                        <a:latin typeface="Cambria Math" panose="02040503050406030204" pitchFamily="18" charset="0"/>
                        <a:ea typeface="Cambria Math" panose="02040503050406030204" pitchFamily="18" charset="0"/>
                      </a:rPr>
                      <m:t>=</m:t>
                    </m:r>
                    <m:r>
                      <m:rPr>
                        <m:sty m:val="p"/>
                      </m:rPr>
                      <a:rPr lang="en-US" b="0" i="0" smtClean="0">
                        <a:solidFill>
                          <a:schemeClr val="bg1"/>
                        </a:solidFill>
                        <a:latin typeface="Cambria Math" panose="02040503050406030204" pitchFamily="18" charset="0"/>
                        <a:ea typeface="Cambria Math" panose="02040503050406030204" pitchFamily="18" charset="0"/>
                      </a:rPr>
                      <m:t>iRi</m:t>
                    </m:r>
                    <m:r>
                      <a:rPr lang="en-US" b="0" i="0" smtClean="0">
                        <a:solidFill>
                          <a:schemeClr val="bg1"/>
                        </a:solidFill>
                        <a:latin typeface="Cambria Math" panose="02040503050406030204" pitchFamily="18" charset="0"/>
                        <a:ea typeface="Cambria Math" panose="02040503050406030204" pitchFamily="18" charset="0"/>
                      </a:rPr>
                      <m:t>=</m:t>
                    </m:r>
                    <m:sSup>
                      <m:sSupPr>
                        <m:ctrlPr>
                          <a:rPr lang="en-US" b="0" i="1" smtClean="0">
                            <a:solidFill>
                              <a:schemeClr val="bg1"/>
                            </a:solidFill>
                            <a:latin typeface="Cambria Math" panose="02040503050406030204" pitchFamily="18" charset="0"/>
                            <a:ea typeface="Cambria Math" panose="02040503050406030204" pitchFamily="18" charset="0"/>
                          </a:rPr>
                        </m:ctrlPr>
                      </m:sSupPr>
                      <m:e>
                        <m:r>
                          <m:rPr>
                            <m:sty m:val="p"/>
                          </m:rPr>
                          <a:rPr lang="en-US" b="0" i="0" smtClean="0">
                            <a:solidFill>
                              <a:schemeClr val="bg1"/>
                            </a:solidFill>
                            <a:latin typeface="Cambria Math" panose="02040503050406030204" pitchFamily="18" charset="0"/>
                            <a:ea typeface="Cambria Math" panose="02040503050406030204" pitchFamily="18" charset="0"/>
                          </a:rPr>
                          <m:t>i</m:t>
                        </m:r>
                      </m:e>
                      <m:sup>
                        <m:r>
                          <a:rPr lang="en-US" b="0" i="0" smtClean="0">
                            <a:solidFill>
                              <a:schemeClr val="bg1"/>
                            </a:solidFill>
                            <a:latin typeface="Cambria Math" panose="02040503050406030204" pitchFamily="18" charset="0"/>
                            <a:ea typeface="Cambria Math" panose="02040503050406030204" pitchFamily="18" charset="0"/>
                          </a:rPr>
                          <m:t>2</m:t>
                        </m:r>
                      </m:sup>
                    </m:sSup>
                    <m:r>
                      <m:rPr>
                        <m:sty m:val="p"/>
                      </m:rPr>
                      <a:rPr lang="en-US" b="0" i="0" smtClean="0">
                        <a:solidFill>
                          <a:schemeClr val="bg1"/>
                        </a:solidFill>
                        <a:latin typeface="Cambria Math" panose="02040503050406030204" pitchFamily="18" charset="0"/>
                        <a:ea typeface="Cambria Math" panose="02040503050406030204" pitchFamily="18" charset="0"/>
                      </a:rPr>
                      <m:t>R</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p</m:t>
                    </m:r>
                    <m:r>
                      <a:rPr lang="en-US" b="0" i="0" smtClean="0">
                        <a:solidFill>
                          <a:schemeClr val="bg1"/>
                        </a:solidFill>
                        <a:latin typeface="Cambria Math" panose="02040503050406030204" pitchFamily="18" charset="0"/>
                        <a:ea typeface="Cambria Math" panose="02040503050406030204" pitchFamily="18" charset="0"/>
                      </a:rPr>
                      <m:t>=</m:t>
                    </m:r>
                    <m:sSup>
                      <m:sSupPr>
                        <m:ctrlPr>
                          <a:rPr lang="en-US" i="1">
                            <a:solidFill>
                              <a:schemeClr val="bg1"/>
                            </a:solidFill>
                            <a:latin typeface="Cambria Math" panose="02040503050406030204" pitchFamily="18" charset="0"/>
                            <a:ea typeface="Cambria Math" panose="02040503050406030204" pitchFamily="18" charset="0"/>
                          </a:rPr>
                        </m:ctrlPr>
                      </m:sSupPr>
                      <m:e>
                        <m:r>
                          <m:rPr>
                            <m:sty m:val="p"/>
                          </m:rPr>
                          <a:rPr lang="en-US" i="0">
                            <a:solidFill>
                              <a:schemeClr val="bg1"/>
                            </a:solidFill>
                            <a:latin typeface="Cambria Math" panose="02040503050406030204" pitchFamily="18" charset="0"/>
                            <a:ea typeface="Cambria Math" panose="02040503050406030204" pitchFamily="18" charset="0"/>
                          </a:rPr>
                          <m:t>i</m:t>
                        </m:r>
                      </m:e>
                      <m:sup>
                        <m:r>
                          <a:rPr lang="en-US" i="0">
                            <a:solidFill>
                              <a:schemeClr val="bg1"/>
                            </a:solidFill>
                            <a:latin typeface="Cambria Math" panose="02040503050406030204" pitchFamily="18" charset="0"/>
                            <a:ea typeface="Cambria Math" panose="02040503050406030204" pitchFamily="18" charset="0"/>
                          </a:rPr>
                          <m:t>2</m:t>
                        </m:r>
                      </m:sup>
                    </m:sSup>
                    <m:r>
                      <m:rPr>
                        <m:sty m:val="p"/>
                      </m:rPr>
                      <a:rPr lang="en-US" i="0">
                        <a:solidFill>
                          <a:schemeClr val="bg1"/>
                        </a:solidFill>
                        <a:latin typeface="Cambria Math" panose="02040503050406030204" pitchFamily="18" charset="0"/>
                        <a:ea typeface="Cambria Math" panose="02040503050406030204" pitchFamily="18" charset="0"/>
                      </a:rPr>
                      <m:t>R</m:t>
                    </m:r>
                    <m:r>
                      <a:rPr lang="en-US" i="1">
                        <a:solidFill>
                          <a:schemeClr val="bg1"/>
                        </a:solidFill>
                        <a:latin typeface="Cambria Math" panose="02040503050406030204" pitchFamily="18" charset="0"/>
                        <a:ea typeface="Cambria Math" panose="02040503050406030204" pitchFamily="18" charset="0"/>
                      </a:rPr>
                      <m:t>.</m:t>
                    </m:r>
                  </m:oMath>
                </a14:m>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m:rPr>
                        <m:sty m:val="p"/>
                      </m:rPr>
                      <a:rPr lang="en-US">
                        <a:solidFill>
                          <a:schemeClr val="bg1"/>
                        </a:solidFill>
                        <a:latin typeface="Cambria Math" panose="02040503050406030204" pitchFamily="18" charset="0"/>
                        <a:ea typeface="Cambria Math" panose="02040503050406030204" pitchFamily="18" charset="0"/>
                      </a:rPr>
                      <m:t>For</m:t>
                    </m:r>
                    <m:r>
                      <a:rPr lang="en-US">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resistive</m:t>
                    </m:r>
                    <m:r>
                      <a:rPr lang="en-US">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circuits</m:t>
                    </m:r>
                    <m:r>
                      <a:rPr lang="en-US">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p</m:t>
                    </m:r>
                    <m:r>
                      <a:rPr lang="en-US">
                        <a:solidFill>
                          <a:schemeClr val="bg1"/>
                        </a:solidFill>
                        <a:latin typeface="Cambria Math" panose="02040503050406030204" pitchFamily="18" charset="0"/>
                        <a:ea typeface="Cambria Math" panose="02040503050406030204" pitchFamily="18" charset="0"/>
                      </a:rPr>
                      <m:t>=</m:t>
                    </m:r>
                    <m:r>
                      <m:rPr>
                        <m:sty m:val="p"/>
                      </m:rPr>
                      <a:rPr lang="en-US">
                        <a:solidFill>
                          <a:schemeClr val="bg1"/>
                        </a:solidFill>
                        <a:latin typeface="Cambria Math" panose="02040503050406030204" pitchFamily="18" charset="0"/>
                        <a:ea typeface="Cambria Math" panose="02040503050406030204" pitchFamily="18" charset="0"/>
                      </a:rPr>
                      <m:t>vi</m:t>
                    </m:r>
                    <m:r>
                      <a:rPr lang="en-US" i="1">
                        <a:solidFill>
                          <a:schemeClr val="bg1"/>
                        </a:solidFill>
                        <a:latin typeface="Cambria Math" panose="02040503050406030204" pitchFamily="18" charset="0"/>
                        <a:ea typeface="Cambria Math" panose="02040503050406030204" pitchFamily="18" charset="0"/>
                      </a:rPr>
                      <m:t>=</m:t>
                    </m:r>
                    <m:r>
                      <m:rPr>
                        <m:sty m:val="p"/>
                      </m:rPr>
                      <a:rPr lang="en-US" b="0" i="0" smtClean="0">
                        <a:solidFill>
                          <a:schemeClr val="bg1"/>
                        </a:solidFill>
                        <a:latin typeface="Cambria Math" panose="02040503050406030204" pitchFamily="18" charset="0"/>
                        <a:ea typeface="Cambria Math" panose="02040503050406030204" pitchFamily="18" charset="0"/>
                      </a:rPr>
                      <m:t>vv</m:t>
                    </m:r>
                    <m:r>
                      <a:rPr lang="en-US" b="0" i="0" smtClean="0">
                        <a:solidFill>
                          <a:schemeClr val="bg1"/>
                        </a:solidFill>
                        <a:latin typeface="Cambria Math" panose="02040503050406030204" pitchFamily="18" charset="0"/>
                        <a:ea typeface="Cambria Math" panose="02040503050406030204" pitchFamily="18" charset="0"/>
                      </a:rPr>
                      <m:t>/</m:t>
                    </m:r>
                    <m:r>
                      <m:rPr>
                        <m:sty m:val="p"/>
                      </m:rPr>
                      <a:rPr lang="en-US" b="0" i="0" smtClean="0">
                        <a:solidFill>
                          <a:schemeClr val="bg1"/>
                        </a:solidFill>
                        <a:latin typeface="Cambria Math" panose="02040503050406030204" pitchFamily="18" charset="0"/>
                        <a:ea typeface="Cambria Math" panose="02040503050406030204" pitchFamily="18" charset="0"/>
                      </a:rPr>
                      <m:t>R</m:t>
                    </m:r>
                    <m:r>
                      <a:rPr lang="en-US">
                        <a:solidFill>
                          <a:schemeClr val="bg1"/>
                        </a:solidFill>
                        <a:latin typeface="Cambria Math" panose="02040503050406030204" pitchFamily="18" charset="0"/>
                        <a:ea typeface="Cambria Math" panose="02040503050406030204" pitchFamily="18" charset="0"/>
                      </a:rPr>
                      <m:t>=</m:t>
                    </m:r>
                    <m:sSup>
                      <m:sSupPr>
                        <m:ctrlPr>
                          <a:rPr lang="en-US" i="1">
                            <a:solidFill>
                              <a:schemeClr val="bg1"/>
                            </a:solidFill>
                            <a:latin typeface="Cambria Math" panose="02040503050406030204" pitchFamily="18" charset="0"/>
                            <a:ea typeface="Cambria Math" panose="02040503050406030204" pitchFamily="18" charset="0"/>
                          </a:rPr>
                        </m:ctrlPr>
                      </m:sSupPr>
                      <m:e>
                        <m:r>
                          <m:rPr>
                            <m:sty m:val="p"/>
                          </m:rPr>
                          <a:rPr lang="en-US" b="0" i="0" smtClean="0">
                            <a:solidFill>
                              <a:schemeClr val="bg1"/>
                            </a:solidFill>
                            <a:latin typeface="Cambria Math" panose="02040503050406030204" pitchFamily="18" charset="0"/>
                            <a:ea typeface="Cambria Math" panose="02040503050406030204" pitchFamily="18" charset="0"/>
                          </a:rPr>
                          <m:t>v</m:t>
                        </m:r>
                      </m:e>
                      <m:sup>
                        <m:r>
                          <a:rPr lang="en-US">
                            <a:solidFill>
                              <a:schemeClr val="bg1"/>
                            </a:solidFill>
                            <a:latin typeface="Cambria Math" panose="02040503050406030204" pitchFamily="18" charset="0"/>
                            <a:ea typeface="Cambria Math" panose="02040503050406030204" pitchFamily="18" charset="0"/>
                          </a:rPr>
                          <m:t>2</m:t>
                        </m:r>
                      </m:sup>
                    </m:sSup>
                    <m:r>
                      <a:rPr lang="en-US" b="0" i="0" smtClean="0">
                        <a:solidFill>
                          <a:schemeClr val="bg1"/>
                        </a:solidFill>
                        <a:latin typeface="Cambria Math" panose="02040503050406030204" pitchFamily="18" charset="0"/>
                        <a:ea typeface="Cambria Math" panose="02040503050406030204" pitchFamily="18" charset="0"/>
                      </a:rPr>
                      <m:t>/</m:t>
                    </m:r>
                    <m:r>
                      <m:rPr>
                        <m:sty m:val="p"/>
                      </m:rPr>
                      <a:rPr lang="en-US">
                        <a:solidFill>
                          <a:schemeClr val="bg1"/>
                        </a:solidFill>
                        <a:latin typeface="Cambria Math" panose="02040503050406030204" pitchFamily="18" charset="0"/>
                        <a:ea typeface="Cambria Math" panose="02040503050406030204" pitchFamily="18" charset="0"/>
                      </a:rPr>
                      <m:t>R</m:t>
                    </m:r>
                    <m:r>
                      <a:rPr lang="en-US">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p</m:t>
                    </m:r>
                    <m:r>
                      <a:rPr lang="en-US">
                        <a:solidFill>
                          <a:schemeClr val="bg1"/>
                        </a:solidFill>
                        <a:latin typeface="Cambria Math" panose="02040503050406030204" pitchFamily="18" charset="0"/>
                        <a:ea typeface="Cambria Math" panose="02040503050406030204" pitchFamily="18" charset="0"/>
                      </a:rPr>
                      <m:t>=</m:t>
                    </m:r>
                    <m:sSup>
                      <m:sSupPr>
                        <m:ctrlPr>
                          <a:rPr lang="en-US" i="1">
                            <a:solidFill>
                              <a:schemeClr val="bg1"/>
                            </a:solidFill>
                            <a:latin typeface="Cambria Math" panose="02040503050406030204" pitchFamily="18" charset="0"/>
                            <a:ea typeface="Cambria Math" panose="02040503050406030204" pitchFamily="18" charset="0"/>
                          </a:rPr>
                        </m:ctrlPr>
                      </m:sSupPr>
                      <m:e>
                        <m:r>
                          <m:rPr>
                            <m:sty m:val="p"/>
                          </m:rPr>
                          <a:rPr lang="en-US" b="0" i="0" smtClean="0">
                            <a:solidFill>
                              <a:schemeClr val="bg1"/>
                            </a:solidFill>
                            <a:latin typeface="Cambria Math" panose="02040503050406030204" pitchFamily="18" charset="0"/>
                            <a:ea typeface="Cambria Math" panose="02040503050406030204" pitchFamily="18" charset="0"/>
                          </a:rPr>
                          <m:t>v</m:t>
                        </m:r>
                      </m:e>
                      <m:sup>
                        <m:r>
                          <a:rPr lang="en-US">
                            <a:solidFill>
                              <a:schemeClr val="bg1"/>
                            </a:solidFill>
                            <a:latin typeface="Cambria Math" panose="02040503050406030204" pitchFamily="18" charset="0"/>
                            <a:ea typeface="Cambria Math" panose="02040503050406030204" pitchFamily="18" charset="0"/>
                          </a:rPr>
                          <m:t>2</m:t>
                        </m:r>
                      </m:sup>
                    </m:sSup>
                    <m:r>
                      <a:rPr lang="en-US" b="0" i="0" smtClean="0">
                        <a:solidFill>
                          <a:schemeClr val="bg1"/>
                        </a:solidFill>
                        <a:latin typeface="Cambria Math" panose="02040503050406030204" pitchFamily="18" charset="0"/>
                        <a:ea typeface="Cambria Math" panose="02040503050406030204" pitchFamily="18" charset="0"/>
                      </a:rPr>
                      <m:t>/</m:t>
                    </m:r>
                    <m:r>
                      <m:rPr>
                        <m:sty m:val="p"/>
                      </m:rPr>
                      <a:rPr lang="en-US">
                        <a:solidFill>
                          <a:schemeClr val="bg1"/>
                        </a:solidFill>
                        <a:latin typeface="Cambria Math" panose="02040503050406030204" pitchFamily="18" charset="0"/>
                        <a:ea typeface="Cambria Math" panose="02040503050406030204" pitchFamily="18" charset="0"/>
                      </a:rPr>
                      <m:t>R</m:t>
                    </m:r>
                    <m:r>
                      <a:rPr lang="en-US" i="1">
                        <a:solidFill>
                          <a:schemeClr val="bg1"/>
                        </a:solidFill>
                        <a:latin typeface="Cambria Math" panose="02040503050406030204" pitchFamily="18" charset="0"/>
                        <a:ea typeface="Cambria Math" panose="02040503050406030204" pitchFamily="18" charset="0"/>
                      </a:rPr>
                      <m:t>.</m:t>
                    </m:r>
                  </m:oMath>
                </a14:m>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n-US">
                          <a:solidFill>
                            <a:schemeClr val="bg1"/>
                          </a:solidFill>
                          <a:latin typeface="Cambria Math" panose="02040503050406030204" pitchFamily="18" charset="0"/>
                          <a:ea typeface="Cambria Math" panose="02040503050406030204" pitchFamily="18" charset="0"/>
                        </a:rPr>
                        <m:t>D</m:t>
                      </m:r>
                      <m:r>
                        <m:rPr>
                          <m:sty m:val="p"/>
                        </m:rPr>
                        <a:rPr lang="en-US" b="0" i="0" smtClean="0">
                          <a:solidFill>
                            <a:schemeClr val="bg1"/>
                          </a:solidFill>
                          <a:latin typeface="Cambria Math" panose="02040503050406030204" pitchFamily="18" charset="0"/>
                          <a:ea typeface="Cambria Math" panose="02040503050406030204" pitchFamily="18" charset="0"/>
                        </a:rPr>
                        <m:t>ifferent</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power</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formulas</m:t>
                      </m:r>
                      <m:r>
                        <a:rPr lang="en-US">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p</m:t>
                      </m:r>
                      <m:r>
                        <a:rPr lang="en-US">
                          <a:solidFill>
                            <a:schemeClr val="bg1"/>
                          </a:solidFill>
                          <a:latin typeface="Cambria Math" panose="02040503050406030204" pitchFamily="18" charset="0"/>
                          <a:ea typeface="Cambria Math" panose="02040503050406030204" pitchFamily="18" charset="0"/>
                        </a:rPr>
                        <m:t>=</m:t>
                      </m:r>
                      <m:r>
                        <m:rPr>
                          <m:sty m:val="p"/>
                        </m:rPr>
                        <a:rPr lang="en-US">
                          <a:solidFill>
                            <a:schemeClr val="bg1"/>
                          </a:solidFill>
                          <a:latin typeface="Cambria Math" panose="02040503050406030204" pitchFamily="18" charset="0"/>
                          <a:ea typeface="Cambria Math" panose="02040503050406030204" pitchFamily="18" charset="0"/>
                        </a:rPr>
                        <m:t>vi</m:t>
                      </m:r>
                      <m:r>
                        <a:rPr lang="en-US" i="1">
                          <a:solidFill>
                            <a:schemeClr val="bg1"/>
                          </a:solidFill>
                          <a:latin typeface="Cambria Math" panose="02040503050406030204" pitchFamily="18" charset="0"/>
                          <a:ea typeface="Cambria Math" panose="02040503050406030204" pitchFamily="18" charset="0"/>
                        </a:rPr>
                        <m:t>=</m:t>
                      </m:r>
                      <m:sSup>
                        <m:sSupPr>
                          <m:ctrlPr>
                            <a:rPr lang="en-US" i="1">
                              <a:solidFill>
                                <a:schemeClr val="bg1"/>
                              </a:solidFill>
                              <a:latin typeface="Cambria Math" panose="02040503050406030204" pitchFamily="18" charset="0"/>
                              <a:ea typeface="Cambria Math" panose="02040503050406030204" pitchFamily="18" charset="0"/>
                            </a:rPr>
                          </m:ctrlPr>
                        </m:sSupPr>
                        <m:e>
                          <m:r>
                            <m:rPr>
                              <m:sty m:val="p"/>
                            </m:rPr>
                            <a:rPr lang="en-US">
                              <a:solidFill>
                                <a:schemeClr val="bg1"/>
                              </a:solidFill>
                              <a:latin typeface="Cambria Math" panose="02040503050406030204" pitchFamily="18" charset="0"/>
                              <a:ea typeface="Cambria Math" panose="02040503050406030204" pitchFamily="18" charset="0"/>
                            </a:rPr>
                            <m:t>i</m:t>
                          </m:r>
                        </m:e>
                        <m:sup>
                          <m:r>
                            <a:rPr lang="en-US">
                              <a:solidFill>
                                <a:schemeClr val="bg1"/>
                              </a:solidFill>
                              <a:latin typeface="Cambria Math" panose="02040503050406030204" pitchFamily="18" charset="0"/>
                              <a:ea typeface="Cambria Math" panose="02040503050406030204" pitchFamily="18" charset="0"/>
                            </a:rPr>
                            <m:t>2</m:t>
                          </m:r>
                        </m:sup>
                      </m:sSup>
                      <m:r>
                        <m:rPr>
                          <m:sty m:val="p"/>
                        </m:rPr>
                        <a:rPr lang="en-US">
                          <a:solidFill>
                            <a:schemeClr val="bg1"/>
                          </a:solidFill>
                          <a:latin typeface="Cambria Math" panose="02040503050406030204" pitchFamily="18" charset="0"/>
                          <a:ea typeface="Cambria Math" panose="02040503050406030204" pitchFamily="18" charset="0"/>
                        </a:rPr>
                        <m:t>R</m:t>
                      </m:r>
                      <m:r>
                        <a:rPr lang="en-US">
                          <a:solidFill>
                            <a:schemeClr val="bg1"/>
                          </a:solidFill>
                          <a:latin typeface="Cambria Math" panose="02040503050406030204" pitchFamily="18" charset="0"/>
                          <a:ea typeface="Cambria Math" panose="02040503050406030204" pitchFamily="18" charset="0"/>
                        </a:rPr>
                        <m:t>=</m:t>
                      </m:r>
                      <m:sSup>
                        <m:sSupPr>
                          <m:ctrlPr>
                            <a:rPr lang="en-US" i="1">
                              <a:solidFill>
                                <a:schemeClr val="bg1"/>
                              </a:solidFill>
                              <a:latin typeface="Cambria Math" panose="02040503050406030204" pitchFamily="18" charset="0"/>
                              <a:ea typeface="Cambria Math" panose="02040503050406030204" pitchFamily="18" charset="0"/>
                            </a:rPr>
                          </m:ctrlPr>
                        </m:sSupPr>
                        <m:e>
                          <m:r>
                            <m:rPr>
                              <m:sty m:val="p"/>
                            </m:rPr>
                            <a:rPr lang="en-US">
                              <a:solidFill>
                                <a:schemeClr val="bg1"/>
                              </a:solidFill>
                              <a:latin typeface="Cambria Math" panose="02040503050406030204" pitchFamily="18" charset="0"/>
                              <a:ea typeface="Cambria Math" panose="02040503050406030204" pitchFamily="18" charset="0"/>
                            </a:rPr>
                            <m:t>v</m:t>
                          </m:r>
                        </m:e>
                        <m:sup>
                          <m:r>
                            <a:rPr lang="en-US">
                              <a:solidFill>
                                <a:schemeClr val="bg1"/>
                              </a:solidFill>
                              <a:latin typeface="Cambria Math" panose="02040503050406030204" pitchFamily="18" charset="0"/>
                              <a:ea typeface="Cambria Math" panose="02040503050406030204" pitchFamily="18" charset="0"/>
                            </a:rPr>
                            <m:t>2</m:t>
                          </m:r>
                        </m:sup>
                      </m:sSup>
                      <m:r>
                        <a:rPr lang="en-US">
                          <a:solidFill>
                            <a:schemeClr val="bg1"/>
                          </a:solidFill>
                          <a:latin typeface="Cambria Math" panose="02040503050406030204" pitchFamily="18" charset="0"/>
                          <a:ea typeface="Cambria Math" panose="02040503050406030204" pitchFamily="18" charset="0"/>
                        </a:rPr>
                        <m:t>/</m:t>
                      </m:r>
                      <m:r>
                        <m:rPr>
                          <m:sty m:val="p"/>
                        </m:rPr>
                        <a:rPr lang="en-US">
                          <a:solidFill>
                            <a:schemeClr val="bg1"/>
                          </a:solidFill>
                          <a:latin typeface="Cambria Math" panose="02040503050406030204" pitchFamily="18" charset="0"/>
                          <a:ea typeface="Cambria Math" panose="02040503050406030204" pitchFamily="18" charset="0"/>
                        </a:rPr>
                        <m:t>R</m:t>
                      </m:r>
                      <m:r>
                        <a:rPr lang="en-US">
                          <a:solidFill>
                            <a:schemeClr val="bg1"/>
                          </a:solidFill>
                          <a:latin typeface="Cambria Math" panose="02040503050406030204" pitchFamily="18" charset="0"/>
                          <a:ea typeface="Cambria Math" panose="02040503050406030204" pitchFamily="18" charset="0"/>
                        </a:rPr>
                        <m:t>.</m:t>
                      </m:r>
                    </m:oMath>
                  </m:oMathPara>
                </a14:m>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1653265" y="3548317"/>
                <a:ext cx="8611436" cy="2308324"/>
              </a:xfrm>
              <a:prstGeom prst="rect">
                <a:avLst/>
              </a:prstGeom>
              <a:blipFill>
                <a:blip r:embed="rId3"/>
                <a:stretch>
                  <a:fillRect l="-211" t="-779"/>
                </a:stretch>
              </a:blipFill>
              <a:ln w="38100" cmpd="thickThin">
                <a:solidFill>
                  <a:schemeClr val="accent1"/>
                </a:solidFill>
              </a:ln>
            </p:spPr>
            <p:txBody>
              <a:bodyPr/>
              <a:lstStyle/>
              <a:p>
                <a:r>
                  <a:rPr lang="en-US">
                    <a:noFill/>
                  </a:rPr>
                  <a:t> </a:t>
                </a:r>
              </a:p>
            </p:txBody>
          </p:sp>
        </mc:Fallback>
      </mc:AlternateContent>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64173" y="794297"/>
            <a:ext cx="2355519" cy="2298300"/>
          </a:xfrm>
          <a:prstGeom prst="rect">
            <a:avLst/>
          </a:prstGeom>
        </p:spPr>
      </p:pic>
    </p:spTree>
    <p:extLst>
      <p:ext uri="{BB962C8B-B14F-4D97-AF65-F5344CB8AC3E}">
        <p14:creationId xmlns:p14="http://schemas.microsoft.com/office/powerpoint/2010/main" val="1456948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anim calcmode="lin" valueType="num">
                                      <p:cBhvr additive="base">
                                        <p:cTn id="1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0983" y="96067"/>
            <a:ext cx="5951913" cy="400050"/>
          </a:xfrm>
        </p:spPr>
        <p:txBody>
          <a:bodyPr>
            <a:noAutofit/>
          </a:bodyPr>
          <a:lstStyle/>
          <a:p>
            <a:pPr algn="ctr"/>
            <a:r>
              <a:rPr lang="en-US" sz="4000" dirty="0" err="1"/>
              <a:t>Significan</a:t>
            </a:r>
            <a:r>
              <a:rPr lang="en-US" sz="4000" dirty="0"/>
              <a:t> Figures</a:t>
            </a:r>
          </a:p>
        </p:txBody>
      </p:sp>
      <p:sp>
        <p:nvSpPr>
          <p:cNvPr id="5" name="Rectangle 4"/>
          <p:cNvSpPr/>
          <p:nvPr/>
        </p:nvSpPr>
        <p:spPr>
          <a:xfrm>
            <a:off x="333375" y="852623"/>
            <a:ext cx="11610975" cy="3477875"/>
          </a:xfrm>
          <a:prstGeom prst="rect">
            <a:avLst/>
          </a:prstGeom>
          <a:solidFill>
            <a:schemeClr val="tx1">
              <a:lumMod val="95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2000" dirty="0">
                <a:solidFill>
                  <a:srgbClr val="000000"/>
                </a:solidFill>
                <a:latin typeface="Cambria Math" panose="02040503050406030204" pitchFamily="18" charset="0"/>
                <a:ea typeface="Cambria Math" panose="02040503050406030204" pitchFamily="18" charset="0"/>
              </a:rPr>
              <a:t>While on a computer 6 = 6.0 = 6.00, from an accuracy point of view the more significant figures, the better.</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lang="en-US" sz="2000" dirty="0">
              <a:solidFill>
                <a:srgbClr val="000000"/>
              </a:solidFill>
              <a:latin typeface="Cambria Math" panose="02040503050406030204" pitchFamily="18" charset="0"/>
              <a:ea typeface="Cambria Math" panose="02040503050406030204" pitchFamily="18"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2000" dirty="0">
                <a:solidFill>
                  <a:srgbClr val="000000"/>
                </a:solidFill>
                <a:latin typeface="Cambria Math" panose="02040503050406030204" pitchFamily="18" charset="0"/>
                <a:ea typeface="Cambria Math" panose="02040503050406030204" pitchFamily="18" charset="0"/>
              </a:rPr>
              <a:t>The single significant figure 6 means that the actual number could range from 5.9 to 6.4.</a:t>
            </a:r>
            <a:endPar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endParaRPr>
          </a:p>
          <a:p>
            <a:pPr marL="342900" lvl="0" indent="-342900">
              <a:buFont typeface="Arial" panose="020B0604020202020204" pitchFamily="34" charset="0"/>
              <a:buChar char="•"/>
              <a:defRPr/>
            </a:pPr>
            <a:r>
              <a:rPr lang="en-US" sz="2000" dirty="0">
                <a:solidFill>
                  <a:srgbClr val="000000"/>
                </a:solidFill>
                <a:latin typeface="Cambria Math" panose="02040503050406030204" pitchFamily="18" charset="0"/>
                <a:ea typeface="Cambria Math" panose="02040503050406030204" pitchFamily="18" charset="0"/>
              </a:rPr>
              <a:t>The two significant figure 6.0 means that the actual number could range from 5.95 to 6.04.</a:t>
            </a:r>
          </a:p>
          <a:p>
            <a:pPr marL="342900" lvl="0" indent="-342900">
              <a:buFont typeface="Arial" panose="020B0604020202020204" pitchFamily="34" charset="0"/>
              <a:buChar char="•"/>
              <a:defRPr/>
            </a:pPr>
            <a:endParaRPr lang="en-US" sz="2000" dirty="0">
              <a:solidFill>
                <a:srgbClr val="000000"/>
              </a:solidFill>
              <a:latin typeface="Cambria Math" panose="02040503050406030204" pitchFamily="18" charset="0"/>
              <a:ea typeface="Cambria Math" panose="02040503050406030204" pitchFamily="18" charset="0"/>
            </a:endParaRPr>
          </a:p>
          <a:p>
            <a:pPr marL="342900" lvl="0" indent="-342900">
              <a:buFont typeface="Arial" panose="020B0604020202020204" pitchFamily="34" charset="0"/>
              <a:buChar char="•"/>
              <a:defRPr/>
            </a:pPr>
            <a:r>
              <a:rPr lang="en-US" sz="2000" dirty="0">
                <a:solidFill>
                  <a:srgbClr val="000000"/>
                </a:solidFill>
                <a:latin typeface="Cambria Math" panose="02040503050406030204" pitchFamily="18" charset="0"/>
                <a:ea typeface="Cambria Math" panose="02040503050406030204" pitchFamily="18" charset="0"/>
              </a:rPr>
              <a:t>The three significant figure 6.00 means that the actual number could range from 5.995 to 6.004.</a:t>
            </a:r>
          </a:p>
          <a:p>
            <a:pPr marL="342900" lvl="0" indent="-342900">
              <a:buFont typeface="Arial" panose="020B0604020202020204" pitchFamily="34" charset="0"/>
              <a:buChar char="•"/>
              <a:defRPr/>
            </a:pPr>
            <a:endParaRPr lang="en-US" sz="2000" dirty="0">
              <a:solidFill>
                <a:srgbClr val="000000"/>
              </a:solidFill>
              <a:latin typeface="Cambria Math" panose="02040503050406030204" pitchFamily="18" charset="0"/>
              <a:ea typeface="Cambria Math" panose="02040503050406030204" pitchFamily="18" charset="0"/>
            </a:endParaRPr>
          </a:p>
          <a:p>
            <a:pPr marL="342900" lvl="0" indent="-342900">
              <a:buFont typeface="Arial" panose="020B0604020202020204" pitchFamily="34" charset="0"/>
              <a:buChar char="•"/>
              <a:defRPr/>
            </a:pPr>
            <a:r>
              <a:rPr lang="en-US" sz="2000" dirty="0">
                <a:solidFill>
                  <a:srgbClr val="000000"/>
                </a:solidFill>
                <a:latin typeface="Cambria Math" panose="02040503050406030204" pitchFamily="18" charset="0"/>
                <a:ea typeface="Cambria Math" panose="02040503050406030204" pitchFamily="18" charset="0"/>
              </a:rPr>
              <a:t>In this course, 3 significant figures are usually recommended for recording the results of numeric calculations.</a:t>
            </a:r>
          </a:p>
        </p:txBody>
      </p:sp>
    </p:spTree>
    <p:extLst>
      <p:ext uri="{BB962C8B-B14F-4D97-AF65-F5344CB8AC3E}">
        <p14:creationId xmlns:p14="http://schemas.microsoft.com/office/powerpoint/2010/main" val="80545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8" end="8"/>
                                            </p:txEl>
                                          </p:spTgt>
                                        </p:tgtEl>
                                        <p:attrNameLst>
                                          <p:attrName>style.visibility</p:attrName>
                                        </p:attrNameLst>
                                      </p:cBhvr>
                                      <p:to>
                                        <p:strVal val="visible"/>
                                      </p:to>
                                    </p:set>
                                    <p:anim calcmode="lin" valueType="num">
                                      <p:cBhvr additive="base">
                                        <p:cTn id="7"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oftwareDevelopment">
  <a:themeElements>
    <a:clrScheme name="BYU-Idaho">
      <a:dk1>
        <a:srgbClr val="283D5E"/>
      </a:dk1>
      <a:lt1>
        <a:srgbClr val="FFFFFF"/>
      </a:lt1>
      <a:dk2>
        <a:srgbClr val="466BA6"/>
      </a:dk2>
      <a:lt2>
        <a:srgbClr val="000000"/>
      </a:lt2>
      <a:accent1>
        <a:srgbClr val="CACFD1"/>
      </a:accent1>
      <a:accent2>
        <a:srgbClr val="A8B1B4"/>
      </a:accent2>
      <a:accent3>
        <a:srgbClr val="95ADD3"/>
      </a:accent3>
      <a:accent4>
        <a:srgbClr val="DADADA"/>
      </a:accent4>
      <a:accent5>
        <a:srgbClr val="E1E4E5"/>
      </a:accent5>
      <a:accent6>
        <a:srgbClr val="B7BBBD"/>
      </a:accent6>
      <a:hlink>
        <a:srgbClr val="CACFD1"/>
      </a:hlink>
      <a:folHlink>
        <a:srgbClr val="CACFD1"/>
      </a:folHlink>
    </a:clrScheme>
    <a:fontScheme name="BYU-Idaho">
      <a:majorFont>
        <a:latin typeface="Galliard BT"/>
        <a:ea typeface=""/>
        <a:cs typeface=""/>
      </a:majorFont>
      <a:minorFont>
        <a:latin typeface="Galliard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5_Blue Segoe 4-3 template-template_April-17-2007">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11.xml><?xml version="1.0" encoding="utf-8"?>
<a:theme xmlns:a="http://schemas.openxmlformats.org/drawingml/2006/main" name="7_Blue Segoe 4-3 template-template_April-17-2007">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12.xml><?xml version="1.0" encoding="utf-8"?>
<a:theme xmlns:a="http://schemas.openxmlformats.org/drawingml/2006/main" name="8_Blue Segoe 4-3 template-template_April-17-2007">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13.xml><?xml version="1.0" encoding="utf-8"?>
<a:theme xmlns:a="http://schemas.openxmlformats.org/drawingml/2006/main" name="9_Blue Segoe 4-3 template-template_April-17-2007">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14.xml><?xml version="1.0" encoding="utf-8"?>
<a:theme xmlns:a="http://schemas.openxmlformats.org/drawingml/2006/main" name="10_Blue Segoe 4-3 template-template_April-17-2007">
  <a:themeElements>
    <a:clrScheme name="Custom 14">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3030F8"/>
      </a:hlink>
      <a:folHlink>
        <a:srgbClr val="7575FA"/>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1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eme1">
  <a:themeElements>
    <a:clrScheme name="BYU-Idaho">
      <a:dk1>
        <a:srgbClr val="283D5E"/>
      </a:dk1>
      <a:lt1>
        <a:srgbClr val="FFFFFF"/>
      </a:lt1>
      <a:dk2>
        <a:srgbClr val="466BA6"/>
      </a:dk2>
      <a:lt2>
        <a:srgbClr val="000000"/>
      </a:lt2>
      <a:accent1>
        <a:srgbClr val="CACFD1"/>
      </a:accent1>
      <a:accent2>
        <a:srgbClr val="A8B1B4"/>
      </a:accent2>
      <a:accent3>
        <a:srgbClr val="95ADD3"/>
      </a:accent3>
      <a:accent4>
        <a:srgbClr val="DADADA"/>
      </a:accent4>
      <a:accent5>
        <a:srgbClr val="E1E4E5"/>
      </a:accent5>
      <a:accent6>
        <a:srgbClr val="B7BBBD"/>
      </a:accent6>
      <a:hlink>
        <a:srgbClr val="CACFD1"/>
      </a:hlink>
      <a:folHlink>
        <a:srgbClr val="CACFD1"/>
      </a:folHlink>
    </a:clrScheme>
    <a:fontScheme name="BYU-Idaho">
      <a:majorFont>
        <a:latin typeface="Galliard BT"/>
        <a:ea typeface=""/>
        <a:cs typeface=""/>
      </a:majorFont>
      <a:minorFont>
        <a:latin typeface="Galliard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 id="{4C3F4C1D-D9F2-4568-A602-3BE8BC04BBBA}" vid="{787B2600-95D6-4E5C-89EA-3F56D76C27BD}"/>
    </a:ext>
  </a:extLst>
</a:theme>
</file>

<file path=ppt/theme/theme3.xml><?xml version="1.0" encoding="utf-8"?>
<a:theme xmlns:a="http://schemas.openxmlformats.org/drawingml/2006/main" name="1_Theme1">
  <a:themeElements>
    <a:clrScheme name="BYU-Idaho">
      <a:dk1>
        <a:srgbClr val="283D5E"/>
      </a:dk1>
      <a:lt1>
        <a:srgbClr val="FFFFFF"/>
      </a:lt1>
      <a:dk2>
        <a:srgbClr val="466BA6"/>
      </a:dk2>
      <a:lt2>
        <a:srgbClr val="000000"/>
      </a:lt2>
      <a:accent1>
        <a:srgbClr val="CACFD1"/>
      </a:accent1>
      <a:accent2>
        <a:srgbClr val="A8B1B4"/>
      </a:accent2>
      <a:accent3>
        <a:srgbClr val="95ADD3"/>
      </a:accent3>
      <a:accent4>
        <a:srgbClr val="DADADA"/>
      </a:accent4>
      <a:accent5>
        <a:srgbClr val="E1E4E5"/>
      </a:accent5>
      <a:accent6>
        <a:srgbClr val="B7BBBD"/>
      </a:accent6>
      <a:hlink>
        <a:srgbClr val="CACFD1"/>
      </a:hlink>
      <a:folHlink>
        <a:srgbClr val="CACFD1"/>
      </a:folHlink>
    </a:clrScheme>
    <a:fontScheme name="BYU-Idaho">
      <a:majorFont>
        <a:latin typeface="Galliard BT"/>
        <a:ea typeface=""/>
        <a:cs typeface=""/>
      </a:majorFont>
      <a:minorFont>
        <a:latin typeface="Galliard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 id="{D1A115FF-D138-4C75-9194-DBE918856BE0}" vid="{DE4019B1-55F9-4C31-909A-C1AB600B0BE0}"/>
    </a:ext>
  </a:extLst>
</a:theme>
</file>

<file path=ppt/theme/theme4.xml><?xml version="1.0" encoding="utf-8"?>
<a:theme xmlns:a="http://schemas.openxmlformats.org/drawingml/2006/main" name="Blue Segoe 4-3 template-template_April-17-2007">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5.xml><?xml version="1.0" encoding="utf-8"?>
<a:theme xmlns:a="http://schemas.openxmlformats.org/drawingml/2006/main" name="1_Blue Segoe 4-3 template-template_April-17-2007">
  <a:themeElements>
    <a:clrScheme name="Custom 16">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000000"/>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6.xml><?xml version="1.0" encoding="utf-8"?>
<a:theme xmlns:a="http://schemas.openxmlformats.org/drawingml/2006/main" name="2_Blue Segoe 4-3 template-template_April-17-2007">
  <a:themeElements>
    <a:clrScheme name="Custom 17">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BA5B20"/>
      </a:hlink>
      <a:folHlink>
        <a:srgbClr val="595959"/>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7.xml><?xml version="1.0" encoding="utf-8"?>
<a:theme xmlns:a="http://schemas.openxmlformats.org/drawingml/2006/main" name="3_Blue Segoe 4-3 template-template_April-17-2007">
  <a:themeElements>
    <a:clrScheme name="Custom 16">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000000"/>
      </a:hlink>
      <a:folHlink>
        <a:srgbClr val="7F7F7F"/>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8.xml><?xml version="1.0" encoding="utf-8"?>
<a:theme xmlns:a="http://schemas.openxmlformats.org/drawingml/2006/main" name="4_Blue Segoe 4-3 template-template_April-17-2007">
  <a:themeElements>
    <a:clrScheme name="Custom 16">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000000"/>
      </a:hlink>
      <a:folHlink>
        <a:srgbClr val="7F7F7F"/>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9.xml><?xml version="1.0" encoding="utf-8"?>
<a:theme xmlns:a="http://schemas.openxmlformats.org/drawingml/2006/main" name="6_Blue Segoe 4-3 template-template_April-17-2007">
  <a:themeElements>
    <a:clrScheme name="Custom 16">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000000"/>
      </a:hlink>
      <a:folHlink>
        <a:srgbClr val="7F7F7F"/>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4D97538E726494A833B9D72E2D24378" ma:contentTypeVersion="8" ma:contentTypeDescription="Create a new document." ma:contentTypeScope="" ma:versionID="c5994faf7c5b9d4e438a529eec89e4dc">
  <xsd:schema xmlns:xsd="http://www.w3.org/2001/XMLSchema" xmlns:xs="http://www.w3.org/2001/XMLSchema" xmlns:p="http://schemas.microsoft.com/office/2006/metadata/properties" xmlns:ns2="585cf7ef-03f3-45fc-afc7-b6aa291d6457" xmlns:ns3="b2e0dfcf-80fa-4b9d-a247-a9bf92876911" targetNamespace="http://schemas.microsoft.com/office/2006/metadata/properties" ma:root="true" ma:fieldsID="53f0a950cddf3a59dd0353a6050604bd" ns2:_="" ns3:_="">
    <xsd:import namespace="585cf7ef-03f3-45fc-afc7-b6aa291d6457"/>
    <xsd:import namespace="b2e0dfcf-80fa-4b9d-a247-a9bf92876911"/>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5cf7ef-03f3-45fc-afc7-b6aa291d645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2e0dfcf-80fa-4b9d-a247-a9bf92876911"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8AD45E1-BECA-4A46-8649-32F8E4B15953}">
  <ds:schemaRefs>
    <ds:schemaRef ds:uri="http://schemas.microsoft.com/sharepoint/v3/contenttype/forms"/>
  </ds:schemaRefs>
</ds:datastoreItem>
</file>

<file path=customXml/itemProps2.xml><?xml version="1.0" encoding="utf-8"?>
<ds:datastoreItem xmlns:ds="http://schemas.openxmlformats.org/officeDocument/2006/customXml" ds:itemID="{EFDCAB25-6B2E-465D-89BB-A1F0AB099A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85cf7ef-03f3-45fc-afc7-b6aa291d6457"/>
    <ds:schemaRef ds:uri="b2e0dfcf-80fa-4b9d-a247-a9bf9287691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BE9AB99-B8D6-4821-9016-88C86689D1D9}">
  <ds:schemaRefs>
    <ds:schemaRef ds:uri="http://purl.org/dc/terms/"/>
    <ds:schemaRef ds:uri="http://schemas.microsoft.com/office/infopath/2007/PartnerControls"/>
    <ds:schemaRef ds:uri="http://purl.org/dc/elements/1.1/"/>
    <ds:schemaRef ds:uri="http://purl.org/dc/dcmitype/"/>
    <ds:schemaRef ds:uri="http://schemas.microsoft.com/office/2006/documentManagement/types"/>
    <ds:schemaRef ds:uri="b2e0dfcf-80fa-4b9d-a247-a9bf92876911"/>
    <ds:schemaRef ds:uri="http://schemas.openxmlformats.org/package/2006/metadata/core-properties"/>
    <ds:schemaRef ds:uri="585cf7ef-03f3-45fc-afc7-b6aa291d6457"/>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6594</TotalTime>
  <Words>9383</Words>
  <Application>Microsoft Office PowerPoint</Application>
  <PresentationFormat>Widescreen</PresentationFormat>
  <Paragraphs>1213</Paragraphs>
  <Slides>68</Slides>
  <Notes>59</Notes>
  <HiddenSlides>0</HiddenSlides>
  <MMClips>0</MMClips>
  <ScaleCrop>false</ScaleCrop>
  <HeadingPairs>
    <vt:vector size="6" baseType="variant">
      <vt:variant>
        <vt:lpstr>Fonts Used</vt:lpstr>
      </vt:variant>
      <vt:variant>
        <vt:i4>9</vt:i4>
      </vt:variant>
      <vt:variant>
        <vt:lpstr>Theme</vt:lpstr>
      </vt:variant>
      <vt:variant>
        <vt:i4>14</vt:i4>
      </vt:variant>
      <vt:variant>
        <vt:lpstr>Slide Titles</vt:lpstr>
      </vt:variant>
      <vt:variant>
        <vt:i4>68</vt:i4>
      </vt:variant>
    </vt:vector>
  </HeadingPairs>
  <TitlesOfParts>
    <vt:vector size="91" baseType="lpstr">
      <vt:lpstr>Courier New</vt:lpstr>
      <vt:lpstr>Galliard BT</vt:lpstr>
      <vt:lpstr>Cambria Math</vt:lpstr>
      <vt:lpstr>Wingdings</vt:lpstr>
      <vt:lpstr>Arial</vt:lpstr>
      <vt:lpstr>Segoe</vt:lpstr>
      <vt:lpstr>Calibri</vt:lpstr>
      <vt:lpstr>Cambria</vt:lpstr>
      <vt:lpstr>Times New Roman</vt:lpstr>
      <vt:lpstr>SoftwareDevelopment</vt:lpstr>
      <vt:lpstr>Theme1</vt:lpstr>
      <vt:lpstr>1_Theme1</vt:lpstr>
      <vt:lpstr>Blue Segoe 4-3 template-template_April-17-2007</vt:lpstr>
      <vt:lpstr>1_Blue Segoe 4-3 template-template_April-17-2007</vt:lpstr>
      <vt:lpstr>2_Blue Segoe 4-3 template-template_April-17-2007</vt:lpstr>
      <vt:lpstr>3_Blue Segoe 4-3 template-template_April-17-2007</vt:lpstr>
      <vt:lpstr>4_Blue Segoe 4-3 template-template_April-17-2007</vt:lpstr>
      <vt:lpstr>6_Blue Segoe 4-3 template-template_April-17-2007</vt:lpstr>
      <vt:lpstr>5_Blue Segoe 4-3 template-template_April-17-2007</vt:lpstr>
      <vt:lpstr>7_Blue Segoe 4-3 template-template_April-17-2007</vt:lpstr>
      <vt:lpstr>8_Blue Segoe 4-3 template-template_April-17-2007</vt:lpstr>
      <vt:lpstr>9_Blue Segoe 4-3 template-template_April-17-2007</vt:lpstr>
      <vt:lpstr>10_Blue Segoe 4-3 template-template_April-17-2007</vt:lpstr>
      <vt:lpstr>ECEN 150 Circuit Analysis I</vt:lpstr>
      <vt:lpstr>Water Analogy for Electricity</vt:lpstr>
      <vt:lpstr>Resistors</vt:lpstr>
      <vt:lpstr>Conductance - G</vt:lpstr>
      <vt:lpstr>Ohm’s Law</vt:lpstr>
      <vt:lpstr>Ohm’s Law Graphically</vt:lpstr>
      <vt:lpstr>Ohm’s Law Examples</vt:lpstr>
      <vt:lpstr>Ohm’s Law and Power</vt:lpstr>
      <vt:lpstr>Significan Figures</vt:lpstr>
      <vt:lpstr>Circuit Terminology</vt:lpstr>
      <vt:lpstr>Series and Parallel Resistors</vt:lpstr>
      <vt:lpstr>Nodes, Branches, Loops and Meshes</vt:lpstr>
      <vt:lpstr>Notational Summary</vt:lpstr>
      <vt:lpstr>Resistor Examples</vt:lpstr>
      <vt:lpstr>Resistor Color Code</vt:lpstr>
      <vt:lpstr>Resistor 4-Band Color Code Examples</vt:lpstr>
      <vt:lpstr>Kirchhoff’s Current Law (KCL)</vt:lpstr>
      <vt:lpstr>Kirchhoff’s Current Law (KCL) (Continued)</vt:lpstr>
      <vt:lpstr>KCL Current Source Example</vt:lpstr>
      <vt:lpstr>KCL Resistor Example</vt:lpstr>
      <vt:lpstr>Kirchhoff’s Voltage Law (KVL)</vt:lpstr>
      <vt:lpstr>KVL Example 1</vt:lpstr>
      <vt:lpstr>KVL Example 2</vt:lpstr>
      <vt:lpstr>KVL Example 3</vt:lpstr>
      <vt:lpstr>KVL Example 5</vt:lpstr>
      <vt:lpstr>KVL Example 4</vt:lpstr>
      <vt:lpstr>Series and Parallel Voltage Sources</vt:lpstr>
      <vt:lpstr>Series Voltage Sources</vt:lpstr>
      <vt:lpstr>Battery Testers</vt:lpstr>
      <vt:lpstr>Series Resistor Circuits </vt:lpstr>
      <vt:lpstr>Voltage Divider  General Case</vt:lpstr>
      <vt:lpstr>Voltage Divider Example 1</vt:lpstr>
      <vt:lpstr>Voltage Divider  Two Resistors</vt:lpstr>
      <vt:lpstr>Two Resistor Voltage Divider Application</vt:lpstr>
      <vt:lpstr>Parallel Resistors Example</vt:lpstr>
      <vt:lpstr>Equivalent Parallel Resistance</vt:lpstr>
      <vt:lpstr>Equivalent Parallel Resistance Example 1</vt:lpstr>
      <vt:lpstr>Current Divider  General Case</vt:lpstr>
      <vt:lpstr>Current Divider - Two Resistors</vt:lpstr>
      <vt:lpstr>Current Divider Example</vt:lpstr>
      <vt:lpstr>Potentiometer – Adjustable Voltage Divider</vt:lpstr>
      <vt:lpstr>Potentiometer – Adjustable Voltage Divider</vt:lpstr>
      <vt:lpstr>Potentiometer Example</vt:lpstr>
      <vt:lpstr>Series versus Parallel Resistor Circuits</vt:lpstr>
      <vt:lpstr>Series-Parallel Circuit Example 1</vt:lpstr>
      <vt:lpstr>Series-Parallel Circuit Example 2</vt:lpstr>
      <vt:lpstr>Series-Parallel Circuit Example 3</vt:lpstr>
      <vt:lpstr>Series Circuit Application – Christmas Tree Lights</vt:lpstr>
      <vt:lpstr>Parallel Circuit Application – Terminal Strip</vt:lpstr>
      <vt:lpstr>Metric Prefixes – Engineering Notation</vt:lpstr>
      <vt:lpstr>Scientific Notation – Useful for very large or small.</vt:lpstr>
      <vt:lpstr>Electrical Power Supplies</vt:lpstr>
      <vt:lpstr>Series and Parallel Voltage Sources</vt:lpstr>
      <vt:lpstr>Series Voltage Sources</vt:lpstr>
      <vt:lpstr>Series and Parallel Current Sources</vt:lpstr>
      <vt:lpstr>Parallel Current Sources</vt:lpstr>
      <vt:lpstr>PowerPoint Presentation</vt:lpstr>
      <vt:lpstr>PowerPoint Presentation</vt:lpstr>
      <vt:lpstr>Ohm’s Law Circuit Example</vt:lpstr>
      <vt:lpstr>KCL Example 1</vt:lpstr>
      <vt:lpstr>Special Parallel Circuit  Current Divider</vt:lpstr>
      <vt:lpstr>Current Divider Example Using Conductance</vt:lpstr>
      <vt:lpstr>American Wire Gauge Wire Sizes</vt:lpstr>
      <vt:lpstr>Resistance from Resistivity</vt:lpstr>
      <vt:lpstr>Resistor Color Code</vt:lpstr>
      <vt:lpstr>Resistor 4-Band Color Code Examples</vt:lpstr>
      <vt:lpstr>Voltage Divider  General Case</vt:lpstr>
      <vt:lpstr>Two Resistor Voltage Divider Equation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Electrical Conductors like Copper.</dc:title>
  <dc:creator>Swenson, Jody</dc:creator>
  <cp:lastModifiedBy>Swenson, Jody</cp:lastModifiedBy>
  <cp:revision>203</cp:revision>
  <dcterms:modified xsi:type="dcterms:W3CDTF">2022-08-20T21:36:22Z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0x010100A4D97538E726494A833B9D72E2D24378</vt:lpwstr>
  </property>
</Properties>
</file>